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28" r:id="rId1"/>
  </p:sldMasterIdLst>
  <p:notesMasterIdLst>
    <p:notesMasterId r:id="rId31"/>
  </p:notesMasterIdLst>
  <p:handoutMasterIdLst>
    <p:handoutMasterId r:id="rId32"/>
  </p:handoutMasterIdLst>
  <p:sldIdLst>
    <p:sldId id="287" r:id="rId2"/>
    <p:sldId id="309" r:id="rId3"/>
    <p:sldId id="427" r:id="rId4"/>
    <p:sldId id="329" r:id="rId5"/>
    <p:sldId id="428" r:id="rId6"/>
    <p:sldId id="415" r:id="rId7"/>
    <p:sldId id="393" r:id="rId8"/>
    <p:sldId id="394" r:id="rId9"/>
    <p:sldId id="436" r:id="rId10"/>
    <p:sldId id="412" r:id="rId11"/>
    <p:sldId id="402" r:id="rId12"/>
    <p:sldId id="421" r:id="rId13"/>
    <p:sldId id="424" r:id="rId14"/>
    <p:sldId id="425" r:id="rId15"/>
    <p:sldId id="422" r:id="rId16"/>
    <p:sldId id="423" r:id="rId17"/>
    <p:sldId id="429" r:id="rId18"/>
    <p:sldId id="430" r:id="rId19"/>
    <p:sldId id="431" r:id="rId20"/>
    <p:sldId id="343" r:id="rId21"/>
    <p:sldId id="433" r:id="rId22"/>
    <p:sldId id="403" r:id="rId23"/>
    <p:sldId id="367" r:id="rId24"/>
    <p:sldId id="434" r:id="rId25"/>
    <p:sldId id="435" r:id="rId26"/>
    <p:sldId id="387" r:id="rId27"/>
    <p:sldId id="391" r:id="rId28"/>
    <p:sldId id="381" r:id="rId29"/>
    <p:sldId id="41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688"/>
    <a:srgbClr val="0000CC"/>
    <a:srgbClr val="096D85"/>
    <a:srgbClr val="7195E5"/>
    <a:srgbClr val="F6DD48"/>
    <a:srgbClr val="F6975C"/>
    <a:srgbClr val="70E6B1"/>
    <a:srgbClr val="D3D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5031" autoAdjust="0"/>
  </p:normalViewPr>
  <p:slideViewPr>
    <p:cSldViewPr snapToGrid="0">
      <p:cViewPr varScale="1">
        <p:scale>
          <a:sx n="69" d="100"/>
          <a:sy n="69" d="100"/>
        </p:scale>
        <p:origin x="268" y="2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9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587B2-A231-4481-A6F3-3E45DB15959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438F4E9-66E7-46FE-B8C8-B710349F69FD}">
      <dgm:prSet custT="1"/>
      <dgm:spPr/>
      <dgm:t>
        <a:bodyPr/>
        <a:lstStyle/>
        <a:p>
          <a:r>
            <a:rPr lang="zh-TW" altLang="en-US" sz="20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員工協助方案</a:t>
          </a:r>
          <a:r>
            <a:rPr lang="en-US" altLang="en-US" sz="20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EAP</a:t>
          </a:r>
        </a:p>
        <a:p>
          <a:r>
            <a:rPr lang="en-US" altLang="en-US" sz="14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(Employee Assistance Programs, EAP)</a:t>
          </a:r>
          <a:endParaRPr lang="zh-TW" altLang="en-US" sz="1400" b="1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gm:t>
    </dgm:pt>
    <dgm:pt modelId="{1784C01F-B8EB-49A3-A656-8C2591053295}" type="parTrans" cxnId="{098CFC15-D087-4AA5-BF59-2FEE2495A049}">
      <dgm:prSet/>
      <dgm:spPr/>
      <dgm:t>
        <a:bodyPr/>
        <a:lstStyle/>
        <a:p>
          <a:endParaRPr lang="zh-TW" altLang="en-US"/>
        </a:p>
      </dgm:t>
    </dgm:pt>
    <dgm:pt modelId="{413D93F9-D33F-4ACB-8945-ABFF8B3B1B5D}" type="sibTrans" cxnId="{098CFC15-D087-4AA5-BF59-2FEE2495A04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zh-TW" altLang="en-US"/>
        </a:p>
      </dgm:t>
    </dgm:pt>
    <dgm:pt modelId="{7F64595F-4554-47D1-B544-63C8B1967E82}">
      <dgm:prSet phldrT="[文字]"/>
      <dgm:spPr/>
      <dgm:t>
        <a:bodyPr/>
        <a:lstStyle/>
        <a:p>
          <a:r>
            <a:rPr lang="zh-TW" altLang="en-US" dirty="0">
              <a:solidFill>
                <a:schemeClr val="accent4">
                  <a:lumMod val="50000"/>
                </a:schemeClr>
              </a:solidFill>
            </a:rPr>
            <a:t>我要如何運用</a:t>
          </a:r>
          <a:r>
            <a:rPr lang="en-US" altLang="zh-TW" dirty="0">
              <a:solidFill>
                <a:schemeClr val="accent4">
                  <a:lumMod val="50000"/>
                </a:schemeClr>
              </a:solidFill>
            </a:rPr>
            <a:t>EAP?</a:t>
          </a:r>
          <a:endParaRPr lang="zh-TW" alt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CBEE6ABF-E630-40C4-AB0B-E608F43023A0}" type="parTrans" cxnId="{5E219690-022F-4882-B964-0037FFC7AE51}">
      <dgm:prSet/>
      <dgm:spPr/>
      <dgm:t>
        <a:bodyPr/>
        <a:lstStyle/>
        <a:p>
          <a:endParaRPr lang="zh-TW" altLang="en-US"/>
        </a:p>
      </dgm:t>
    </dgm:pt>
    <dgm:pt modelId="{4287609E-6159-43E1-9E98-B29ED410393A}" type="sibTrans" cxnId="{5E219690-022F-4882-B964-0037FFC7AE5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zh-TW" altLang="en-US"/>
        </a:p>
      </dgm:t>
    </dgm:pt>
    <dgm:pt modelId="{5D221A66-CE84-46A8-BEB1-D9CC12E11F39}">
      <dgm:prSet/>
      <dgm:spPr/>
      <dgm:t>
        <a:bodyPr/>
        <a:lstStyle/>
        <a:p>
          <a:r>
            <a:rPr lang="zh-TW" altLang="en-US" dirty="0">
              <a:solidFill>
                <a:srgbClr val="7030A0"/>
              </a:solidFill>
            </a:rPr>
            <a:t>什麼是</a:t>
          </a:r>
          <a:r>
            <a:rPr lang="en-US" altLang="en-US" dirty="0">
              <a:solidFill>
                <a:srgbClr val="7030A0"/>
              </a:solidFill>
            </a:rPr>
            <a:t>EAP?</a:t>
          </a:r>
          <a:endParaRPr lang="zh-TW" altLang="en-US" dirty="0">
            <a:solidFill>
              <a:srgbClr val="7030A0"/>
            </a:solidFill>
          </a:endParaRPr>
        </a:p>
      </dgm:t>
    </dgm:pt>
    <dgm:pt modelId="{C7374402-AEEA-41C1-B825-B69F04FB1047}" type="parTrans" cxnId="{19B3F0AF-78F4-48A6-99C8-5615D8BD2BDC}">
      <dgm:prSet/>
      <dgm:spPr/>
      <dgm:t>
        <a:bodyPr/>
        <a:lstStyle/>
        <a:p>
          <a:endParaRPr lang="zh-TW" altLang="en-US"/>
        </a:p>
      </dgm:t>
    </dgm:pt>
    <dgm:pt modelId="{EC24C879-B43C-46C8-BEF1-A233AC21AD77}" type="sibTrans" cxnId="{19B3F0AF-78F4-48A6-99C8-5615D8BD2BD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DD25C20-9EF9-4E66-8693-B4C6AB9311BC}">
      <dgm:prSet/>
      <dgm:spPr/>
      <dgm:t>
        <a:bodyPr/>
        <a:lstStyle/>
        <a:p>
          <a:r>
            <a:rPr lang="zh-TW" altLang="en-US" dirty="0">
              <a:solidFill>
                <a:srgbClr val="C00000"/>
              </a:solidFill>
            </a:rPr>
            <a:t>為什麼需要</a:t>
          </a:r>
          <a:r>
            <a:rPr lang="en-US" altLang="zh-TW" dirty="0">
              <a:solidFill>
                <a:srgbClr val="C00000"/>
              </a:solidFill>
            </a:rPr>
            <a:t>EAP?</a:t>
          </a:r>
          <a:endParaRPr lang="zh-TW" altLang="en-US" dirty="0">
            <a:solidFill>
              <a:srgbClr val="C00000"/>
            </a:solidFill>
          </a:endParaRPr>
        </a:p>
      </dgm:t>
    </dgm:pt>
    <dgm:pt modelId="{689655CE-723D-4E79-A469-3FEFFACB72D8}" type="parTrans" cxnId="{DF753387-CD9A-437B-B75E-FD3B55AEEEA3}">
      <dgm:prSet/>
      <dgm:spPr/>
      <dgm:t>
        <a:bodyPr/>
        <a:lstStyle/>
        <a:p>
          <a:endParaRPr lang="zh-TW" altLang="en-US"/>
        </a:p>
      </dgm:t>
    </dgm:pt>
    <dgm:pt modelId="{03CDEFE1-C5AA-4C04-B5CB-3EA3FF1158E4}" type="sibTrans" cxnId="{DF753387-CD9A-437B-B75E-FD3B55AEEEA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154FFF85-7384-4B61-BE1C-BAFBB045DF3C}">
      <dgm:prSet/>
      <dgm:spPr/>
      <dgm:t>
        <a:bodyPr/>
        <a:lstStyle/>
        <a:p>
          <a:r>
            <a:rPr lang="en-US" altLang="zh-TW" dirty="0">
              <a:solidFill>
                <a:srgbClr val="096D85"/>
              </a:solidFill>
            </a:rPr>
            <a:t>EAP</a:t>
          </a:r>
          <a:r>
            <a:rPr lang="zh-TW" altLang="en-US" dirty="0">
              <a:solidFill>
                <a:srgbClr val="096D85"/>
              </a:solidFill>
            </a:rPr>
            <a:t>可以為我做什麼</a:t>
          </a:r>
          <a:r>
            <a:rPr lang="en-US" altLang="zh-TW" dirty="0">
              <a:solidFill>
                <a:srgbClr val="096D85"/>
              </a:solidFill>
            </a:rPr>
            <a:t>?</a:t>
          </a:r>
          <a:endParaRPr lang="zh-TW" altLang="en-US" dirty="0">
            <a:solidFill>
              <a:srgbClr val="096D85"/>
            </a:solidFill>
          </a:endParaRPr>
        </a:p>
      </dgm:t>
    </dgm:pt>
    <dgm:pt modelId="{7341E494-48FF-4BB3-9107-5052EC5E46B8}" type="parTrans" cxnId="{C99908C3-586D-4773-ABB4-D19313BB5990}">
      <dgm:prSet/>
      <dgm:spPr/>
      <dgm:t>
        <a:bodyPr/>
        <a:lstStyle/>
        <a:p>
          <a:endParaRPr lang="zh-TW" altLang="en-US"/>
        </a:p>
      </dgm:t>
    </dgm:pt>
    <dgm:pt modelId="{B90E6482-4174-4B2F-A771-FBA293DBEA40}" type="sibTrans" cxnId="{C99908C3-586D-4773-ABB4-D19313BB599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zh-TW" altLang="en-US"/>
        </a:p>
      </dgm:t>
    </dgm:pt>
    <dgm:pt modelId="{B5540B93-1F78-4594-A731-92D2BB491CBE}" type="pres">
      <dgm:prSet presAssocID="{E8E587B2-A231-4481-A6F3-3E45DB159591}" presName="Name0" presStyleCnt="0">
        <dgm:presLayoutVars>
          <dgm:chMax val="7"/>
          <dgm:chPref val="7"/>
          <dgm:dir/>
        </dgm:presLayoutVars>
      </dgm:prSet>
      <dgm:spPr/>
    </dgm:pt>
    <dgm:pt modelId="{3A82C8C6-FBA7-408E-AD3A-2BF43BB4B5AF}" type="pres">
      <dgm:prSet presAssocID="{E8E587B2-A231-4481-A6F3-3E45DB159591}" presName="Name1" presStyleCnt="0"/>
      <dgm:spPr/>
    </dgm:pt>
    <dgm:pt modelId="{20829B87-C2D8-4829-92F5-343B3071A89D}" type="pres">
      <dgm:prSet presAssocID="{413D93F9-D33F-4ACB-8945-ABFF8B3B1B5D}" presName="picture_1" presStyleCnt="0"/>
      <dgm:spPr/>
    </dgm:pt>
    <dgm:pt modelId="{AC703A7B-829F-420B-B1C8-18689784670D}" type="pres">
      <dgm:prSet presAssocID="{413D93F9-D33F-4ACB-8945-ABFF8B3B1B5D}" presName="pictureRepeatNode" presStyleLbl="alignImgPlace1" presStyleIdx="0" presStyleCnt="5" custScaleX="74938" custScaleY="74676" custLinFactNeighborX="-7775" custLinFactNeighborY="-460"/>
      <dgm:spPr/>
    </dgm:pt>
    <dgm:pt modelId="{013818B6-EC90-4B28-B0ED-34FA26340F34}" type="pres">
      <dgm:prSet presAssocID="{0438F4E9-66E7-46FE-B8C8-B710349F69FD}" presName="text_1" presStyleLbl="node1" presStyleIdx="0" presStyleCnt="0" custScaleX="147146" custLinFactNeighborX="-7144" custLinFactNeighborY="56853">
        <dgm:presLayoutVars>
          <dgm:bulletEnabled val="1"/>
        </dgm:presLayoutVars>
      </dgm:prSet>
      <dgm:spPr/>
    </dgm:pt>
    <dgm:pt modelId="{4FC33B46-D7FD-450D-BC0A-6B51B3B97934}" type="pres">
      <dgm:prSet presAssocID="{EC24C879-B43C-46C8-BEF1-A233AC21AD77}" presName="picture_2" presStyleCnt="0"/>
      <dgm:spPr/>
    </dgm:pt>
    <dgm:pt modelId="{4F6C09BD-F753-482A-B066-6297C435182E}" type="pres">
      <dgm:prSet presAssocID="{EC24C879-B43C-46C8-BEF1-A233AC21AD77}" presName="pictureRepeatNode" presStyleLbl="alignImgPlace1" presStyleIdx="1" presStyleCnt="5" custScaleX="171677" custScaleY="137716" custLinFactX="-39336" custLinFactNeighborX="-100000" custLinFactNeighborY="-13619"/>
      <dgm:spPr/>
    </dgm:pt>
    <dgm:pt modelId="{459944DC-D4D9-42EB-B921-481E2E79F605}" type="pres">
      <dgm:prSet presAssocID="{5D221A66-CE84-46A8-BEB1-D9CC12E11F39}" presName="line_2" presStyleLbl="parChTrans1D1" presStyleIdx="0" presStyleCnt="4" custFlipVert="1" custSzY="380184" custScaleX="55610" custLinFactY="300000" custLinFactNeighborX="-22248" custLinFactNeighborY="360400"/>
      <dgm:spPr/>
    </dgm:pt>
    <dgm:pt modelId="{76ED8D96-397B-4FFE-8AAE-71954964E63A}" type="pres">
      <dgm:prSet presAssocID="{5D221A66-CE84-46A8-BEB1-D9CC12E11F39}" presName="textparent_2" presStyleLbl="node1" presStyleIdx="0" presStyleCnt="0"/>
      <dgm:spPr/>
    </dgm:pt>
    <dgm:pt modelId="{6C6586EB-9496-4CA3-AE3B-FDCA1C7B7EBE}" type="pres">
      <dgm:prSet presAssocID="{5D221A66-CE84-46A8-BEB1-D9CC12E11F39}" presName="text_2" presStyleLbl="revTx" presStyleIdx="0" presStyleCnt="4" custScaleX="308946" custLinFactX="-93049" custLinFactNeighborX="-100000" custLinFactNeighborY="-36666">
        <dgm:presLayoutVars>
          <dgm:bulletEnabled val="1"/>
        </dgm:presLayoutVars>
      </dgm:prSet>
      <dgm:spPr/>
    </dgm:pt>
    <dgm:pt modelId="{4AE86775-9E03-41A0-86BB-D3373B865DEA}" type="pres">
      <dgm:prSet presAssocID="{03CDEFE1-C5AA-4C04-B5CB-3EA3FF1158E4}" presName="picture_3" presStyleCnt="0"/>
      <dgm:spPr/>
    </dgm:pt>
    <dgm:pt modelId="{22A80EC0-5BE2-4AB7-9A34-DFEB2AA51909}" type="pres">
      <dgm:prSet presAssocID="{03CDEFE1-C5AA-4C04-B5CB-3EA3FF1158E4}" presName="pictureRepeatNode" presStyleLbl="alignImgPlace1" presStyleIdx="2" presStyleCnt="5" custScaleX="155774" custScaleY="133702" custLinFactNeighborX="-10477" custLinFactNeighborY="23049"/>
      <dgm:spPr/>
    </dgm:pt>
    <dgm:pt modelId="{F19A7595-6FBD-4D3C-BE3B-4B79881C1205}" type="pres">
      <dgm:prSet presAssocID="{DDD25C20-9EF9-4E66-8693-B4C6AB9311BC}" presName="line_3" presStyleLbl="parChTrans1D1" presStyleIdx="1" presStyleCnt="4" custFlipVert="1" custSzY="45720" custScaleX="40780" custLinFactY="311200" custLinFactNeighborX="5059" custLinFactNeighborY="400000"/>
      <dgm:spPr/>
    </dgm:pt>
    <dgm:pt modelId="{47992CE9-A1CC-4DB9-9140-4B2509AE13B6}" type="pres">
      <dgm:prSet presAssocID="{DDD25C20-9EF9-4E66-8693-B4C6AB9311BC}" presName="textparent_3" presStyleLbl="node1" presStyleIdx="0" presStyleCnt="0"/>
      <dgm:spPr/>
    </dgm:pt>
    <dgm:pt modelId="{680E7A7B-D20D-4DFD-889B-4382983E8A8E}" type="pres">
      <dgm:prSet presAssocID="{DDD25C20-9EF9-4E66-8693-B4C6AB9311BC}" presName="text_3" presStyleLbl="revTx" presStyleIdx="1" presStyleCnt="4" custScaleX="252859" custLinFactNeighborX="10602" custLinFactNeighborY="3143">
        <dgm:presLayoutVars>
          <dgm:bulletEnabled val="1"/>
        </dgm:presLayoutVars>
      </dgm:prSet>
      <dgm:spPr/>
    </dgm:pt>
    <dgm:pt modelId="{8EAE1A40-DCD0-465D-9837-FEA74E0B292E}" type="pres">
      <dgm:prSet presAssocID="{B90E6482-4174-4B2F-A771-FBA293DBEA40}" presName="picture_4" presStyleCnt="0"/>
      <dgm:spPr/>
    </dgm:pt>
    <dgm:pt modelId="{AE8908FB-0FF7-4891-A0E7-6D4BBC6A3758}" type="pres">
      <dgm:prSet presAssocID="{B90E6482-4174-4B2F-A771-FBA293DBEA40}" presName="pictureRepeatNode" presStyleLbl="alignImgPlace1" presStyleIdx="3" presStyleCnt="5" custScaleX="151584" custScaleY="115767" custLinFactNeighborX="-49239" custLinFactNeighborY="34572"/>
      <dgm:spPr/>
    </dgm:pt>
    <dgm:pt modelId="{3004829B-EF21-463A-A1EC-2B7F8A0762EF}" type="pres">
      <dgm:prSet presAssocID="{154FFF85-7384-4B61-BE1C-BAFBB045DF3C}" presName="line_4" presStyleLbl="parChTrans1D1" presStyleIdx="2" presStyleCnt="4" custSzY="242342" custScaleX="57387" custLinFactY="77800" custLinFactNeighborX="-10833" custLinFactNeighborY="100000"/>
      <dgm:spPr/>
    </dgm:pt>
    <dgm:pt modelId="{007B1576-3EAF-44E8-A342-3D3CDA3D4678}" type="pres">
      <dgm:prSet presAssocID="{154FFF85-7384-4B61-BE1C-BAFBB045DF3C}" presName="textparent_4" presStyleLbl="node1" presStyleIdx="0" presStyleCnt="0"/>
      <dgm:spPr/>
    </dgm:pt>
    <dgm:pt modelId="{5FDFB502-ACA0-4936-9655-7F893AAB6434}" type="pres">
      <dgm:prSet presAssocID="{154FFF85-7384-4B61-BE1C-BAFBB045DF3C}" presName="text_4" presStyleLbl="revTx" presStyleIdx="2" presStyleCnt="4" custScaleX="382376" custLinFactNeighborX="-35151" custLinFactNeighborY="32477">
        <dgm:presLayoutVars>
          <dgm:bulletEnabled val="1"/>
        </dgm:presLayoutVars>
      </dgm:prSet>
      <dgm:spPr/>
    </dgm:pt>
    <dgm:pt modelId="{DFA17F8D-5D65-44E6-961C-4A8BFEE0BAD2}" type="pres">
      <dgm:prSet presAssocID="{4287609E-6159-43E1-9E98-B29ED410393A}" presName="picture_5" presStyleCnt="0"/>
      <dgm:spPr/>
    </dgm:pt>
    <dgm:pt modelId="{2A5263CB-0B6C-4A98-A1CE-88C95596955E}" type="pres">
      <dgm:prSet presAssocID="{4287609E-6159-43E1-9E98-B29ED410393A}" presName="pictureRepeatNode" presStyleLbl="alignImgPlace1" presStyleIdx="4" presStyleCnt="5" custScaleX="146706" custScaleY="119776" custLinFactX="-55414" custLinFactNeighborX="-100000" custLinFactNeighborY="49238"/>
      <dgm:spPr/>
    </dgm:pt>
    <dgm:pt modelId="{D02E3154-D287-499A-956A-2B06F53E9495}" type="pres">
      <dgm:prSet presAssocID="{7F64595F-4554-47D1-B544-63C8B1967E82}" presName="line_5" presStyleLbl="parChTrans1D1" presStyleIdx="3" presStyleCnt="4" custSzY="649366" custScaleX="35755" custLinFactY="-200000" custLinFactNeighborX="-17315" custLinFactNeighborY="-206400"/>
      <dgm:spPr/>
    </dgm:pt>
    <dgm:pt modelId="{C915C282-9D0C-4BEE-9668-C235EB7EF449}" type="pres">
      <dgm:prSet presAssocID="{7F64595F-4554-47D1-B544-63C8B1967E82}" presName="textparent_5" presStyleLbl="node1" presStyleIdx="0" presStyleCnt="0"/>
      <dgm:spPr/>
    </dgm:pt>
    <dgm:pt modelId="{DCA9A4B7-1B0E-488D-A472-B5A0D619E82A}" type="pres">
      <dgm:prSet presAssocID="{7F64595F-4554-47D1-B544-63C8B1967E82}" presName="text_5" presStyleLbl="revTx" presStyleIdx="3" presStyleCnt="4" custScaleX="2000000" custScaleY="100131" custLinFactX="-600000" custLinFactNeighborX="-682407" custLinFactNeighborY="54478">
        <dgm:presLayoutVars>
          <dgm:bulletEnabled val="1"/>
        </dgm:presLayoutVars>
      </dgm:prSet>
      <dgm:spPr/>
    </dgm:pt>
  </dgm:ptLst>
  <dgm:cxnLst>
    <dgm:cxn modelId="{2B28D801-D033-41D2-88DF-6A2BB91E9254}" type="presOf" srcId="{E8E587B2-A231-4481-A6F3-3E45DB159591}" destId="{B5540B93-1F78-4594-A731-92D2BB491CBE}" srcOrd="0" destOrd="0" presId="urn:microsoft.com/office/officeart/2008/layout/CircularPictureCallout"/>
    <dgm:cxn modelId="{098CFC15-D087-4AA5-BF59-2FEE2495A049}" srcId="{E8E587B2-A231-4481-A6F3-3E45DB159591}" destId="{0438F4E9-66E7-46FE-B8C8-B710349F69FD}" srcOrd="0" destOrd="0" parTransId="{1784C01F-B8EB-49A3-A656-8C2591053295}" sibTransId="{413D93F9-D33F-4ACB-8945-ABFF8B3B1B5D}"/>
    <dgm:cxn modelId="{3DEEEB28-A170-45A6-8916-95D449EEABF4}" type="presOf" srcId="{DDD25C20-9EF9-4E66-8693-B4C6AB9311BC}" destId="{680E7A7B-D20D-4DFD-889B-4382983E8A8E}" srcOrd="0" destOrd="0" presId="urn:microsoft.com/office/officeart/2008/layout/CircularPictureCallout"/>
    <dgm:cxn modelId="{91726834-A1E4-40F2-8AF9-8D8E48C6310D}" type="presOf" srcId="{413D93F9-D33F-4ACB-8945-ABFF8B3B1B5D}" destId="{AC703A7B-829F-420B-B1C8-18689784670D}" srcOrd="0" destOrd="0" presId="urn:microsoft.com/office/officeart/2008/layout/CircularPictureCallout"/>
    <dgm:cxn modelId="{A56C7E5F-B21A-4D5A-B497-6DA67037E767}" type="presOf" srcId="{03CDEFE1-C5AA-4C04-B5CB-3EA3FF1158E4}" destId="{22A80EC0-5BE2-4AB7-9A34-DFEB2AA51909}" srcOrd="0" destOrd="0" presId="urn:microsoft.com/office/officeart/2008/layout/CircularPictureCallout"/>
    <dgm:cxn modelId="{60812E4E-EE6E-4355-AEC9-649F700E5C29}" type="presOf" srcId="{EC24C879-B43C-46C8-BEF1-A233AC21AD77}" destId="{4F6C09BD-F753-482A-B066-6297C435182E}" srcOrd="0" destOrd="0" presId="urn:microsoft.com/office/officeart/2008/layout/CircularPictureCallout"/>
    <dgm:cxn modelId="{DF753387-CD9A-437B-B75E-FD3B55AEEEA3}" srcId="{E8E587B2-A231-4481-A6F3-3E45DB159591}" destId="{DDD25C20-9EF9-4E66-8693-B4C6AB9311BC}" srcOrd="2" destOrd="0" parTransId="{689655CE-723D-4E79-A469-3FEFFACB72D8}" sibTransId="{03CDEFE1-C5AA-4C04-B5CB-3EA3FF1158E4}"/>
    <dgm:cxn modelId="{5E219690-022F-4882-B964-0037FFC7AE51}" srcId="{E8E587B2-A231-4481-A6F3-3E45DB159591}" destId="{7F64595F-4554-47D1-B544-63C8B1967E82}" srcOrd="4" destOrd="0" parTransId="{CBEE6ABF-E630-40C4-AB0B-E608F43023A0}" sibTransId="{4287609E-6159-43E1-9E98-B29ED410393A}"/>
    <dgm:cxn modelId="{1E73EFA7-F32B-4CFC-9254-3EBBAE0EE634}" type="presOf" srcId="{4287609E-6159-43E1-9E98-B29ED410393A}" destId="{2A5263CB-0B6C-4A98-A1CE-88C95596955E}" srcOrd="0" destOrd="0" presId="urn:microsoft.com/office/officeart/2008/layout/CircularPictureCallout"/>
    <dgm:cxn modelId="{8798AEAC-67A7-4448-99B2-869F4010AAFA}" type="presOf" srcId="{5D221A66-CE84-46A8-BEB1-D9CC12E11F39}" destId="{6C6586EB-9496-4CA3-AE3B-FDCA1C7B7EBE}" srcOrd="0" destOrd="0" presId="urn:microsoft.com/office/officeart/2008/layout/CircularPictureCallout"/>
    <dgm:cxn modelId="{19B3F0AF-78F4-48A6-99C8-5615D8BD2BDC}" srcId="{E8E587B2-A231-4481-A6F3-3E45DB159591}" destId="{5D221A66-CE84-46A8-BEB1-D9CC12E11F39}" srcOrd="1" destOrd="0" parTransId="{C7374402-AEEA-41C1-B825-B69F04FB1047}" sibTransId="{EC24C879-B43C-46C8-BEF1-A233AC21AD77}"/>
    <dgm:cxn modelId="{C99908C3-586D-4773-ABB4-D19313BB5990}" srcId="{E8E587B2-A231-4481-A6F3-3E45DB159591}" destId="{154FFF85-7384-4B61-BE1C-BAFBB045DF3C}" srcOrd="3" destOrd="0" parTransId="{7341E494-48FF-4BB3-9107-5052EC5E46B8}" sibTransId="{B90E6482-4174-4B2F-A771-FBA293DBEA40}"/>
    <dgm:cxn modelId="{0FFB13C3-19CC-40D5-994A-4F8938FAA649}" type="presOf" srcId="{7F64595F-4554-47D1-B544-63C8B1967E82}" destId="{DCA9A4B7-1B0E-488D-A472-B5A0D619E82A}" srcOrd="0" destOrd="0" presId="urn:microsoft.com/office/officeart/2008/layout/CircularPictureCallout"/>
    <dgm:cxn modelId="{3E5198DC-9F06-4A4B-ACC4-CB7980334545}" type="presOf" srcId="{154FFF85-7384-4B61-BE1C-BAFBB045DF3C}" destId="{5FDFB502-ACA0-4936-9655-7F893AAB6434}" srcOrd="0" destOrd="0" presId="urn:microsoft.com/office/officeart/2008/layout/CircularPictureCallout"/>
    <dgm:cxn modelId="{913CC9E7-035C-4D74-BB86-09D651D580B2}" type="presOf" srcId="{0438F4E9-66E7-46FE-B8C8-B710349F69FD}" destId="{013818B6-EC90-4B28-B0ED-34FA26340F34}" srcOrd="0" destOrd="0" presId="urn:microsoft.com/office/officeart/2008/layout/CircularPictureCallout"/>
    <dgm:cxn modelId="{2C8DB9FE-902B-4409-82EB-083776BB63BB}" type="presOf" srcId="{B90E6482-4174-4B2F-A771-FBA293DBEA40}" destId="{AE8908FB-0FF7-4891-A0E7-6D4BBC6A3758}" srcOrd="0" destOrd="0" presId="urn:microsoft.com/office/officeart/2008/layout/CircularPictureCallout"/>
    <dgm:cxn modelId="{54279018-FED2-4879-8C20-CDCC58B2954F}" type="presParOf" srcId="{B5540B93-1F78-4594-A731-92D2BB491CBE}" destId="{3A82C8C6-FBA7-408E-AD3A-2BF43BB4B5AF}" srcOrd="0" destOrd="0" presId="urn:microsoft.com/office/officeart/2008/layout/CircularPictureCallout"/>
    <dgm:cxn modelId="{F654D0BE-C211-4DFC-94BA-AC223E6F4FBD}" type="presParOf" srcId="{3A82C8C6-FBA7-408E-AD3A-2BF43BB4B5AF}" destId="{20829B87-C2D8-4829-92F5-343B3071A89D}" srcOrd="0" destOrd="0" presId="urn:microsoft.com/office/officeart/2008/layout/CircularPictureCallout"/>
    <dgm:cxn modelId="{9BAD1873-2672-4D62-A928-C2FC699E5151}" type="presParOf" srcId="{20829B87-C2D8-4829-92F5-343B3071A89D}" destId="{AC703A7B-829F-420B-B1C8-18689784670D}" srcOrd="0" destOrd="0" presId="urn:microsoft.com/office/officeart/2008/layout/CircularPictureCallout"/>
    <dgm:cxn modelId="{7CF73610-88C4-40F4-8DFC-335E8086CF40}" type="presParOf" srcId="{3A82C8C6-FBA7-408E-AD3A-2BF43BB4B5AF}" destId="{013818B6-EC90-4B28-B0ED-34FA26340F34}" srcOrd="1" destOrd="0" presId="urn:microsoft.com/office/officeart/2008/layout/CircularPictureCallout"/>
    <dgm:cxn modelId="{AD34D0CA-C031-42EB-AC86-0A3421A774B2}" type="presParOf" srcId="{3A82C8C6-FBA7-408E-AD3A-2BF43BB4B5AF}" destId="{4FC33B46-D7FD-450D-BC0A-6B51B3B97934}" srcOrd="2" destOrd="0" presId="urn:microsoft.com/office/officeart/2008/layout/CircularPictureCallout"/>
    <dgm:cxn modelId="{BA0B0909-D0BA-460E-AF80-426CF35B8E22}" type="presParOf" srcId="{4FC33B46-D7FD-450D-BC0A-6B51B3B97934}" destId="{4F6C09BD-F753-482A-B066-6297C435182E}" srcOrd="0" destOrd="0" presId="urn:microsoft.com/office/officeart/2008/layout/CircularPictureCallout"/>
    <dgm:cxn modelId="{59EEC32B-3ECC-49E5-98E1-D8CB4276932B}" type="presParOf" srcId="{3A82C8C6-FBA7-408E-AD3A-2BF43BB4B5AF}" destId="{459944DC-D4D9-42EB-B921-481E2E79F605}" srcOrd="3" destOrd="0" presId="urn:microsoft.com/office/officeart/2008/layout/CircularPictureCallout"/>
    <dgm:cxn modelId="{C747D647-E951-495B-9D93-D873422F1343}" type="presParOf" srcId="{3A82C8C6-FBA7-408E-AD3A-2BF43BB4B5AF}" destId="{76ED8D96-397B-4FFE-8AAE-71954964E63A}" srcOrd="4" destOrd="0" presId="urn:microsoft.com/office/officeart/2008/layout/CircularPictureCallout"/>
    <dgm:cxn modelId="{6863A14C-0B26-40D4-8F69-73E6BEA6C0C3}" type="presParOf" srcId="{76ED8D96-397B-4FFE-8AAE-71954964E63A}" destId="{6C6586EB-9496-4CA3-AE3B-FDCA1C7B7EBE}" srcOrd="0" destOrd="0" presId="urn:microsoft.com/office/officeart/2008/layout/CircularPictureCallout"/>
    <dgm:cxn modelId="{56679267-61F0-4A68-B51B-04046FB83447}" type="presParOf" srcId="{3A82C8C6-FBA7-408E-AD3A-2BF43BB4B5AF}" destId="{4AE86775-9E03-41A0-86BB-D3373B865DEA}" srcOrd="5" destOrd="0" presId="urn:microsoft.com/office/officeart/2008/layout/CircularPictureCallout"/>
    <dgm:cxn modelId="{08B7E077-7DE7-45C4-A108-BDE8872F523A}" type="presParOf" srcId="{4AE86775-9E03-41A0-86BB-D3373B865DEA}" destId="{22A80EC0-5BE2-4AB7-9A34-DFEB2AA51909}" srcOrd="0" destOrd="0" presId="urn:microsoft.com/office/officeart/2008/layout/CircularPictureCallout"/>
    <dgm:cxn modelId="{A9B10F19-FC55-4E42-8AFD-863820D0FDB2}" type="presParOf" srcId="{3A82C8C6-FBA7-408E-AD3A-2BF43BB4B5AF}" destId="{F19A7595-6FBD-4D3C-BE3B-4B79881C1205}" srcOrd="6" destOrd="0" presId="urn:microsoft.com/office/officeart/2008/layout/CircularPictureCallout"/>
    <dgm:cxn modelId="{2FC437E1-FD2D-4B6C-A661-B6D29DBA6CC6}" type="presParOf" srcId="{3A82C8C6-FBA7-408E-AD3A-2BF43BB4B5AF}" destId="{47992CE9-A1CC-4DB9-9140-4B2509AE13B6}" srcOrd="7" destOrd="0" presId="urn:microsoft.com/office/officeart/2008/layout/CircularPictureCallout"/>
    <dgm:cxn modelId="{6BC719D6-B9B7-4989-80E1-2105D109E203}" type="presParOf" srcId="{47992CE9-A1CC-4DB9-9140-4B2509AE13B6}" destId="{680E7A7B-D20D-4DFD-889B-4382983E8A8E}" srcOrd="0" destOrd="0" presId="urn:microsoft.com/office/officeart/2008/layout/CircularPictureCallout"/>
    <dgm:cxn modelId="{DA3AA47C-8750-4302-9F4D-5E6D5E07F906}" type="presParOf" srcId="{3A82C8C6-FBA7-408E-AD3A-2BF43BB4B5AF}" destId="{8EAE1A40-DCD0-465D-9837-FEA74E0B292E}" srcOrd="8" destOrd="0" presId="urn:microsoft.com/office/officeart/2008/layout/CircularPictureCallout"/>
    <dgm:cxn modelId="{F5E16AA8-486B-4750-9B54-619E7A34A57A}" type="presParOf" srcId="{8EAE1A40-DCD0-465D-9837-FEA74E0B292E}" destId="{AE8908FB-0FF7-4891-A0E7-6D4BBC6A3758}" srcOrd="0" destOrd="0" presId="urn:microsoft.com/office/officeart/2008/layout/CircularPictureCallout"/>
    <dgm:cxn modelId="{EF48210F-B0D2-4B86-B4C0-E6B3FAD2CACF}" type="presParOf" srcId="{3A82C8C6-FBA7-408E-AD3A-2BF43BB4B5AF}" destId="{3004829B-EF21-463A-A1EC-2B7F8A0762EF}" srcOrd="9" destOrd="0" presId="urn:microsoft.com/office/officeart/2008/layout/CircularPictureCallout"/>
    <dgm:cxn modelId="{AD2E8E72-6A8D-4F51-85CD-571B2D6CEAA7}" type="presParOf" srcId="{3A82C8C6-FBA7-408E-AD3A-2BF43BB4B5AF}" destId="{007B1576-3EAF-44E8-A342-3D3CDA3D4678}" srcOrd="10" destOrd="0" presId="urn:microsoft.com/office/officeart/2008/layout/CircularPictureCallout"/>
    <dgm:cxn modelId="{4C5547B9-9762-43A7-9B99-334E3CA54777}" type="presParOf" srcId="{007B1576-3EAF-44E8-A342-3D3CDA3D4678}" destId="{5FDFB502-ACA0-4936-9655-7F893AAB6434}" srcOrd="0" destOrd="0" presId="urn:microsoft.com/office/officeart/2008/layout/CircularPictureCallout"/>
    <dgm:cxn modelId="{D5DCEFE2-09D6-48D7-88BA-226D20CB5944}" type="presParOf" srcId="{3A82C8C6-FBA7-408E-AD3A-2BF43BB4B5AF}" destId="{DFA17F8D-5D65-44E6-961C-4A8BFEE0BAD2}" srcOrd="11" destOrd="0" presId="urn:microsoft.com/office/officeart/2008/layout/CircularPictureCallout"/>
    <dgm:cxn modelId="{5DAB43BF-8771-4B81-B91F-912CA729F037}" type="presParOf" srcId="{DFA17F8D-5D65-44E6-961C-4A8BFEE0BAD2}" destId="{2A5263CB-0B6C-4A98-A1CE-88C95596955E}" srcOrd="0" destOrd="0" presId="urn:microsoft.com/office/officeart/2008/layout/CircularPictureCallout"/>
    <dgm:cxn modelId="{059113DC-08EC-4D99-A6AB-135ED052C21E}" type="presParOf" srcId="{3A82C8C6-FBA7-408E-AD3A-2BF43BB4B5AF}" destId="{D02E3154-D287-499A-956A-2B06F53E9495}" srcOrd="12" destOrd="0" presId="urn:microsoft.com/office/officeart/2008/layout/CircularPictureCallout"/>
    <dgm:cxn modelId="{0F6D156D-2FA7-4F8A-BE7B-DAB48536452D}" type="presParOf" srcId="{3A82C8C6-FBA7-408E-AD3A-2BF43BB4B5AF}" destId="{C915C282-9D0C-4BEE-9668-C235EB7EF449}" srcOrd="13" destOrd="0" presId="urn:microsoft.com/office/officeart/2008/layout/CircularPictureCallout"/>
    <dgm:cxn modelId="{40464C8C-B0EF-4A33-99A6-F92D5CB4C698}" type="presParOf" srcId="{C915C282-9D0C-4BEE-9668-C235EB7EF449}" destId="{DCA9A4B7-1B0E-488D-A472-B5A0D619E82A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A71D6-8EF7-4A25-A525-77C4F67DE96A}" type="doc">
      <dgm:prSet loTypeId="urn:microsoft.com/office/officeart/2008/layout/VerticalCurvedList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619D8B47-F65C-47CE-B5B6-091B1DF62381}">
      <dgm:prSet phldrT="[文字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en-US" altLang="zh-TW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EAP</a:t>
          </a:r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服務宣傳及問卷調查</a:t>
          </a:r>
          <a:endParaRPr lang="en-US" altLang="zh-TW" sz="23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38F41C-3EA8-41CC-8FE0-6BC718826077}" type="sibTrans" cxnId="{7900A3F3-A00E-4803-B494-AE042B18BA62}">
      <dgm:prSet/>
      <dgm:spPr/>
      <dgm:t>
        <a:bodyPr/>
        <a:lstStyle/>
        <a:p>
          <a:endParaRPr lang="zh-TW" altLang="en-US" sz="2300" b="1"/>
        </a:p>
      </dgm:t>
    </dgm:pt>
    <dgm:pt modelId="{FCCB486C-EC08-46E3-8CFE-2E03E04CBB07}" type="parTrans" cxnId="{7900A3F3-A00E-4803-B494-AE042B18BA62}">
      <dgm:prSet/>
      <dgm:spPr/>
      <dgm:t>
        <a:bodyPr/>
        <a:lstStyle/>
        <a:p>
          <a:endParaRPr lang="zh-TW" altLang="en-US" sz="2300" b="1"/>
        </a:p>
      </dgm:t>
    </dgm:pt>
    <dgm:pt modelId="{F78EA173-4D3E-46F4-B78D-C23DBF73556E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建置人事好康網</a:t>
          </a:r>
        </a:p>
      </dgm:t>
    </dgm:pt>
    <dgm:pt modelId="{7464D3B4-B250-4906-AF5D-3CA45EFEB144}" type="parTrans" cxnId="{EA34D973-3041-43A4-8C20-56142FF3BC51}">
      <dgm:prSet/>
      <dgm:spPr/>
      <dgm:t>
        <a:bodyPr/>
        <a:lstStyle/>
        <a:p>
          <a:endParaRPr lang="zh-TW" altLang="en-US" sz="2300" b="1"/>
        </a:p>
      </dgm:t>
    </dgm:pt>
    <dgm:pt modelId="{5A3CAA2F-BF9C-492A-8C2D-C07F25341D04}" type="sibTrans" cxnId="{EA34D973-3041-43A4-8C20-56142FF3BC51}">
      <dgm:prSet/>
      <dgm:spPr/>
      <dgm:t>
        <a:bodyPr/>
        <a:lstStyle/>
        <a:p>
          <a:endParaRPr lang="zh-TW" altLang="en-US" sz="2300" b="1"/>
        </a:p>
      </dgm:t>
    </dgm:pt>
    <dgm:pt modelId="{E1CF5541-2328-441B-B683-F76F62F82228}">
      <dgm:prSet phldrT="[文字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建置</a:t>
          </a:r>
          <a:r>
            <a:rPr lang="zh-TW" altLang="en-US" sz="23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「</a:t>
          </a:r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身心關懷</a:t>
          </a:r>
          <a:r>
            <a:rPr lang="zh-TW" altLang="en-US" sz="23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」</a:t>
          </a:r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平台關懐諮詢管道</a:t>
          </a:r>
          <a:endParaRPr lang="en-US" altLang="zh-TW" sz="23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F35D4EA-2969-42FC-AB29-89FC84E28A98}" type="parTrans" cxnId="{A7E43B94-A8EA-4C1C-9427-09E4B6F66E5D}">
      <dgm:prSet/>
      <dgm:spPr/>
      <dgm:t>
        <a:bodyPr/>
        <a:lstStyle/>
        <a:p>
          <a:endParaRPr lang="zh-TW" altLang="en-US" sz="2300" b="1"/>
        </a:p>
      </dgm:t>
    </dgm:pt>
    <dgm:pt modelId="{F9AEB56F-7B7B-4E32-897E-DEB16F43E2FE}" type="sibTrans" cxnId="{A7E43B94-A8EA-4C1C-9427-09E4B6F66E5D}">
      <dgm:prSet/>
      <dgm:spPr/>
      <dgm:t>
        <a:bodyPr/>
        <a:lstStyle/>
        <a:p>
          <a:endParaRPr lang="zh-TW" altLang="en-US" sz="2300" b="1"/>
        </a:p>
      </dgm:t>
    </dgm:pt>
    <dgm:pt modelId="{4B7A4AB1-5377-440B-A77B-7D988A4DED4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公告宣導組織資源</a:t>
          </a:r>
        </a:p>
      </dgm:t>
    </dgm:pt>
    <dgm:pt modelId="{22508F4E-5CDA-473D-A624-67D3DBD16808}" type="parTrans" cxnId="{6ACBD059-44A9-4CB8-8F72-99EAD56F096C}">
      <dgm:prSet/>
      <dgm:spPr/>
      <dgm:t>
        <a:bodyPr/>
        <a:lstStyle/>
        <a:p>
          <a:endParaRPr lang="zh-TW" altLang="en-US" sz="2300" b="1"/>
        </a:p>
      </dgm:t>
    </dgm:pt>
    <dgm:pt modelId="{D04F3087-27C2-4FDA-A5ED-7F7E772A4CB9}" type="sibTrans" cxnId="{6ACBD059-44A9-4CB8-8F72-99EAD56F096C}">
      <dgm:prSet/>
      <dgm:spPr/>
      <dgm:t>
        <a:bodyPr/>
        <a:lstStyle/>
        <a:p>
          <a:endParaRPr lang="zh-TW" altLang="en-US" sz="2300" b="1"/>
        </a:p>
      </dgm:t>
    </dgm:pt>
    <dgm:pt modelId="{CDB77485-D871-411F-8CA3-45988AF4B88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依員工需求規劃其他協助措施</a:t>
          </a:r>
        </a:p>
      </dgm:t>
    </dgm:pt>
    <dgm:pt modelId="{445FABD8-5065-47FE-A2CA-033D740F07A5}" type="parTrans" cxnId="{8CE4A527-2077-4D90-A6DF-73AB966C7ECB}">
      <dgm:prSet/>
      <dgm:spPr/>
      <dgm:t>
        <a:bodyPr/>
        <a:lstStyle/>
        <a:p>
          <a:endParaRPr lang="zh-TW" altLang="en-US" sz="2300" b="1"/>
        </a:p>
      </dgm:t>
    </dgm:pt>
    <dgm:pt modelId="{E36920ED-2D6A-4B7E-A58C-D04E37C13E02}" type="sibTrans" cxnId="{8CE4A527-2077-4D90-A6DF-73AB966C7ECB}">
      <dgm:prSet/>
      <dgm:spPr/>
      <dgm:t>
        <a:bodyPr/>
        <a:lstStyle/>
        <a:p>
          <a:endParaRPr lang="zh-TW" altLang="en-US" sz="2300" b="1"/>
        </a:p>
      </dgm:t>
    </dgm:pt>
    <dgm:pt modelId="{448A7BA2-BB9E-4F41-B509-A6C5AAD206CA}">
      <dgm:prSet custT="1"/>
      <dgm:spPr/>
      <dgm:t>
        <a:bodyPr/>
        <a:lstStyle/>
        <a:p>
          <a:r>
            <a:rPr lang="zh-TW" altLang="en-US" sz="23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不定期發送人事服務簡訊</a:t>
          </a:r>
        </a:p>
      </dgm:t>
    </dgm:pt>
    <dgm:pt modelId="{0F6242D4-BF3A-47E7-8F62-E18094986C4A}" type="parTrans" cxnId="{71B7F27D-BEDC-404A-BF17-824A5CC167AA}">
      <dgm:prSet/>
      <dgm:spPr/>
      <dgm:t>
        <a:bodyPr/>
        <a:lstStyle/>
        <a:p>
          <a:endParaRPr lang="zh-TW" altLang="en-US"/>
        </a:p>
      </dgm:t>
    </dgm:pt>
    <dgm:pt modelId="{EE4A084D-4659-4700-A3A4-7DE3C045A98E}" type="sibTrans" cxnId="{71B7F27D-BEDC-404A-BF17-824A5CC167AA}">
      <dgm:prSet/>
      <dgm:spPr/>
      <dgm:t>
        <a:bodyPr/>
        <a:lstStyle/>
        <a:p>
          <a:endParaRPr lang="zh-TW" altLang="en-US"/>
        </a:p>
      </dgm:t>
    </dgm:pt>
    <dgm:pt modelId="{05A01871-B8CA-4CF1-859F-57268C5E070A}" type="pres">
      <dgm:prSet presAssocID="{D43A71D6-8EF7-4A25-A525-77C4F67DE96A}" presName="Name0" presStyleCnt="0">
        <dgm:presLayoutVars>
          <dgm:chMax val="7"/>
          <dgm:chPref val="7"/>
          <dgm:dir/>
        </dgm:presLayoutVars>
      </dgm:prSet>
      <dgm:spPr/>
    </dgm:pt>
    <dgm:pt modelId="{707935D4-78F7-491C-9DBF-B617B876C63A}" type="pres">
      <dgm:prSet presAssocID="{D43A71D6-8EF7-4A25-A525-77C4F67DE96A}" presName="Name1" presStyleCnt="0"/>
      <dgm:spPr/>
    </dgm:pt>
    <dgm:pt modelId="{D0E18BAD-2FD4-496C-B34C-EA1FC118F9AA}" type="pres">
      <dgm:prSet presAssocID="{D43A71D6-8EF7-4A25-A525-77C4F67DE96A}" presName="cycle" presStyleCnt="0"/>
      <dgm:spPr/>
    </dgm:pt>
    <dgm:pt modelId="{A8B6A6A9-1EC2-4ACB-A1A0-0605FB65D0C5}" type="pres">
      <dgm:prSet presAssocID="{D43A71D6-8EF7-4A25-A525-77C4F67DE96A}" presName="srcNode" presStyleLbl="node1" presStyleIdx="0" presStyleCnt="6"/>
      <dgm:spPr/>
    </dgm:pt>
    <dgm:pt modelId="{04325415-9B94-46C1-9CA2-76CF1A49A7E1}" type="pres">
      <dgm:prSet presAssocID="{D43A71D6-8EF7-4A25-A525-77C4F67DE96A}" presName="conn" presStyleLbl="parChTrans1D2" presStyleIdx="0" presStyleCnt="1"/>
      <dgm:spPr/>
    </dgm:pt>
    <dgm:pt modelId="{422D8B0D-27B0-4053-8530-AABC2EDE6831}" type="pres">
      <dgm:prSet presAssocID="{D43A71D6-8EF7-4A25-A525-77C4F67DE96A}" presName="extraNode" presStyleLbl="node1" presStyleIdx="0" presStyleCnt="6"/>
      <dgm:spPr/>
    </dgm:pt>
    <dgm:pt modelId="{11B004D6-C120-4ADA-B039-2CA7379F26EE}" type="pres">
      <dgm:prSet presAssocID="{D43A71D6-8EF7-4A25-A525-77C4F67DE96A}" presName="dstNode" presStyleLbl="node1" presStyleIdx="0" presStyleCnt="6"/>
      <dgm:spPr/>
    </dgm:pt>
    <dgm:pt modelId="{99523E8E-ED5B-4766-9783-9EF55DBF4907}" type="pres">
      <dgm:prSet presAssocID="{619D8B47-F65C-47CE-B5B6-091B1DF62381}" presName="text_1" presStyleLbl="node1" presStyleIdx="0" presStyleCnt="6">
        <dgm:presLayoutVars>
          <dgm:bulletEnabled val="1"/>
        </dgm:presLayoutVars>
      </dgm:prSet>
      <dgm:spPr/>
    </dgm:pt>
    <dgm:pt modelId="{C218132A-BFA4-40A6-8980-5508DAB6AA94}" type="pres">
      <dgm:prSet presAssocID="{619D8B47-F65C-47CE-B5B6-091B1DF62381}" presName="accent_1" presStyleCnt="0"/>
      <dgm:spPr/>
    </dgm:pt>
    <dgm:pt modelId="{769A3C8D-E710-49D7-8C86-672E213191C2}" type="pres">
      <dgm:prSet presAssocID="{619D8B47-F65C-47CE-B5B6-091B1DF62381}" presName="accentRepeatNode" presStyleLbl="solidFgAcc1" presStyleIdx="0" presStyleCnt="6"/>
      <dgm:spPr>
        <a:solidFill>
          <a:schemeClr val="tx2">
            <a:lumMod val="10000"/>
            <a:lumOff val="90000"/>
          </a:schemeClr>
        </a:solidFill>
      </dgm:spPr>
    </dgm:pt>
    <dgm:pt modelId="{79F2E040-7EC1-4878-9B15-04FD8A5DDB24}" type="pres">
      <dgm:prSet presAssocID="{E1CF5541-2328-441B-B683-F76F62F82228}" presName="text_2" presStyleLbl="node1" presStyleIdx="1" presStyleCnt="6">
        <dgm:presLayoutVars>
          <dgm:bulletEnabled val="1"/>
        </dgm:presLayoutVars>
      </dgm:prSet>
      <dgm:spPr/>
    </dgm:pt>
    <dgm:pt modelId="{EA8F0642-DAB8-4584-91EC-B06E942D1855}" type="pres">
      <dgm:prSet presAssocID="{E1CF5541-2328-441B-B683-F76F62F82228}" presName="accent_2" presStyleCnt="0"/>
      <dgm:spPr/>
    </dgm:pt>
    <dgm:pt modelId="{00E16798-7322-46E3-B409-D6F5CE111E5A}" type="pres">
      <dgm:prSet presAssocID="{E1CF5541-2328-441B-B683-F76F62F82228}" presName="accentRepeatNode" presStyleLbl="solidFgAcc1" presStyleIdx="1" presStyleCnt="6"/>
      <dgm:spPr>
        <a:solidFill>
          <a:schemeClr val="tx2">
            <a:lumMod val="10000"/>
            <a:lumOff val="90000"/>
          </a:schemeClr>
        </a:solidFill>
      </dgm:spPr>
    </dgm:pt>
    <dgm:pt modelId="{BBA77DE6-B569-4959-9AA0-31D098A158C6}" type="pres">
      <dgm:prSet presAssocID="{448A7BA2-BB9E-4F41-B509-A6C5AAD206CA}" presName="text_3" presStyleLbl="node1" presStyleIdx="2" presStyleCnt="6">
        <dgm:presLayoutVars>
          <dgm:bulletEnabled val="1"/>
        </dgm:presLayoutVars>
      </dgm:prSet>
      <dgm:spPr/>
    </dgm:pt>
    <dgm:pt modelId="{B5BA96F2-B14B-4C60-9E96-889B16ECCF85}" type="pres">
      <dgm:prSet presAssocID="{448A7BA2-BB9E-4F41-B509-A6C5AAD206CA}" presName="accent_3" presStyleCnt="0"/>
      <dgm:spPr/>
    </dgm:pt>
    <dgm:pt modelId="{66F295CF-EF96-496D-A2AB-E1356833E578}" type="pres">
      <dgm:prSet presAssocID="{448A7BA2-BB9E-4F41-B509-A6C5AAD206CA}" presName="accentRepeatNode" presStyleLbl="solidFgAcc1" presStyleIdx="2" presStyleCnt="6"/>
      <dgm:spPr/>
    </dgm:pt>
    <dgm:pt modelId="{D8120AE9-A637-462E-BF0D-95B107704899}" type="pres">
      <dgm:prSet presAssocID="{F78EA173-4D3E-46F4-B78D-C23DBF73556E}" presName="text_4" presStyleLbl="node1" presStyleIdx="3" presStyleCnt="6">
        <dgm:presLayoutVars>
          <dgm:bulletEnabled val="1"/>
        </dgm:presLayoutVars>
      </dgm:prSet>
      <dgm:spPr/>
    </dgm:pt>
    <dgm:pt modelId="{10FAB5FC-F3FF-41EF-A60A-91878E32A2E4}" type="pres">
      <dgm:prSet presAssocID="{F78EA173-4D3E-46F4-B78D-C23DBF73556E}" presName="accent_4" presStyleCnt="0"/>
      <dgm:spPr/>
    </dgm:pt>
    <dgm:pt modelId="{A5917B56-CF0A-409E-8A67-E10C4F58C63B}" type="pres">
      <dgm:prSet presAssocID="{F78EA173-4D3E-46F4-B78D-C23DBF73556E}" presName="accentRepeatNode" presStyleLbl="solidFgAcc1" presStyleIdx="3" presStyleCnt="6"/>
      <dgm:spPr>
        <a:solidFill>
          <a:schemeClr val="accent1">
            <a:lumMod val="20000"/>
            <a:lumOff val="80000"/>
          </a:schemeClr>
        </a:solidFill>
      </dgm:spPr>
    </dgm:pt>
    <dgm:pt modelId="{346D287B-636D-4C2A-BA00-303BE7532CE9}" type="pres">
      <dgm:prSet presAssocID="{4B7A4AB1-5377-440B-A77B-7D988A4DED4C}" presName="text_5" presStyleLbl="node1" presStyleIdx="4" presStyleCnt="6">
        <dgm:presLayoutVars>
          <dgm:bulletEnabled val="1"/>
        </dgm:presLayoutVars>
      </dgm:prSet>
      <dgm:spPr/>
    </dgm:pt>
    <dgm:pt modelId="{B8A4BBC3-D0D7-45FF-B7E2-B665CF21777A}" type="pres">
      <dgm:prSet presAssocID="{4B7A4AB1-5377-440B-A77B-7D988A4DED4C}" presName="accent_5" presStyleCnt="0"/>
      <dgm:spPr/>
    </dgm:pt>
    <dgm:pt modelId="{5001A9A2-DDA4-47C8-9E86-BBD1EE665C9C}" type="pres">
      <dgm:prSet presAssocID="{4B7A4AB1-5377-440B-A77B-7D988A4DED4C}" presName="accentRepeatNode" presStyleLbl="solidFgAcc1" presStyleIdx="4" presStyleCnt="6"/>
      <dgm:spPr>
        <a:solidFill>
          <a:schemeClr val="accent1">
            <a:lumMod val="20000"/>
            <a:lumOff val="80000"/>
          </a:schemeClr>
        </a:solidFill>
      </dgm:spPr>
    </dgm:pt>
    <dgm:pt modelId="{BC5AAB2D-5476-4021-BF46-78D887638FA7}" type="pres">
      <dgm:prSet presAssocID="{CDB77485-D871-411F-8CA3-45988AF4B886}" presName="text_6" presStyleLbl="node1" presStyleIdx="5" presStyleCnt="6">
        <dgm:presLayoutVars>
          <dgm:bulletEnabled val="1"/>
        </dgm:presLayoutVars>
      </dgm:prSet>
      <dgm:spPr/>
    </dgm:pt>
    <dgm:pt modelId="{B8568C7D-BCF3-44D1-AAA3-6D8D6AA8D0D7}" type="pres">
      <dgm:prSet presAssocID="{CDB77485-D871-411F-8CA3-45988AF4B886}" presName="accent_6" presStyleCnt="0"/>
      <dgm:spPr/>
    </dgm:pt>
    <dgm:pt modelId="{236A1ED4-7D6A-45FC-A518-AEA1E3ABE242}" type="pres">
      <dgm:prSet presAssocID="{CDB77485-D871-411F-8CA3-45988AF4B886}" presName="accentRepeatNode" presStyleLbl="solidFgAcc1" presStyleIdx="5" presStyleCnt="6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5E141E07-8109-4E7B-923F-378729CB1A09}" type="presOf" srcId="{3C38F41C-3EA8-41CC-8FE0-6BC718826077}" destId="{04325415-9B94-46C1-9CA2-76CF1A49A7E1}" srcOrd="0" destOrd="0" presId="urn:microsoft.com/office/officeart/2008/layout/VerticalCurvedList"/>
    <dgm:cxn modelId="{1CC08F1E-261C-4AAC-A002-D72743BE3C7D}" type="presOf" srcId="{4B7A4AB1-5377-440B-A77B-7D988A4DED4C}" destId="{346D287B-636D-4C2A-BA00-303BE7532CE9}" srcOrd="0" destOrd="0" presId="urn:microsoft.com/office/officeart/2008/layout/VerticalCurvedList"/>
    <dgm:cxn modelId="{8CE4A527-2077-4D90-A6DF-73AB966C7ECB}" srcId="{D43A71D6-8EF7-4A25-A525-77C4F67DE96A}" destId="{CDB77485-D871-411F-8CA3-45988AF4B886}" srcOrd="5" destOrd="0" parTransId="{445FABD8-5065-47FE-A2CA-033D740F07A5}" sibTransId="{E36920ED-2D6A-4B7E-A58C-D04E37C13E02}"/>
    <dgm:cxn modelId="{FFDA3140-2E38-4684-AA0B-C1C31BFAFD8D}" type="presOf" srcId="{619D8B47-F65C-47CE-B5B6-091B1DF62381}" destId="{99523E8E-ED5B-4766-9783-9EF55DBF4907}" srcOrd="0" destOrd="0" presId="urn:microsoft.com/office/officeart/2008/layout/VerticalCurvedList"/>
    <dgm:cxn modelId="{AE228F43-44E6-4FC4-867A-F38C230DEA76}" type="presOf" srcId="{448A7BA2-BB9E-4F41-B509-A6C5AAD206CA}" destId="{BBA77DE6-B569-4959-9AA0-31D098A158C6}" srcOrd="0" destOrd="0" presId="urn:microsoft.com/office/officeart/2008/layout/VerticalCurvedList"/>
    <dgm:cxn modelId="{D928054E-EF7D-4CDA-9632-36F6413A1B97}" type="presOf" srcId="{CDB77485-D871-411F-8CA3-45988AF4B886}" destId="{BC5AAB2D-5476-4021-BF46-78D887638FA7}" srcOrd="0" destOrd="0" presId="urn:microsoft.com/office/officeart/2008/layout/VerticalCurvedList"/>
    <dgm:cxn modelId="{3EE4FA52-3FA1-4ED8-86C1-99F187463412}" type="presOf" srcId="{E1CF5541-2328-441B-B683-F76F62F82228}" destId="{79F2E040-7EC1-4878-9B15-04FD8A5DDB24}" srcOrd="0" destOrd="0" presId="urn:microsoft.com/office/officeart/2008/layout/VerticalCurvedList"/>
    <dgm:cxn modelId="{EA34D973-3041-43A4-8C20-56142FF3BC51}" srcId="{D43A71D6-8EF7-4A25-A525-77C4F67DE96A}" destId="{F78EA173-4D3E-46F4-B78D-C23DBF73556E}" srcOrd="3" destOrd="0" parTransId="{7464D3B4-B250-4906-AF5D-3CA45EFEB144}" sibTransId="{5A3CAA2F-BF9C-492A-8C2D-C07F25341D04}"/>
    <dgm:cxn modelId="{6ACBD059-44A9-4CB8-8F72-99EAD56F096C}" srcId="{D43A71D6-8EF7-4A25-A525-77C4F67DE96A}" destId="{4B7A4AB1-5377-440B-A77B-7D988A4DED4C}" srcOrd="4" destOrd="0" parTransId="{22508F4E-5CDA-473D-A624-67D3DBD16808}" sibTransId="{D04F3087-27C2-4FDA-A5ED-7F7E772A4CB9}"/>
    <dgm:cxn modelId="{71B7F27D-BEDC-404A-BF17-824A5CC167AA}" srcId="{D43A71D6-8EF7-4A25-A525-77C4F67DE96A}" destId="{448A7BA2-BB9E-4F41-B509-A6C5AAD206CA}" srcOrd="2" destOrd="0" parTransId="{0F6242D4-BF3A-47E7-8F62-E18094986C4A}" sibTransId="{EE4A084D-4659-4700-A3A4-7DE3C045A98E}"/>
    <dgm:cxn modelId="{7887968C-B3FE-413A-A32D-DDB2EC8AE06D}" type="presOf" srcId="{D43A71D6-8EF7-4A25-A525-77C4F67DE96A}" destId="{05A01871-B8CA-4CF1-859F-57268C5E070A}" srcOrd="0" destOrd="0" presId="urn:microsoft.com/office/officeart/2008/layout/VerticalCurvedList"/>
    <dgm:cxn modelId="{A7E43B94-A8EA-4C1C-9427-09E4B6F66E5D}" srcId="{D43A71D6-8EF7-4A25-A525-77C4F67DE96A}" destId="{E1CF5541-2328-441B-B683-F76F62F82228}" srcOrd="1" destOrd="0" parTransId="{3F35D4EA-2969-42FC-AB29-89FC84E28A98}" sibTransId="{F9AEB56F-7B7B-4E32-897E-DEB16F43E2FE}"/>
    <dgm:cxn modelId="{AA27C3C6-0CE9-4E43-AE2E-9957C77FDD5C}" type="presOf" srcId="{F78EA173-4D3E-46F4-B78D-C23DBF73556E}" destId="{D8120AE9-A637-462E-BF0D-95B107704899}" srcOrd="0" destOrd="0" presId="urn:microsoft.com/office/officeart/2008/layout/VerticalCurvedList"/>
    <dgm:cxn modelId="{7900A3F3-A00E-4803-B494-AE042B18BA62}" srcId="{D43A71D6-8EF7-4A25-A525-77C4F67DE96A}" destId="{619D8B47-F65C-47CE-B5B6-091B1DF62381}" srcOrd="0" destOrd="0" parTransId="{FCCB486C-EC08-46E3-8CFE-2E03E04CBB07}" sibTransId="{3C38F41C-3EA8-41CC-8FE0-6BC718826077}"/>
    <dgm:cxn modelId="{50098FAD-7751-4F96-9288-5A73084153A4}" type="presParOf" srcId="{05A01871-B8CA-4CF1-859F-57268C5E070A}" destId="{707935D4-78F7-491C-9DBF-B617B876C63A}" srcOrd="0" destOrd="0" presId="urn:microsoft.com/office/officeart/2008/layout/VerticalCurvedList"/>
    <dgm:cxn modelId="{A18DA447-CB1C-475B-B342-246D195439C7}" type="presParOf" srcId="{707935D4-78F7-491C-9DBF-B617B876C63A}" destId="{D0E18BAD-2FD4-496C-B34C-EA1FC118F9AA}" srcOrd="0" destOrd="0" presId="urn:microsoft.com/office/officeart/2008/layout/VerticalCurvedList"/>
    <dgm:cxn modelId="{E1061F37-E526-4816-A7D0-95BE5DB090F7}" type="presParOf" srcId="{D0E18BAD-2FD4-496C-B34C-EA1FC118F9AA}" destId="{A8B6A6A9-1EC2-4ACB-A1A0-0605FB65D0C5}" srcOrd="0" destOrd="0" presId="urn:microsoft.com/office/officeart/2008/layout/VerticalCurvedList"/>
    <dgm:cxn modelId="{71B527A5-F858-4C50-83BA-7D321F2A2B86}" type="presParOf" srcId="{D0E18BAD-2FD4-496C-B34C-EA1FC118F9AA}" destId="{04325415-9B94-46C1-9CA2-76CF1A49A7E1}" srcOrd="1" destOrd="0" presId="urn:microsoft.com/office/officeart/2008/layout/VerticalCurvedList"/>
    <dgm:cxn modelId="{9870DEBD-E5A8-4FF0-B368-4A4F9EFB20B0}" type="presParOf" srcId="{D0E18BAD-2FD4-496C-B34C-EA1FC118F9AA}" destId="{422D8B0D-27B0-4053-8530-AABC2EDE6831}" srcOrd="2" destOrd="0" presId="urn:microsoft.com/office/officeart/2008/layout/VerticalCurvedList"/>
    <dgm:cxn modelId="{D965AA45-4A52-404D-89EF-40770755A6F0}" type="presParOf" srcId="{D0E18BAD-2FD4-496C-B34C-EA1FC118F9AA}" destId="{11B004D6-C120-4ADA-B039-2CA7379F26EE}" srcOrd="3" destOrd="0" presId="urn:microsoft.com/office/officeart/2008/layout/VerticalCurvedList"/>
    <dgm:cxn modelId="{D115F850-FEC5-4DFF-91D6-ACB28265D68A}" type="presParOf" srcId="{707935D4-78F7-491C-9DBF-B617B876C63A}" destId="{99523E8E-ED5B-4766-9783-9EF55DBF4907}" srcOrd="1" destOrd="0" presId="urn:microsoft.com/office/officeart/2008/layout/VerticalCurvedList"/>
    <dgm:cxn modelId="{034EB6D2-93DF-4B2A-A5D7-8E64FD85F172}" type="presParOf" srcId="{707935D4-78F7-491C-9DBF-B617B876C63A}" destId="{C218132A-BFA4-40A6-8980-5508DAB6AA94}" srcOrd="2" destOrd="0" presId="urn:microsoft.com/office/officeart/2008/layout/VerticalCurvedList"/>
    <dgm:cxn modelId="{19FC07D6-58BE-4108-B15A-4798949A6BEC}" type="presParOf" srcId="{C218132A-BFA4-40A6-8980-5508DAB6AA94}" destId="{769A3C8D-E710-49D7-8C86-672E213191C2}" srcOrd="0" destOrd="0" presId="urn:microsoft.com/office/officeart/2008/layout/VerticalCurvedList"/>
    <dgm:cxn modelId="{79F61F2A-E85A-4044-827E-4F69A55DA973}" type="presParOf" srcId="{707935D4-78F7-491C-9DBF-B617B876C63A}" destId="{79F2E040-7EC1-4878-9B15-04FD8A5DDB24}" srcOrd="3" destOrd="0" presId="urn:microsoft.com/office/officeart/2008/layout/VerticalCurvedList"/>
    <dgm:cxn modelId="{78C8573D-16BB-4E59-82EC-FB4B119EAB69}" type="presParOf" srcId="{707935D4-78F7-491C-9DBF-B617B876C63A}" destId="{EA8F0642-DAB8-4584-91EC-B06E942D1855}" srcOrd="4" destOrd="0" presId="urn:microsoft.com/office/officeart/2008/layout/VerticalCurvedList"/>
    <dgm:cxn modelId="{E4C1BA32-D1DB-49D7-9E1E-C0B64DCEBB7D}" type="presParOf" srcId="{EA8F0642-DAB8-4584-91EC-B06E942D1855}" destId="{00E16798-7322-46E3-B409-D6F5CE111E5A}" srcOrd="0" destOrd="0" presId="urn:microsoft.com/office/officeart/2008/layout/VerticalCurvedList"/>
    <dgm:cxn modelId="{482E9639-A513-4B0C-BFD7-DB42978E8BFB}" type="presParOf" srcId="{707935D4-78F7-491C-9DBF-B617B876C63A}" destId="{BBA77DE6-B569-4959-9AA0-31D098A158C6}" srcOrd="5" destOrd="0" presId="urn:microsoft.com/office/officeart/2008/layout/VerticalCurvedList"/>
    <dgm:cxn modelId="{B70574BF-B563-447B-A0A9-17D12C5F5969}" type="presParOf" srcId="{707935D4-78F7-491C-9DBF-B617B876C63A}" destId="{B5BA96F2-B14B-4C60-9E96-889B16ECCF85}" srcOrd="6" destOrd="0" presId="urn:microsoft.com/office/officeart/2008/layout/VerticalCurvedList"/>
    <dgm:cxn modelId="{E5A967F6-F85B-4DE9-98E4-401AAAF304AB}" type="presParOf" srcId="{B5BA96F2-B14B-4C60-9E96-889B16ECCF85}" destId="{66F295CF-EF96-496D-A2AB-E1356833E578}" srcOrd="0" destOrd="0" presId="urn:microsoft.com/office/officeart/2008/layout/VerticalCurvedList"/>
    <dgm:cxn modelId="{66316EF1-30D9-42E2-A3C7-F26DB4D15C54}" type="presParOf" srcId="{707935D4-78F7-491C-9DBF-B617B876C63A}" destId="{D8120AE9-A637-462E-BF0D-95B107704899}" srcOrd="7" destOrd="0" presId="urn:microsoft.com/office/officeart/2008/layout/VerticalCurvedList"/>
    <dgm:cxn modelId="{AC9DE39F-1941-4D6A-BAE8-1C8759E4E65D}" type="presParOf" srcId="{707935D4-78F7-491C-9DBF-B617B876C63A}" destId="{10FAB5FC-F3FF-41EF-A60A-91878E32A2E4}" srcOrd="8" destOrd="0" presId="urn:microsoft.com/office/officeart/2008/layout/VerticalCurvedList"/>
    <dgm:cxn modelId="{47AF0FC0-D503-4C0E-8B2D-54E8772F8C3E}" type="presParOf" srcId="{10FAB5FC-F3FF-41EF-A60A-91878E32A2E4}" destId="{A5917B56-CF0A-409E-8A67-E10C4F58C63B}" srcOrd="0" destOrd="0" presId="urn:microsoft.com/office/officeart/2008/layout/VerticalCurvedList"/>
    <dgm:cxn modelId="{D431A508-E565-43A9-9407-40C4F1882EA3}" type="presParOf" srcId="{707935D4-78F7-491C-9DBF-B617B876C63A}" destId="{346D287B-636D-4C2A-BA00-303BE7532CE9}" srcOrd="9" destOrd="0" presId="urn:microsoft.com/office/officeart/2008/layout/VerticalCurvedList"/>
    <dgm:cxn modelId="{6D6D4A9C-99E1-4B35-8076-5409667A5A60}" type="presParOf" srcId="{707935D4-78F7-491C-9DBF-B617B876C63A}" destId="{B8A4BBC3-D0D7-45FF-B7E2-B665CF21777A}" srcOrd="10" destOrd="0" presId="urn:microsoft.com/office/officeart/2008/layout/VerticalCurvedList"/>
    <dgm:cxn modelId="{C5FFA41C-2B34-4D9B-B886-6EC5A0379161}" type="presParOf" srcId="{B8A4BBC3-D0D7-45FF-B7E2-B665CF21777A}" destId="{5001A9A2-DDA4-47C8-9E86-BBD1EE665C9C}" srcOrd="0" destOrd="0" presId="urn:microsoft.com/office/officeart/2008/layout/VerticalCurvedList"/>
    <dgm:cxn modelId="{9F79DC97-74EF-4B85-AFA4-0E140C9F2072}" type="presParOf" srcId="{707935D4-78F7-491C-9DBF-B617B876C63A}" destId="{BC5AAB2D-5476-4021-BF46-78D887638FA7}" srcOrd="11" destOrd="0" presId="urn:microsoft.com/office/officeart/2008/layout/VerticalCurvedList"/>
    <dgm:cxn modelId="{5ADB34EE-E241-4A6A-B689-F6D5AE21FD88}" type="presParOf" srcId="{707935D4-78F7-491C-9DBF-B617B876C63A}" destId="{B8568C7D-BCF3-44D1-AAA3-6D8D6AA8D0D7}" srcOrd="12" destOrd="0" presId="urn:microsoft.com/office/officeart/2008/layout/VerticalCurvedList"/>
    <dgm:cxn modelId="{8C672891-679D-44F5-A076-37143C09525B}" type="presParOf" srcId="{B8568C7D-BCF3-44D1-AAA3-6D8D6AA8D0D7}" destId="{236A1ED4-7D6A-45FC-A518-AEA1E3ABE242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30A62-B8D6-4B4C-946D-E0E1F869AC22}" type="doc">
      <dgm:prSet loTypeId="urn:microsoft.com/office/officeart/2005/8/layout/arrow3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1CF64CE-A6A9-402F-BE3C-36AC0A744D5F}">
      <dgm:prSet phldrT="[文字]" custT="1"/>
      <dgm:spPr/>
      <dgm:t>
        <a:bodyPr/>
        <a:lstStyle/>
        <a:p>
          <a:r>
            <a:rPr lang="zh-TW" altLang="en-US" sz="2400" dirty="0">
              <a:solidFill>
                <a:schemeClr val="accent4">
                  <a:lumMod val="50000"/>
                </a:schemeClr>
              </a:solidFill>
            </a:rPr>
            <a:t>案主主訴問題及期望</a:t>
          </a:r>
        </a:p>
      </dgm:t>
    </dgm:pt>
    <dgm:pt modelId="{5A626D34-EB3F-41CD-A4F7-1C3E9787522C}" type="parTrans" cxnId="{199A6664-FB97-47D9-9A77-0BF4BA2B216D}">
      <dgm:prSet/>
      <dgm:spPr/>
      <dgm:t>
        <a:bodyPr/>
        <a:lstStyle/>
        <a:p>
          <a:endParaRPr lang="zh-TW" altLang="en-US"/>
        </a:p>
      </dgm:t>
    </dgm:pt>
    <dgm:pt modelId="{0E236B1F-9354-499F-B4B2-1D3FC0659925}" type="sibTrans" cxnId="{199A6664-FB97-47D9-9A77-0BF4BA2B216D}">
      <dgm:prSet/>
      <dgm:spPr/>
      <dgm:t>
        <a:bodyPr/>
        <a:lstStyle/>
        <a:p>
          <a:endParaRPr lang="zh-TW" altLang="en-US"/>
        </a:p>
      </dgm:t>
    </dgm:pt>
    <dgm:pt modelId="{585FCE69-290B-43F2-92CC-9D5E1769DD9C}">
      <dgm:prSet custT="1"/>
      <dgm:spPr/>
      <dgm:t>
        <a:bodyPr/>
        <a:lstStyle/>
        <a:p>
          <a:r>
            <a:rPr lang="zh-TW" altLang="en-US" sz="2000" dirty="0">
              <a:solidFill>
                <a:schemeClr val="accent5">
                  <a:lumMod val="50000"/>
                </a:schemeClr>
              </a:solidFill>
            </a:rPr>
            <a:t>對學校及案主的建議（如工作、生活安排可改善之處或建議繼續安排諮商輔導等</a:t>
          </a:r>
          <a:r>
            <a:rPr lang="en-US" altLang="zh-TW" sz="2000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zh-TW" altLang="en-U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97BBC3AF-2E31-49E3-AD90-AEB1A5D1B31B}" type="parTrans" cxnId="{CCD80A88-342C-43FE-9BC2-AAED09FAFDA6}">
      <dgm:prSet/>
      <dgm:spPr/>
      <dgm:t>
        <a:bodyPr/>
        <a:lstStyle/>
        <a:p>
          <a:endParaRPr lang="zh-TW" altLang="en-US"/>
        </a:p>
      </dgm:t>
    </dgm:pt>
    <dgm:pt modelId="{D0F14280-F05B-46A4-AA5F-682E05B3072C}" type="sibTrans" cxnId="{CCD80A88-342C-43FE-9BC2-AAED09FAFDA6}">
      <dgm:prSet/>
      <dgm:spPr/>
      <dgm:t>
        <a:bodyPr/>
        <a:lstStyle/>
        <a:p>
          <a:endParaRPr lang="zh-TW" altLang="en-US"/>
        </a:p>
      </dgm:t>
    </dgm:pt>
    <dgm:pt modelId="{85128AA9-C2A4-4765-B010-C9B09DF8E71F}">
      <dgm:prSet/>
      <dgm:spPr/>
      <dgm:t>
        <a:bodyPr/>
        <a:lstStyle/>
        <a:p>
          <a:endParaRPr lang="zh-TW" altLang="en-US" dirty="0"/>
        </a:p>
      </dgm:t>
    </dgm:pt>
    <dgm:pt modelId="{B556E446-9048-4883-9094-337D5DAC26B8}" type="parTrans" cxnId="{B2740109-39FC-40A5-9610-0B21C469CFE9}">
      <dgm:prSet/>
      <dgm:spPr/>
      <dgm:t>
        <a:bodyPr/>
        <a:lstStyle/>
        <a:p>
          <a:endParaRPr lang="zh-TW" altLang="en-US"/>
        </a:p>
      </dgm:t>
    </dgm:pt>
    <dgm:pt modelId="{70AFC1C7-CD53-4D47-A906-D65BAA6F20DF}" type="sibTrans" cxnId="{B2740109-39FC-40A5-9610-0B21C469CFE9}">
      <dgm:prSet/>
      <dgm:spPr/>
      <dgm:t>
        <a:bodyPr/>
        <a:lstStyle/>
        <a:p>
          <a:endParaRPr lang="zh-TW" altLang="en-US"/>
        </a:p>
      </dgm:t>
    </dgm:pt>
    <dgm:pt modelId="{E5925190-3B43-4B10-90B9-01A1CF8F1214}" type="pres">
      <dgm:prSet presAssocID="{50B30A62-B8D6-4B4C-946D-E0E1F869AC22}" presName="compositeShape" presStyleCnt="0">
        <dgm:presLayoutVars>
          <dgm:chMax val="2"/>
          <dgm:dir/>
          <dgm:resizeHandles val="exact"/>
        </dgm:presLayoutVars>
      </dgm:prSet>
      <dgm:spPr/>
    </dgm:pt>
    <dgm:pt modelId="{14079CDE-AFD9-41F9-8230-FEF7C2CE4C33}" type="pres">
      <dgm:prSet presAssocID="{50B30A62-B8D6-4B4C-946D-E0E1F869AC22}" presName="divider" presStyleLbl="fgShp" presStyleIdx="0" presStyleCnt="1"/>
      <dgm:spPr/>
    </dgm:pt>
    <dgm:pt modelId="{A01E6467-B7F3-4529-B033-B92DC8E08464}" type="pres">
      <dgm:prSet presAssocID="{585FCE69-290B-43F2-92CC-9D5E1769DD9C}" presName="downArrow" presStyleLbl="node1" presStyleIdx="0" presStyleCnt="2" custLinFactNeighborX="-880" custLinFactNeighborY="-572"/>
      <dgm:spPr/>
    </dgm:pt>
    <dgm:pt modelId="{CB888BB1-907D-4329-9D71-31DED20168A0}" type="pres">
      <dgm:prSet presAssocID="{585FCE69-290B-43F2-92CC-9D5E1769DD9C}" presName="downArrowText" presStyleLbl="revTx" presStyleIdx="0" presStyleCnt="2" custScaleX="162468">
        <dgm:presLayoutVars>
          <dgm:bulletEnabled val="1"/>
        </dgm:presLayoutVars>
      </dgm:prSet>
      <dgm:spPr/>
    </dgm:pt>
    <dgm:pt modelId="{033BAF36-24FC-4777-9724-D74DCEA99B53}" type="pres">
      <dgm:prSet presAssocID="{D1CF64CE-A6A9-402F-BE3C-36AC0A744D5F}" presName="upArrow" presStyleLbl="node1" presStyleIdx="1" presStyleCnt="2"/>
      <dgm:spPr/>
    </dgm:pt>
    <dgm:pt modelId="{13C83DD8-0E54-4640-9B29-02B9AF9BE5FE}" type="pres">
      <dgm:prSet presAssocID="{D1CF64CE-A6A9-402F-BE3C-36AC0A744D5F}" presName="upArrowText" presStyleLbl="revTx" presStyleIdx="1" presStyleCnt="2" custScaleX="88257" custScaleY="61190" custLinFactNeighborX="-19453" custLinFactNeighborY="-4156">
        <dgm:presLayoutVars>
          <dgm:bulletEnabled val="1"/>
        </dgm:presLayoutVars>
      </dgm:prSet>
      <dgm:spPr/>
    </dgm:pt>
  </dgm:ptLst>
  <dgm:cxnLst>
    <dgm:cxn modelId="{B2740109-39FC-40A5-9610-0B21C469CFE9}" srcId="{50B30A62-B8D6-4B4C-946D-E0E1F869AC22}" destId="{85128AA9-C2A4-4765-B010-C9B09DF8E71F}" srcOrd="2" destOrd="0" parTransId="{B556E446-9048-4883-9094-337D5DAC26B8}" sibTransId="{70AFC1C7-CD53-4D47-A906-D65BAA6F20DF}"/>
    <dgm:cxn modelId="{199A6664-FB97-47D9-9A77-0BF4BA2B216D}" srcId="{50B30A62-B8D6-4B4C-946D-E0E1F869AC22}" destId="{D1CF64CE-A6A9-402F-BE3C-36AC0A744D5F}" srcOrd="1" destOrd="0" parTransId="{5A626D34-EB3F-41CD-A4F7-1C3E9787522C}" sibTransId="{0E236B1F-9354-499F-B4B2-1D3FC0659925}"/>
    <dgm:cxn modelId="{CCD80A88-342C-43FE-9BC2-AAED09FAFDA6}" srcId="{50B30A62-B8D6-4B4C-946D-E0E1F869AC22}" destId="{585FCE69-290B-43F2-92CC-9D5E1769DD9C}" srcOrd="0" destOrd="0" parTransId="{97BBC3AF-2E31-49E3-AD90-AEB1A5D1B31B}" sibTransId="{D0F14280-F05B-46A4-AA5F-682E05B3072C}"/>
    <dgm:cxn modelId="{77DF61C1-EE60-4FA6-8647-392147EE2A42}" type="presOf" srcId="{585FCE69-290B-43F2-92CC-9D5E1769DD9C}" destId="{CB888BB1-907D-4329-9D71-31DED20168A0}" srcOrd="0" destOrd="0" presId="urn:microsoft.com/office/officeart/2005/8/layout/arrow3"/>
    <dgm:cxn modelId="{711FFBCB-1B5B-40FA-959C-1F3FBFD260EE}" type="presOf" srcId="{D1CF64CE-A6A9-402F-BE3C-36AC0A744D5F}" destId="{13C83DD8-0E54-4640-9B29-02B9AF9BE5FE}" srcOrd="0" destOrd="0" presId="urn:microsoft.com/office/officeart/2005/8/layout/arrow3"/>
    <dgm:cxn modelId="{CA1512EB-F3E8-43F2-B7AE-80A4D4A65251}" type="presOf" srcId="{50B30A62-B8D6-4B4C-946D-E0E1F869AC22}" destId="{E5925190-3B43-4B10-90B9-01A1CF8F1214}" srcOrd="0" destOrd="0" presId="urn:microsoft.com/office/officeart/2005/8/layout/arrow3"/>
    <dgm:cxn modelId="{0408B47E-E935-4B62-95AA-BA16498A9759}" type="presParOf" srcId="{E5925190-3B43-4B10-90B9-01A1CF8F1214}" destId="{14079CDE-AFD9-41F9-8230-FEF7C2CE4C33}" srcOrd="0" destOrd="0" presId="urn:microsoft.com/office/officeart/2005/8/layout/arrow3"/>
    <dgm:cxn modelId="{2B503974-5FF4-4F1A-AA1E-6F6B6C239823}" type="presParOf" srcId="{E5925190-3B43-4B10-90B9-01A1CF8F1214}" destId="{A01E6467-B7F3-4529-B033-B92DC8E08464}" srcOrd="1" destOrd="0" presId="urn:microsoft.com/office/officeart/2005/8/layout/arrow3"/>
    <dgm:cxn modelId="{5251D862-DAC9-45DF-97F1-B78BDB7F81F4}" type="presParOf" srcId="{E5925190-3B43-4B10-90B9-01A1CF8F1214}" destId="{CB888BB1-907D-4329-9D71-31DED20168A0}" srcOrd="2" destOrd="0" presId="urn:microsoft.com/office/officeart/2005/8/layout/arrow3"/>
    <dgm:cxn modelId="{F13EEEF7-1FF7-4433-9C95-61BE427E85AD}" type="presParOf" srcId="{E5925190-3B43-4B10-90B9-01A1CF8F1214}" destId="{033BAF36-24FC-4777-9724-D74DCEA99B53}" srcOrd="3" destOrd="0" presId="urn:microsoft.com/office/officeart/2005/8/layout/arrow3"/>
    <dgm:cxn modelId="{8EE189B8-64A9-469B-B0CF-F3171CBFAEB6}" type="presParOf" srcId="{E5925190-3B43-4B10-90B9-01A1CF8F1214}" destId="{13C83DD8-0E54-4640-9B29-02B9AF9BE5F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B846D8-99F8-42FC-9BD2-10BC1C8D093F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E76223F-0D88-4CE0-B2C3-81A15E0AFCB1}">
      <dgm:prSet phldrT="[文字]"/>
      <dgm:spPr/>
      <dgm:t>
        <a:bodyPr/>
        <a:lstStyle/>
        <a:p>
          <a:r>
            <a:rPr kumimoji="1" lang="zh-TW" altLang="en-US" b="1" dirty="0">
              <a:solidFill>
                <a:schemeClr val="tx1"/>
              </a:solidFill>
              <a:latin typeface="微軟正黑體" panose="020B0604030504040204" pitchFamily="34" charset="-120"/>
            </a:rPr>
            <a:t>職涯規劃議題</a:t>
          </a:r>
          <a:endParaRPr lang="zh-TW" altLang="en-US" dirty="0"/>
        </a:p>
      </dgm:t>
    </dgm:pt>
    <dgm:pt modelId="{EE5D774B-A793-440A-8372-ED0FC64B61DB}" type="parTrans" cxnId="{EFCF45BE-2FD4-4283-B3D9-6F581806B6D5}">
      <dgm:prSet/>
      <dgm:spPr/>
      <dgm:t>
        <a:bodyPr/>
        <a:lstStyle/>
        <a:p>
          <a:endParaRPr lang="zh-TW" altLang="en-US"/>
        </a:p>
      </dgm:t>
    </dgm:pt>
    <dgm:pt modelId="{5B6F9355-2973-4B2B-9B56-5B177366892A}" type="sibTrans" cxnId="{EFCF45BE-2FD4-4283-B3D9-6F581806B6D5}">
      <dgm:prSet/>
      <dgm:spPr/>
      <dgm:t>
        <a:bodyPr/>
        <a:lstStyle/>
        <a:p>
          <a:endParaRPr lang="zh-TW" altLang="en-US"/>
        </a:p>
      </dgm:t>
    </dgm:pt>
    <dgm:pt modelId="{F04661B9-B1F3-4447-BFF4-809617116C3B}">
      <dgm:prSet/>
      <dgm:spPr/>
      <dgm:t>
        <a:bodyPr/>
        <a:lstStyle/>
        <a:p>
          <a:r>
            <a:rPr kumimoji="1" lang="zh-TW" altLang="en-US" b="1" dirty="0">
              <a:solidFill>
                <a:schemeClr val="tx1"/>
              </a:solidFill>
              <a:latin typeface="微軟正黑體" panose="020B0604030504040204" pitchFamily="34" charset="-120"/>
            </a:rPr>
            <a:t>工作壓力及挫折</a:t>
          </a:r>
        </a:p>
      </dgm:t>
    </dgm:pt>
    <dgm:pt modelId="{F0A6A5A6-022E-40D7-8B8B-34C942DDB4F6}" type="parTrans" cxnId="{463A0685-0DA3-4676-ABBC-55B20E411F0A}">
      <dgm:prSet/>
      <dgm:spPr/>
      <dgm:t>
        <a:bodyPr/>
        <a:lstStyle/>
        <a:p>
          <a:endParaRPr lang="zh-TW" altLang="en-US"/>
        </a:p>
      </dgm:t>
    </dgm:pt>
    <dgm:pt modelId="{CAE92CAF-43DA-495A-AB69-E192F5A0C0E9}" type="sibTrans" cxnId="{463A0685-0DA3-4676-ABBC-55B20E411F0A}">
      <dgm:prSet/>
      <dgm:spPr/>
      <dgm:t>
        <a:bodyPr/>
        <a:lstStyle/>
        <a:p>
          <a:endParaRPr lang="zh-TW" altLang="en-US"/>
        </a:p>
      </dgm:t>
    </dgm:pt>
    <dgm:pt modelId="{9F6DAC55-9B4A-4D64-B4F4-193C4EE161F0}">
      <dgm:prSet/>
      <dgm:spPr/>
      <dgm:t>
        <a:bodyPr/>
        <a:lstStyle/>
        <a:p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</a:rPr>
            <a:t>藥物濫用</a:t>
          </a:r>
        </a:p>
      </dgm:t>
    </dgm:pt>
    <dgm:pt modelId="{DD3497E3-8643-46C5-A521-059A01B794E0}" type="parTrans" cxnId="{1A40E567-C1AD-4A4D-B982-F5E5A6431594}">
      <dgm:prSet/>
      <dgm:spPr/>
      <dgm:t>
        <a:bodyPr/>
        <a:lstStyle/>
        <a:p>
          <a:endParaRPr lang="zh-TW" altLang="en-US"/>
        </a:p>
      </dgm:t>
    </dgm:pt>
    <dgm:pt modelId="{6B7559DF-4A5C-494D-BFE2-D572D0CBF73E}" type="sibTrans" cxnId="{1A40E567-C1AD-4A4D-B982-F5E5A6431594}">
      <dgm:prSet/>
      <dgm:spPr/>
      <dgm:t>
        <a:bodyPr/>
        <a:lstStyle/>
        <a:p>
          <a:endParaRPr lang="zh-TW" altLang="en-US"/>
        </a:p>
      </dgm:t>
    </dgm:pt>
    <dgm:pt modelId="{72F4E474-6532-49A0-9BAD-EE45584B746B}">
      <dgm:prSet/>
      <dgm:spPr/>
      <dgm:t>
        <a:bodyPr/>
        <a:lstStyle/>
        <a:p>
          <a:r>
            <a:rPr kumimoji="1" lang="zh-TW" altLang="en-US">
              <a:solidFill>
                <a:schemeClr val="tx1"/>
              </a:solidFill>
              <a:latin typeface="微軟正黑體" panose="020B0604030504040204" pitchFamily="34" charset="-120"/>
            </a:rPr>
            <a:t>財務問題</a:t>
          </a:r>
          <a:endParaRPr kumimoji="1" lang="zh-TW" altLang="en-US" dirty="0">
            <a:solidFill>
              <a:schemeClr val="tx1"/>
            </a:solidFill>
            <a:latin typeface="微軟正黑體" panose="020B0604030504040204" pitchFamily="34" charset="-120"/>
          </a:endParaRPr>
        </a:p>
      </dgm:t>
    </dgm:pt>
    <dgm:pt modelId="{39650B39-EC2C-4C56-ADEC-CBE453D18CE2}" type="parTrans" cxnId="{12F9F471-9B4A-4E0D-A582-A8065321D766}">
      <dgm:prSet/>
      <dgm:spPr/>
      <dgm:t>
        <a:bodyPr/>
        <a:lstStyle/>
        <a:p>
          <a:endParaRPr lang="zh-TW" altLang="en-US"/>
        </a:p>
      </dgm:t>
    </dgm:pt>
    <dgm:pt modelId="{649D9EBA-086B-4B95-8EAB-8197EA68A8AB}" type="sibTrans" cxnId="{12F9F471-9B4A-4E0D-A582-A8065321D766}">
      <dgm:prSet/>
      <dgm:spPr/>
      <dgm:t>
        <a:bodyPr/>
        <a:lstStyle/>
        <a:p>
          <a:endParaRPr lang="zh-TW" altLang="en-US"/>
        </a:p>
      </dgm:t>
    </dgm:pt>
    <dgm:pt modelId="{0B32DD7F-E70D-443E-9FDD-39A4917FDEC1}">
      <dgm:prSet/>
      <dgm:spPr/>
      <dgm:t>
        <a:bodyPr/>
        <a:lstStyle/>
        <a:p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</a:rPr>
            <a:t>家庭暴力問題</a:t>
          </a:r>
        </a:p>
      </dgm:t>
    </dgm:pt>
    <dgm:pt modelId="{3AEF670B-2CE8-41FD-8A73-2558A6E183A4}" type="parTrans" cxnId="{1042DB94-4810-414D-9F37-F1DA18FA7C37}">
      <dgm:prSet/>
      <dgm:spPr/>
      <dgm:t>
        <a:bodyPr/>
        <a:lstStyle/>
        <a:p>
          <a:endParaRPr lang="zh-TW" altLang="en-US"/>
        </a:p>
      </dgm:t>
    </dgm:pt>
    <dgm:pt modelId="{B6916CAD-2EB0-42C0-AD1C-8170236DFE27}" type="sibTrans" cxnId="{1042DB94-4810-414D-9F37-F1DA18FA7C37}">
      <dgm:prSet/>
      <dgm:spPr/>
      <dgm:t>
        <a:bodyPr/>
        <a:lstStyle/>
        <a:p>
          <a:endParaRPr lang="zh-TW" altLang="en-US"/>
        </a:p>
      </dgm:t>
    </dgm:pt>
    <dgm:pt modelId="{1E35C382-C3BF-4B3C-BF94-7BCC40580B97}">
      <dgm:prSet/>
      <dgm:spPr/>
      <dgm:t>
        <a:bodyPr/>
        <a:lstStyle/>
        <a:p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</a:rPr>
            <a:t>罪惡感和失落感</a:t>
          </a:r>
        </a:p>
      </dgm:t>
    </dgm:pt>
    <dgm:pt modelId="{33D34AC4-318F-404F-980F-BC7F18B5FDFE}" type="parTrans" cxnId="{DD0C4D91-D5C0-43FD-BA7E-F2EE49ACF72B}">
      <dgm:prSet/>
      <dgm:spPr/>
      <dgm:t>
        <a:bodyPr/>
        <a:lstStyle/>
        <a:p>
          <a:endParaRPr lang="zh-TW" altLang="en-US"/>
        </a:p>
      </dgm:t>
    </dgm:pt>
    <dgm:pt modelId="{9579D8DA-A114-46CD-9EB4-AACA62CDFBC4}" type="sibTrans" cxnId="{DD0C4D91-D5C0-43FD-BA7E-F2EE49ACF72B}">
      <dgm:prSet/>
      <dgm:spPr/>
      <dgm:t>
        <a:bodyPr/>
        <a:lstStyle/>
        <a:p>
          <a:endParaRPr lang="zh-TW" altLang="en-US"/>
        </a:p>
      </dgm:t>
    </dgm:pt>
    <dgm:pt modelId="{18C9C384-198B-4C11-9FFD-810152790114}">
      <dgm:prSet/>
      <dgm:spPr/>
      <dgm:t>
        <a:bodyPr/>
        <a:lstStyle/>
        <a:p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</a:rPr>
            <a:t>法律問題</a:t>
          </a:r>
        </a:p>
      </dgm:t>
    </dgm:pt>
    <dgm:pt modelId="{811DF8E8-330B-4BEE-8341-409697415E3F}" type="parTrans" cxnId="{91A95346-A41A-4970-AAF9-D81A142FFD8B}">
      <dgm:prSet/>
      <dgm:spPr/>
      <dgm:t>
        <a:bodyPr/>
        <a:lstStyle/>
        <a:p>
          <a:endParaRPr lang="zh-TW" altLang="en-US"/>
        </a:p>
      </dgm:t>
    </dgm:pt>
    <dgm:pt modelId="{F7E30655-D1B1-4E67-8D0C-2FE5E8B72044}" type="sibTrans" cxnId="{91A95346-A41A-4970-AAF9-D81A142FFD8B}">
      <dgm:prSet/>
      <dgm:spPr/>
      <dgm:t>
        <a:bodyPr/>
        <a:lstStyle/>
        <a:p>
          <a:endParaRPr lang="zh-TW" altLang="en-US"/>
        </a:p>
      </dgm:t>
    </dgm:pt>
    <dgm:pt modelId="{A2BC8F6C-7D2D-4B3D-B242-CBA6ACB6021D}">
      <dgm:prSet/>
      <dgm:spPr/>
      <dgm:t>
        <a:bodyPr/>
        <a:lstStyle/>
        <a:p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</a:rPr>
            <a:t>婚姻和家庭問題</a:t>
          </a:r>
        </a:p>
      </dgm:t>
    </dgm:pt>
    <dgm:pt modelId="{DD1558B8-A483-43E2-BE5A-2C529C4DAA4F}" type="parTrans" cxnId="{27393104-C1E7-495E-8F8F-C17B8DFA9BE0}">
      <dgm:prSet/>
      <dgm:spPr/>
      <dgm:t>
        <a:bodyPr/>
        <a:lstStyle/>
        <a:p>
          <a:endParaRPr lang="zh-TW" altLang="en-US"/>
        </a:p>
      </dgm:t>
    </dgm:pt>
    <dgm:pt modelId="{A8A4C9D8-EB0D-4E5B-A38B-330E52B96DBB}" type="sibTrans" cxnId="{27393104-C1E7-495E-8F8F-C17B8DFA9BE0}">
      <dgm:prSet/>
      <dgm:spPr/>
      <dgm:t>
        <a:bodyPr/>
        <a:lstStyle/>
        <a:p>
          <a:endParaRPr lang="zh-TW" altLang="en-US"/>
        </a:p>
      </dgm:t>
    </dgm:pt>
    <dgm:pt modelId="{0DDE6C27-68D0-46F6-BC79-AE9881ABFA88}">
      <dgm:prSet/>
      <dgm:spPr/>
      <dgm:t>
        <a:bodyPr/>
        <a:lstStyle/>
        <a:p>
          <a:r>
            <a:rPr kumimoji="1" lang="zh-TW" altLang="en-US">
              <a:solidFill>
                <a:schemeClr val="tx1"/>
              </a:solidFill>
              <a:latin typeface="微軟正黑體" panose="020B0604030504040204" pitchFamily="34" charset="-120"/>
            </a:rPr>
            <a:t>心理健康議題</a:t>
          </a:r>
          <a:endParaRPr kumimoji="1" lang="zh-TW" altLang="en-US" dirty="0">
            <a:solidFill>
              <a:schemeClr val="tx1"/>
            </a:solidFill>
            <a:latin typeface="微軟正黑體" panose="020B0604030504040204" pitchFamily="34" charset="-120"/>
          </a:endParaRPr>
        </a:p>
      </dgm:t>
    </dgm:pt>
    <dgm:pt modelId="{6C7F61F2-6678-4B89-AA10-28FD531631DB}" type="parTrans" cxnId="{26CCFBA1-2817-475F-BBDF-A6D424371912}">
      <dgm:prSet/>
      <dgm:spPr/>
      <dgm:t>
        <a:bodyPr/>
        <a:lstStyle/>
        <a:p>
          <a:endParaRPr lang="zh-TW" altLang="en-US"/>
        </a:p>
      </dgm:t>
    </dgm:pt>
    <dgm:pt modelId="{3136327F-1A18-41FB-A343-24768A42ABD9}" type="sibTrans" cxnId="{26CCFBA1-2817-475F-BBDF-A6D424371912}">
      <dgm:prSet/>
      <dgm:spPr/>
      <dgm:t>
        <a:bodyPr/>
        <a:lstStyle/>
        <a:p>
          <a:endParaRPr lang="zh-TW" altLang="en-US"/>
        </a:p>
      </dgm:t>
    </dgm:pt>
    <dgm:pt modelId="{50D94668-605F-4A66-9358-82C20110F77B}">
      <dgm:prSet/>
      <dgm:spPr/>
      <dgm:t>
        <a:bodyPr/>
        <a:lstStyle/>
        <a:p>
          <a:r>
            <a:rPr kumimoji="1" lang="zh-TW" altLang="en-US" dirty="0">
              <a:solidFill>
                <a:schemeClr val="tx1"/>
              </a:solidFill>
              <a:latin typeface="微軟正黑體" panose="020B0604030504040204" pitchFamily="34" charset="-120"/>
            </a:rPr>
            <a:t>生理問題</a:t>
          </a:r>
        </a:p>
      </dgm:t>
    </dgm:pt>
    <dgm:pt modelId="{679066D7-D24A-471E-85B4-0E942C588EEC}" type="parTrans" cxnId="{9CEB7DC3-94ED-495D-B687-6441F4344CCB}">
      <dgm:prSet/>
      <dgm:spPr/>
      <dgm:t>
        <a:bodyPr/>
        <a:lstStyle/>
        <a:p>
          <a:endParaRPr lang="zh-TW" altLang="en-US"/>
        </a:p>
      </dgm:t>
    </dgm:pt>
    <dgm:pt modelId="{E1501D10-A539-42AF-A0C9-42E782825A34}" type="sibTrans" cxnId="{9CEB7DC3-94ED-495D-B687-6441F4344CCB}">
      <dgm:prSet/>
      <dgm:spPr/>
      <dgm:t>
        <a:bodyPr/>
        <a:lstStyle/>
        <a:p>
          <a:endParaRPr lang="zh-TW" altLang="en-US"/>
        </a:p>
      </dgm:t>
    </dgm:pt>
    <dgm:pt modelId="{5EE19FD7-B770-4576-BF51-5801451FB4A2}" type="pres">
      <dgm:prSet presAssocID="{CAB846D8-99F8-42FC-9BD2-10BC1C8D093F}" presName="diagram" presStyleCnt="0">
        <dgm:presLayoutVars>
          <dgm:dir/>
          <dgm:resizeHandles val="exact"/>
        </dgm:presLayoutVars>
      </dgm:prSet>
      <dgm:spPr/>
    </dgm:pt>
    <dgm:pt modelId="{E9D8A05E-4AE0-4EBC-AE05-2D834B4AB376}" type="pres">
      <dgm:prSet presAssocID="{F04661B9-B1F3-4447-BFF4-809617116C3B}" presName="arrow" presStyleLbl="node1" presStyleIdx="0" presStyleCnt="10">
        <dgm:presLayoutVars>
          <dgm:bulletEnabled val="1"/>
        </dgm:presLayoutVars>
      </dgm:prSet>
      <dgm:spPr/>
    </dgm:pt>
    <dgm:pt modelId="{9F6CF162-128D-4056-B40C-A543D17B3A4F}" type="pres">
      <dgm:prSet presAssocID="{9F6DAC55-9B4A-4D64-B4F4-193C4EE161F0}" presName="arrow" presStyleLbl="node1" presStyleIdx="1" presStyleCnt="10">
        <dgm:presLayoutVars>
          <dgm:bulletEnabled val="1"/>
        </dgm:presLayoutVars>
      </dgm:prSet>
      <dgm:spPr/>
    </dgm:pt>
    <dgm:pt modelId="{F165876B-FA1A-4291-A33A-5D8DA766E21E}" type="pres">
      <dgm:prSet presAssocID="{72F4E474-6532-49A0-9BAD-EE45584B746B}" presName="arrow" presStyleLbl="node1" presStyleIdx="2" presStyleCnt="10">
        <dgm:presLayoutVars>
          <dgm:bulletEnabled val="1"/>
        </dgm:presLayoutVars>
      </dgm:prSet>
      <dgm:spPr/>
    </dgm:pt>
    <dgm:pt modelId="{AF278F4F-CB5B-4FA3-BBF9-D92028CA5D8D}" type="pres">
      <dgm:prSet presAssocID="{0B32DD7F-E70D-443E-9FDD-39A4917FDEC1}" presName="arrow" presStyleLbl="node1" presStyleIdx="3" presStyleCnt="10">
        <dgm:presLayoutVars>
          <dgm:bulletEnabled val="1"/>
        </dgm:presLayoutVars>
      </dgm:prSet>
      <dgm:spPr/>
    </dgm:pt>
    <dgm:pt modelId="{15943378-BF5C-43AB-88D7-3FEEF4BC073A}" type="pres">
      <dgm:prSet presAssocID="{1E35C382-C3BF-4B3C-BF94-7BCC40580B97}" presName="arrow" presStyleLbl="node1" presStyleIdx="4" presStyleCnt="10">
        <dgm:presLayoutVars>
          <dgm:bulletEnabled val="1"/>
        </dgm:presLayoutVars>
      </dgm:prSet>
      <dgm:spPr/>
    </dgm:pt>
    <dgm:pt modelId="{A842604C-8C07-4509-BEB1-0533C7AC438B}" type="pres">
      <dgm:prSet presAssocID="{18C9C384-198B-4C11-9FFD-810152790114}" presName="arrow" presStyleLbl="node1" presStyleIdx="5" presStyleCnt="10">
        <dgm:presLayoutVars>
          <dgm:bulletEnabled val="1"/>
        </dgm:presLayoutVars>
      </dgm:prSet>
      <dgm:spPr/>
    </dgm:pt>
    <dgm:pt modelId="{F040FFBC-5F87-4A10-8493-45FD8D6107A2}" type="pres">
      <dgm:prSet presAssocID="{A2BC8F6C-7D2D-4B3D-B242-CBA6ACB6021D}" presName="arrow" presStyleLbl="node1" presStyleIdx="6" presStyleCnt="10">
        <dgm:presLayoutVars>
          <dgm:bulletEnabled val="1"/>
        </dgm:presLayoutVars>
      </dgm:prSet>
      <dgm:spPr/>
    </dgm:pt>
    <dgm:pt modelId="{0BD7576D-393C-49ED-8AAB-846EBA8A7002}" type="pres">
      <dgm:prSet presAssocID="{0DDE6C27-68D0-46F6-BC79-AE9881ABFA88}" presName="arrow" presStyleLbl="node1" presStyleIdx="7" presStyleCnt="10">
        <dgm:presLayoutVars>
          <dgm:bulletEnabled val="1"/>
        </dgm:presLayoutVars>
      </dgm:prSet>
      <dgm:spPr/>
    </dgm:pt>
    <dgm:pt modelId="{BBDC274C-A48A-4122-B2C1-DA0D47D2F003}" type="pres">
      <dgm:prSet presAssocID="{50D94668-605F-4A66-9358-82C20110F77B}" presName="arrow" presStyleLbl="node1" presStyleIdx="8" presStyleCnt="10">
        <dgm:presLayoutVars>
          <dgm:bulletEnabled val="1"/>
        </dgm:presLayoutVars>
      </dgm:prSet>
      <dgm:spPr/>
    </dgm:pt>
    <dgm:pt modelId="{B0E64CB8-8172-4100-BE43-AFD52A22C43E}" type="pres">
      <dgm:prSet presAssocID="{5E76223F-0D88-4CE0-B2C3-81A15E0AFCB1}" presName="arrow" presStyleLbl="node1" presStyleIdx="9" presStyleCnt="10">
        <dgm:presLayoutVars>
          <dgm:bulletEnabled val="1"/>
        </dgm:presLayoutVars>
      </dgm:prSet>
      <dgm:spPr/>
    </dgm:pt>
  </dgm:ptLst>
  <dgm:cxnLst>
    <dgm:cxn modelId="{27393104-C1E7-495E-8F8F-C17B8DFA9BE0}" srcId="{CAB846D8-99F8-42FC-9BD2-10BC1C8D093F}" destId="{A2BC8F6C-7D2D-4B3D-B242-CBA6ACB6021D}" srcOrd="6" destOrd="0" parTransId="{DD1558B8-A483-43E2-BE5A-2C529C4DAA4F}" sibTransId="{A8A4C9D8-EB0D-4E5B-A38B-330E52B96DBB}"/>
    <dgm:cxn modelId="{0875C005-B9DE-4F8F-9D71-2C85C243A85B}" type="presOf" srcId="{9F6DAC55-9B4A-4D64-B4F4-193C4EE161F0}" destId="{9F6CF162-128D-4056-B40C-A543D17B3A4F}" srcOrd="0" destOrd="0" presId="urn:microsoft.com/office/officeart/2005/8/layout/arrow5"/>
    <dgm:cxn modelId="{3082D50E-57DD-4AF8-B035-D0430BAD63F6}" type="presOf" srcId="{18C9C384-198B-4C11-9FFD-810152790114}" destId="{A842604C-8C07-4509-BEB1-0533C7AC438B}" srcOrd="0" destOrd="0" presId="urn:microsoft.com/office/officeart/2005/8/layout/arrow5"/>
    <dgm:cxn modelId="{3FE4B81A-D069-40EA-9CD4-632660D448A8}" type="presOf" srcId="{72F4E474-6532-49A0-9BAD-EE45584B746B}" destId="{F165876B-FA1A-4291-A33A-5D8DA766E21E}" srcOrd="0" destOrd="0" presId="urn:microsoft.com/office/officeart/2005/8/layout/arrow5"/>
    <dgm:cxn modelId="{4C385F29-8845-458D-A06F-CFFD0EC9BB85}" type="presOf" srcId="{CAB846D8-99F8-42FC-9BD2-10BC1C8D093F}" destId="{5EE19FD7-B770-4576-BF51-5801451FB4A2}" srcOrd="0" destOrd="0" presId="urn:microsoft.com/office/officeart/2005/8/layout/arrow5"/>
    <dgm:cxn modelId="{B0ACC629-8C74-4D03-98D3-A745082AC190}" type="presOf" srcId="{50D94668-605F-4A66-9358-82C20110F77B}" destId="{BBDC274C-A48A-4122-B2C1-DA0D47D2F003}" srcOrd="0" destOrd="0" presId="urn:microsoft.com/office/officeart/2005/8/layout/arrow5"/>
    <dgm:cxn modelId="{FEB0F02A-418B-492B-B03B-D23E9382070E}" type="presOf" srcId="{0DDE6C27-68D0-46F6-BC79-AE9881ABFA88}" destId="{0BD7576D-393C-49ED-8AAB-846EBA8A7002}" srcOrd="0" destOrd="0" presId="urn:microsoft.com/office/officeart/2005/8/layout/arrow5"/>
    <dgm:cxn modelId="{83D1E361-F7A0-4F6D-BD09-63AF14AB1E7E}" type="presOf" srcId="{A2BC8F6C-7D2D-4B3D-B242-CBA6ACB6021D}" destId="{F040FFBC-5F87-4A10-8493-45FD8D6107A2}" srcOrd="0" destOrd="0" presId="urn:microsoft.com/office/officeart/2005/8/layout/arrow5"/>
    <dgm:cxn modelId="{91A95346-A41A-4970-AAF9-D81A142FFD8B}" srcId="{CAB846D8-99F8-42FC-9BD2-10BC1C8D093F}" destId="{18C9C384-198B-4C11-9FFD-810152790114}" srcOrd="5" destOrd="0" parTransId="{811DF8E8-330B-4BEE-8341-409697415E3F}" sibTransId="{F7E30655-D1B1-4E67-8D0C-2FE5E8B72044}"/>
    <dgm:cxn modelId="{1A40E567-C1AD-4A4D-B982-F5E5A6431594}" srcId="{CAB846D8-99F8-42FC-9BD2-10BC1C8D093F}" destId="{9F6DAC55-9B4A-4D64-B4F4-193C4EE161F0}" srcOrd="1" destOrd="0" parTransId="{DD3497E3-8643-46C5-A521-059A01B794E0}" sibTransId="{6B7559DF-4A5C-494D-BFE2-D572D0CBF73E}"/>
    <dgm:cxn modelId="{12F9F471-9B4A-4E0D-A582-A8065321D766}" srcId="{CAB846D8-99F8-42FC-9BD2-10BC1C8D093F}" destId="{72F4E474-6532-49A0-9BAD-EE45584B746B}" srcOrd="2" destOrd="0" parTransId="{39650B39-EC2C-4C56-ADEC-CBE453D18CE2}" sibTransId="{649D9EBA-086B-4B95-8EAB-8197EA68A8AB}"/>
    <dgm:cxn modelId="{463A0685-0DA3-4676-ABBC-55B20E411F0A}" srcId="{CAB846D8-99F8-42FC-9BD2-10BC1C8D093F}" destId="{F04661B9-B1F3-4447-BFF4-809617116C3B}" srcOrd="0" destOrd="0" parTransId="{F0A6A5A6-022E-40D7-8B8B-34C942DDB4F6}" sibTransId="{CAE92CAF-43DA-495A-AB69-E192F5A0C0E9}"/>
    <dgm:cxn modelId="{DD0C4D91-D5C0-43FD-BA7E-F2EE49ACF72B}" srcId="{CAB846D8-99F8-42FC-9BD2-10BC1C8D093F}" destId="{1E35C382-C3BF-4B3C-BF94-7BCC40580B97}" srcOrd="4" destOrd="0" parTransId="{33D34AC4-318F-404F-980F-BC7F18B5FDFE}" sibTransId="{9579D8DA-A114-46CD-9EB4-AACA62CDFBC4}"/>
    <dgm:cxn modelId="{1042DB94-4810-414D-9F37-F1DA18FA7C37}" srcId="{CAB846D8-99F8-42FC-9BD2-10BC1C8D093F}" destId="{0B32DD7F-E70D-443E-9FDD-39A4917FDEC1}" srcOrd="3" destOrd="0" parTransId="{3AEF670B-2CE8-41FD-8A73-2558A6E183A4}" sibTransId="{B6916CAD-2EB0-42C0-AD1C-8170236DFE27}"/>
    <dgm:cxn modelId="{72A8E099-58CA-4F18-A8FB-A39DA5930F7D}" type="presOf" srcId="{5E76223F-0D88-4CE0-B2C3-81A15E0AFCB1}" destId="{B0E64CB8-8172-4100-BE43-AFD52A22C43E}" srcOrd="0" destOrd="0" presId="urn:microsoft.com/office/officeart/2005/8/layout/arrow5"/>
    <dgm:cxn modelId="{1712FE9D-39CF-453F-82A1-194593868448}" type="presOf" srcId="{F04661B9-B1F3-4447-BFF4-809617116C3B}" destId="{E9D8A05E-4AE0-4EBC-AE05-2D834B4AB376}" srcOrd="0" destOrd="0" presId="urn:microsoft.com/office/officeart/2005/8/layout/arrow5"/>
    <dgm:cxn modelId="{26CCFBA1-2817-475F-BBDF-A6D424371912}" srcId="{CAB846D8-99F8-42FC-9BD2-10BC1C8D093F}" destId="{0DDE6C27-68D0-46F6-BC79-AE9881ABFA88}" srcOrd="7" destOrd="0" parTransId="{6C7F61F2-6678-4B89-AA10-28FD531631DB}" sibTransId="{3136327F-1A18-41FB-A343-24768A42ABD9}"/>
    <dgm:cxn modelId="{8B3637A4-4E7A-426C-BAEA-444C42EEECD7}" type="presOf" srcId="{1E35C382-C3BF-4B3C-BF94-7BCC40580B97}" destId="{15943378-BF5C-43AB-88D7-3FEEF4BC073A}" srcOrd="0" destOrd="0" presId="urn:microsoft.com/office/officeart/2005/8/layout/arrow5"/>
    <dgm:cxn modelId="{EFCF45BE-2FD4-4283-B3D9-6F581806B6D5}" srcId="{CAB846D8-99F8-42FC-9BD2-10BC1C8D093F}" destId="{5E76223F-0D88-4CE0-B2C3-81A15E0AFCB1}" srcOrd="9" destOrd="0" parTransId="{EE5D774B-A793-440A-8372-ED0FC64B61DB}" sibTransId="{5B6F9355-2973-4B2B-9B56-5B177366892A}"/>
    <dgm:cxn modelId="{9CEB7DC3-94ED-495D-B687-6441F4344CCB}" srcId="{CAB846D8-99F8-42FC-9BD2-10BC1C8D093F}" destId="{50D94668-605F-4A66-9358-82C20110F77B}" srcOrd="8" destOrd="0" parTransId="{679066D7-D24A-471E-85B4-0E942C588EEC}" sibTransId="{E1501D10-A539-42AF-A0C9-42E782825A34}"/>
    <dgm:cxn modelId="{F336CCED-428A-4E58-B6BB-A58F4DBB8203}" type="presOf" srcId="{0B32DD7F-E70D-443E-9FDD-39A4917FDEC1}" destId="{AF278F4F-CB5B-4FA3-BBF9-D92028CA5D8D}" srcOrd="0" destOrd="0" presId="urn:microsoft.com/office/officeart/2005/8/layout/arrow5"/>
    <dgm:cxn modelId="{689AEC5C-AD66-4FF0-97E4-9288FD90AD98}" type="presParOf" srcId="{5EE19FD7-B770-4576-BF51-5801451FB4A2}" destId="{E9D8A05E-4AE0-4EBC-AE05-2D834B4AB376}" srcOrd="0" destOrd="0" presId="urn:microsoft.com/office/officeart/2005/8/layout/arrow5"/>
    <dgm:cxn modelId="{A9E05658-2E8C-41D7-9C1A-8AC1974EFEC7}" type="presParOf" srcId="{5EE19FD7-B770-4576-BF51-5801451FB4A2}" destId="{9F6CF162-128D-4056-B40C-A543D17B3A4F}" srcOrd="1" destOrd="0" presId="urn:microsoft.com/office/officeart/2005/8/layout/arrow5"/>
    <dgm:cxn modelId="{5BFF7F27-2706-4BD7-B4CD-60901AAC8866}" type="presParOf" srcId="{5EE19FD7-B770-4576-BF51-5801451FB4A2}" destId="{F165876B-FA1A-4291-A33A-5D8DA766E21E}" srcOrd="2" destOrd="0" presId="urn:microsoft.com/office/officeart/2005/8/layout/arrow5"/>
    <dgm:cxn modelId="{B50BF576-CDD7-40F7-A57B-F649C5451EF8}" type="presParOf" srcId="{5EE19FD7-B770-4576-BF51-5801451FB4A2}" destId="{AF278F4F-CB5B-4FA3-BBF9-D92028CA5D8D}" srcOrd="3" destOrd="0" presId="urn:microsoft.com/office/officeart/2005/8/layout/arrow5"/>
    <dgm:cxn modelId="{996A215D-FA3E-4AC3-88DB-86A8E5B89D92}" type="presParOf" srcId="{5EE19FD7-B770-4576-BF51-5801451FB4A2}" destId="{15943378-BF5C-43AB-88D7-3FEEF4BC073A}" srcOrd="4" destOrd="0" presId="urn:microsoft.com/office/officeart/2005/8/layout/arrow5"/>
    <dgm:cxn modelId="{A8C7CAA6-1720-4C66-8219-9719B2061E23}" type="presParOf" srcId="{5EE19FD7-B770-4576-BF51-5801451FB4A2}" destId="{A842604C-8C07-4509-BEB1-0533C7AC438B}" srcOrd="5" destOrd="0" presId="urn:microsoft.com/office/officeart/2005/8/layout/arrow5"/>
    <dgm:cxn modelId="{9E3E53CA-4FAE-4E6C-9DBC-A0BA3E2C81C9}" type="presParOf" srcId="{5EE19FD7-B770-4576-BF51-5801451FB4A2}" destId="{F040FFBC-5F87-4A10-8493-45FD8D6107A2}" srcOrd="6" destOrd="0" presId="urn:microsoft.com/office/officeart/2005/8/layout/arrow5"/>
    <dgm:cxn modelId="{AEF3598A-C7F6-4BCF-AE71-A2754D7FDEDF}" type="presParOf" srcId="{5EE19FD7-B770-4576-BF51-5801451FB4A2}" destId="{0BD7576D-393C-49ED-8AAB-846EBA8A7002}" srcOrd="7" destOrd="0" presId="urn:microsoft.com/office/officeart/2005/8/layout/arrow5"/>
    <dgm:cxn modelId="{AB70D303-BCC6-4519-B4A1-441CCCF041CE}" type="presParOf" srcId="{5EE19FD7-B770-4576-BF51-5801451FB4A2}" destId="{BBDC274C-A48A-4122-B2C1-DA0D47D2F003}" srcOrd="8" destOrd="0" presId="urn:microsoft.com/office/officeart/2005/8/layout/arrow5"/>
    <dgm:cxn modelId="{45F1E934-8490-45F1-AC83-4625FE753792}" type="presParOf" srcId="{5EE19FD7-B770-4576-BF51-5801451FB4A2}" destId="{B0E64CB8-8172-4100-BE43-AFD52A22C43E}" srcOrd="9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E3154-D287-499A-956A-2B06F53E9495}">
      <dsp:nvSpPr>
        <dsp:cNvPr id="0" name=""/>
        <dsp:cNvSpPr/>
      </dsp:nvSpPr>
      <dsp:spPr>
        <a:xfrm>
          <a:off x="2504959" y="3776330"/>
          <a:ext cx="1397249" cy="649366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4829B-EF21-463A-A1EC-2B7F8A0762EF}">
      <dsp:nvSpPr>
        <dsp:cNvPr id="0" name=""/>
        <dsp:cNvSpPr/>
      </dsp:nvSpPr>
      <dsp:spPr>
        <a:xfrm>
          <a:off x="2267032" y="3226087"/>
          <a:ext cx="1866930" cy="242342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A7595-6FBD-4D3C-BE3B-4B79881C1205}">
      <dsp:nvSpPr>
        <dsp:cNvPr id="0" name=""/>
        <dsp:cNvSpPr/>
      </dsp:nvSpPr>
      <dsp:spPr>
        <a:xfrm flipV="1">
          <a:off x="3054167" y="2350020"/>
          <a:ext cx="1326666" cy="45720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944DC-D4D9-42EB-B921-481E2E79F605}">
      <dsp:nvSpPr>
        <dsp:cNvPr id="0" name=""/>
        <dsp:cNvSpPr/>
      </dsp:nvSpPr>
      <dsp:spPr>
        <a:xfrm flipV="1">
          <a:off x="1924234" y="1200434"/>
          <a:ext cx="2173151" cy="380184"/>
        </a:xfrm>
        <a:prstGeom prst="line">
          <a:avLst/>
        </a:pr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03A7B-829F-420B-B1C8-18689784670D}">
      <dsp:nvSpPr>
        <dsp:cNvPr id="0" name=""/>
        <dsp:cNvSpPr/>
      </dsp:nvSpPr>
      <dsp:spPr>
        <a:xfrm>
          <a:off x="131316" y="1200469"/>
          <a:ext cx="2973054" cy="29626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818B6-EC90-4B28-B0ED-34FA26340F34}">
      <dsp:nvSpPr>
        <dsp:cNvPr id="0" name=""/>
        <dsp:cNvSpPr/>
      </dsp:nvSpPr>
      <dsp:spPr>
        <a:xfrm>
          <a:off x="0" y="3567372"/>
          <a:ext cx="3736192" cy="1309226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員工協助方案</a:t>
          </a:r>
          <a:r>
            <a:rPr lang="en-US" altLang="en-US" sz="2000" b="1" kern="12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EAP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b="1" kern="1200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rPr>
            <a:t>(Employee Assistance Programs, EAP)</a:t>
          </a:r>
          <a:endParaRPr lang="zh-TW" altLang="en-US" sz="1400" b="1" kern="1200" dirty="0">
            <a:solidFill>
              <a:schemeClr val="accent6">
                <a:lumMod val="50000"/>
              </a:schemeClr>
            </a:solidFill>
            <a:latin typeface="+mj-ea"/>
            <a:ea typeface="+mj-ea"/>
          </a:endParaRPr>
        </a:p>
      </dsp:txBody>
      <dsp:txXfrm>
        <a:off x="0" y="3567372"/>
        <a:ext cx="3736192" cy="1309226"/>
      </dsp:txXfrm>
    </dsp:sp>
    <dsp:sp modelId="{4F6C09BD-F753-482A-B066-6297C435182E}">
      <dsp:nvSpPr>
        <dsp:cNvPr id="0" name=""/>
        <dsp:cNvSpPr/>
      </dsp:nvSpPr>
      <dsp:spPr>
        <a:xfrm>
          <a:off x="3868785" y="432908"/>
          <a:ext cx="1498427" cy="12020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586EB-9496-4CA3-AE3B-FDCA1C7B7EBE}">
      <dsp:nvSpPr>
        <dsp:cNvPr id="0" name=""/>
        <dsp:cNvSpPr/>
      </dsp:nvSpPr>
      <dsp:spPr>
        <a:xfrm>
          <a:off x="5267902" y="396346"/>
          <a:ext cx="1604598" cy="87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0" rIns="800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rgbClr val="7030A0"/>
              </a:solidFill>
            </a:rPr>
            <a:t>什麼是</a:t>
          </a:r>
          <a:r>
            <a:rPr lang="en-US" altLang="en-US" sz="2100" kern="1200" dirty="0">
              <a:solidFill>
                <a:srgbClr val="7030A0"/>
              </a:solidFill>
            </a:rPr>
            <a:t>EAP?</a:t>
          </a:r>
          <a:endParaRPr lang="zh-TW" altLang="en-US" sz="2100" kern="1200" dirty="0">
            <a:solidFill>
              <a:srgbClr val="7030A0"/>
            </a:solidFill>
          </a:endParaRPr>
        </a:p>
      </dsp:txBody>
      <dsp:txXfrm>
        <a:off x="5267902" y="396346"/>
        <a:ext cx="1604598" cy="872817"/>
      </dsp:txXfrm>
    </dsp:sp>
    <dsp:sp modelId="{22A80EC0-5BE2-4AB7-9A34-DFEB2AA51909}">
      <dsp:nvSpPr>
        <dsp:cNvPr id="0" name=""/>
        <dsp:cNvSpPr/>
      </dsp:nvSpPr>
      <dsp:spPr>
        <a:xfrm>
          <a:off x="4408278" y="1734537"/>
          <a:ext cx="1359622" cy="11669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E7A7B-D20D-4DFD-889B-4382983E8A8E}">
      <dsp:nvSpPr>
        <dsp:cNvPr id="0" name=""/>
        <dsp:cNvSpPr/>
      </dsp:nvSpPr>
      <dsp:spPr>
        <a:xfrm>
          <a:off x="5674152" y="1707872"/>
          <a:ext cx="2260553" cy="87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0" rIns="800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rgbClr val="C00000"/>
              </a:solidFill>
            </a:rPr>
            <a:t>為什麼需要</a:t>
          </a:r>
          <a:r>
            <a:rPr lang="en-US" altLang="zh-TW" sz="2100" kern="1200" dirty="0">
              <a:solidFill>
                <a:srgbClr val="C00000"/>
              </a:solidFill>
            </a:rPr>
            <a:t>EAP?</a:t>
          </a:r>
          <a:endParaRPr lang="zh-TW" altLang="en-US" sz="2100" kern="1200" dirty="0">
            <a:solidFill>
              <a:srgbClr val="C00000"/>
            </a:solidFill>
          </a:endParaRPr>
        </a:p>
      </dsp:txBody>
      <dsp:txXfrm>
        <a:off x="5674152" y="1707872"/>
        <a:ext cx="2260553" cy="872817"/>
      </dsp:txXfrm>
    </dsp:sp>
    <dsp:sp modelId="{AE8908FB-0FF7-4891-A0E7-6D4BBC6A3758}">
      <dsp:nvSpPr>
        <dsp:cNvPr id="0" name=""/>
        <dsp:cNvSpPr/>
      </dsp:nvSpPr>
      <dsp:spPr>
        <a:xfrm>
          <a:off x="4088242" y="3079783"/>
          <a:ext cx="1323051" cy="101043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FB502-ACA0-4936-9655-7F893AAB6434}">
      <dsp:nvSpPr>
        <dsp:cNvPr id="0" name=""/>
        <dsp:cNvSpPr/>
      </dsp:nvSpPr>
      <dsp:spPr>
        <a:xfrm>
          <a:off x="5408291" y="3130306"/>
          <a:ext cx="2258864" cy="87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0" rIns="800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100" kern="1200" dirty="0">
              <a:solidFill>
                <a:srgbClr val="096D85"/>
              </a:solidFill>
            </a:rPr>
            <a:t>EAP</a:t>
          </a:r>
          <a:r>
            <a:rPr lang="zh-TW" altLang="en-US" sz="2100" kern="1200" dirty="0">
              <a:solidFill>
                <a:srgbClr val="096D85"/>
              </a:solidFill>
            </a:rPr>
            <a:t>可以為我做什麼</a:t>
          </a:r>
          <a:r>
            <a:rPr lang="en-US" altLang="zh-TW" sz="2100" kern="1200" dirty="0">
              <a:solidFill>
                <a:srgbClr val="096D85"/>
              </a:solidFill>
            </a:rPr>
            <a:t>?</a:t>
          </a:r>
          <a:endParaRPr lang="zh-TW" altLang="en-US" sz="2100" kern="1200" dirty="0">
            <a:solidFill>
              <a:srgbClr val="096D85"/>
            </a:solidFill>
          </a:endParaRPr>
        </a:p>
      </dsp:txBody>
      <dsp:txXfrm>
        <a:off x="5408291" y="3130306"/>
        <a:ext cx="2258864" cy="872817"/>
      </dsp:txXfrm>
    </dsp:sp>
    <dsp:sp modelId="{2A5263CB-0B6C-4A98-A1CE-88C95596955E}">
      <dsp:nvSpPr>
        <dsp:cNvPr id="0" name=""/>
        <dsp:cNvSpPr/>
      </dsp:nvSpPr>
      <dsp:spPr>
        <a:xfrm>
          <a:off x="3837429" y="4154362"/>
          <a:ext cx="1280475" cy="10454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9A4B7-1B0E-488D-A472-B5A0D619E82A}">
      <dsp:nvSpPr>
        <dsp:cNvPr id="0" name=""/>
        <dsp:cNvSpPr/>
      </dsp:nvSpPr>
      <dsp:spPr>
        <a:xfrm>
          <a:off x="5241291" y="4285830"/>
          <a:ext cx="1605208" cy="873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0" rIns="8001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>
              <a:solidFill>
                <a:schemeClr val="accent4">
                  <a:lumMod val="50000"/>
                </a:schemeClr>
              </a:solidFill>
            </a:rPr>
            <a:t>我要如何運用</a:t>
          </a:r>
          <a:r>
            <a:rPr lang="en-US" altLang="zh-TW" sz="2100" kern="1200" dirty="0">
              <a:solidFill>
                <a:schemeClr val="accent4">
                  <a:lumMod val="50000"/>
                </a:schemeClr>
              </a:solidFill>
            </a:rPr>
            <a:t>EAP?</a:t>
          </a:r>
          <a:endParaRPr lang="zh-TW" altLang="en-US" sz="2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241291" y="4285830"/>
        <a:ext cx="1605208" cy="873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25415-9B94-46C1-9CA2-76CF1A49A7E1}">
      <dsp:nvSpPr>
        <dsp:cNvPr id="0" name=""/>
        <dsp:cNvSpPr/>
      </dsp:nvSpPr>
      <dsp:spPr>
        <a:xfrm>
          <a:off x="-4705691" y="-721337"/>
          <a:ext cx="5605099" cy="5605099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23E8E-ED5B-4766-9783-9EF55DBF4907}">
      <dsp:nvSpPr>
        <dsp:cNvPr id="0" name=""/>
        <dsp:cNvSpPr/>
      </dsp:nvSpPr>
      <dsp:spPr>
        <a:xfrm>
          <a:off x="335775" y="219193"/>
          <a:ext cx="6008283" cy="43822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837" tIns="58420" rIns="58420" bIns="58420" numCol="1" spcCol="1270" anchor="ctr" anchorCtr="0">
          <a:noAutofit/>
        </a:bodyPr>
        <a:lstStyle/>
        <a:p>
          <a:pPr marL="0" marR="0" lvl="0" indent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altLang="zh-TW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EAP</a:t>
          </a: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服務宣傳及問卷調查</a:t>
          </a:r>
          <a:endParaRPr lang="en-US" altLang="zh-TW" sz="23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35775" y="219193"/>
        <a:ext cx="6008283" cy="438220"/>
      </dsp:txXfrm>
    </dsp:sp>
    <dsp:sp modelId="{769A3C8D-E710-49D7-8C86-672E213191C2}">
      <dsp:nvSpPr>
        <dsp:cNvPr id="0" name=""/>
        <dsp:cNvSpPr/>
      </dsp:nvSpPr>
      <dsp:spPr>
        <a:xfrm>
          <a:off x="61888" y="164415"/>
          <a:ext cx="547775" cy="547775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2E040-7EC1-4878-9B15-04FD8A5DDB24}">
      <dsp:nvSpPr>
        <dsp:cNvPr id="0" name=""/>
        <dsp:cNvSpPr/>
      </dsp:nvSpPr>
      <dsp:spPr>
        <a:xfrm>
          <a:off x="696241" y="876440"/>
          <a:ext cx="5647817" cy="43822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837" tIns="58420" rIns="58420" bIns="58420" numCol="1" spcCol="1270" anchor="ctr" anchorCtr="0">
          <a:noAutofit/>
        </a:bodyPr>
        <a:lstStyle/>
        <a:p>
          <a:pPr marL="0" marR="0" lvl="0" indent="0" algn="l" defTabSz="10223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建置</a:t>
          </a:r>
          <a:r>
            <a:rPr lang="zh-TW" altLang="en-US" sz="23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「</a:t>
          </a: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身心關懷</a:t>
          </a:r>
          <a:r>
            <a:rPr lang="zh-TW" altLang="en-US" sz="23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」</a:t>
          </a: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平台關懐諮詢管道</a:t>
          </a:r>
          <a:endParaRPr lang="en-US" altLang="zh-TW" sz="23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6241" y="876440"/>
        <a:ext cx="5647817" cy="438220"/>
      </dsp:txXfrm>
    </dsp:sp>
    <dsp:sp modelId="{00E16798-7322-46E3-B409-D6F5CE111E5A}">
      <dsp:nvSpPr>
        <dsp:cNvPr id="0" name=""/>
        <dsp:cNvSpPr/>
      </dsp:nvSpPr>
      <dsp:spPr>
        <a:xfrm>
          <a:off x="422354" y="821662"/>
          <a:ext cx="547775" cy="547775"/>
        </a:xfrm>
        <a:prstGeom prst="ellipse">
          <a:avLst/>
        </a:prstGeom>
        <a:solidFill>
          <a:schemeClr val="tx2">
            <a:lumMod val="10000"/>
            <a:lumOff val="90000"/>
          </a:schemeClr>
        </a:solidFill>
        <a:ln w="635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A77DE6-B569-4959-9AA0-31D098A158C6}">
      <dsp:nvSpPr>
        <dsp:cNvPr id="0" name=""/>
        <dsp:cNvSpPr/>
      </dsp:nvSpPr>
      <dsp:spPr>
        <a:xfrm>
          <a:off x="861073" y="1533687"/>
          <a:ext cx="5482985" cy="4382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83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不定期發送人事服務簡訊</a:t>
          </a:r>
        </a:p>
      </dsp:txBody>
      <dsp:txXfrm>
        <a:off x="861073" y="1533687"/>
        <a:ext cx="5482985" cy="438220"/>
      </dsp:txXfrm>
    </dsp:sp>
    <dsp:sp modelId="{66F295CF-EF96-496D-A2AB-E1356833E578}">
      <dsp:nvSpPr>
        <dsp:cNvPr id="0" name=""/>
        <dsp:cNvSpPr/>
      </dsp:nvSpPr>
      <dsp:spPr>
        <a:xfrm>
          <a:off x="587186" y="1478909"/>
          <a:ext cx="547775" cy="5477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120AE9-A637-462E-BF0D-95B107704899}">
      <dsp:nvSpPr>
        <dsp:cNvPr id="0" name=""/>
        <dsp:cNvSpPr/>
      </dsp:nvSpPr>
      <dsp:spPr>
        <a:xfrm>
          <a:off x="861073" y="2190517"/>
          <a:ext cx="5482985" cy="4382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83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建置人事好康網</a:t>
          </a:r>
        </a:p>
      </dsp:txBody>
      <dsp:txXfrm>
        <a:off x="861073" y="2190517"/>
        <a:ext cx="5482985" cy="438220"/>
      </dsp:txXfrm>
    </dsp:sp>
    <dsp:sp modelId="{A5917B56-CF0A-409E-8A67-E10C4F58C63B}">
      <dsp:nvSpPr>
        <dsp:cNvPr id="0" name=""/>
        <dsp:cNvSpPr/>
      </dsp:nvSpPr>
      <dsp:spPr>
        <a:xfrm>
          <a:off x="587186" y="2135740"/>
          <a:ext cx="547775" cy="5477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D287B-636D-4C2A-BA00-303BE7532CE9}">
      <dsp:nvSpPr>
        <dsp:cNvPr id="0" name=""/>
        <dsp:cNvSpPr/>
      </dsp:nvSpPr>
      <dsp:spPr>
        <a:xfrm>
          <a:off x="696241" y="2847764"/>
          <a:ext cx="5647817" cy="43822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83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公告宣導組織資源</a:t>
          </a:r>
        </a:p>
      </dsp:txBody>
      <dsp:txXfrm>
        <a:off x="696241" y="2847764"/>
        <a:ext cx="5647817" cy="438220"/>
      </dsp:txXfrm>
    </dsp:sp>
    <dsp:sp modelId="{5001A9A2-DDA4-47C8-9E86-BBD1EE665C9C}">
      <dsp:nvSpPr>
        <dsp:cNvPr id="0" name=""/>
        <dsp:cNvSpPr/>
      </dsp:nvSpPr>
      <dsp:spPr>
        <a:xfrm>
          <a:off x="422354" y="2792987"/>
          <a:ext cx="547775" cy="5477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635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5AAB2D-5476-4021-BF46-78D887638FA7}">
      <dsp:nvSpPr>
        <dsp:cNvPr id="0" name=""/>
        <dsp:cNvSpPr/>
      </dsp:nvSpPr>
      <dsp:spPr>
        <a:xfrm>
          <a:off x="335775" y="3505011"/>
          <a:ext cx="6008283" cy="4382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837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3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依員工需求規劃其他協助措施</a:t>
          </a:r>
        </a:p>
      </dsp:txBody>
      <dsp:txXfrm>
        <a:off x="335775" y="3505011"/>
        <a:ext cx="6008283" cy="438220"/>
      </dsp:txXfrm>
    </dsp:sp>
    <dsp:sp modelId="{236A1ED4-7D6A-45FC-A518-AEA1E3ABE242}">
      <dsp:nvSpPr>
        <dsp:cNvPr id="0" name=""/>
        <dsp:cNvSpPr/>
      </dsp:nvSpPr>
      <dsp:spPr>
        <a:xfrm>
          <a:off x="61888" y="3450234"/>
          <a:ext cx="547775" cy="54777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79CDE-AFD9-41F9-8230-FEF7C2CE4C33}">
      <dsp:nvSpPr>
        <dsp:cNvPr id="0" name=""/>
        <dsp:cNvSpPr/>
      </dsp:nvSpPr>
      <dsp:spPr>
        <a:xfrm rot="21300000">
          <a:off x="21262" y="1888794"/>
          <a:ext cx="6886127" cy="788565"/>
        </a:xfrm>
        <a:prstGeom prst="mathMinus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1E6467-B7F3-4529-B033-B92DC8E08464}">
      <dsp:nvSpPr>
        <dsp:cNvPr id="0" name=""/>
        <dsp:cNvSpPr/>
      </dsp:nvSpPr>
      <dsp:spPr>
        <a:xfrm>
          <a:off x="813146" y="217860"/>
          <a:ext cx="2078595" cy="1826461"/>
        </a:xfrm>
        <a:prstGeom prst="down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888BB1-907D-4329-9D71-31DED20168A0}">
      <dsp:nvSpPr>
        <dsp:cNvPr id="0" name=""/>
        <dsp:cNvSpPr/>
      </dsp:nvSpPr>
      <dsp:spPr>
        <a:xfrm>
          <a:off x="2979675" y="0"/>
          <a:ext cx="3602189" cy="1917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accent5">
                  <a:lumMod val="50000"/>
                </a:schemeClr>
              </a:solidFill>
            </a:rPr>
            <a:t>對學校及案主的建議（如工作、生活安排可改善之處或建議繼續安排諮商輔導等</a:t>
          </a:r>
          <a:r>
            <a:rPr lang="en-US" altLang="zh-TW" sz="2000" kern="1200" dirty="0">
              <a:solidFill>
                <a:schemeClr val="accent5">
                  <a:lumMod val="50000"/>
                </a:schemeClr>
              </a:solidFill>
            </a:rPr>
            <a:t>)</a:t>
          </a:r>
          <a:endParaRPr lang="zh-TW" altLang="en-U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979675" y="0"/>
        <a:ext cx="3602189" cy="1917784"/>
      </dsp:txXfrm>
    </dsp:sp>
    <dsp:sp modelId="{033BAF36-24FC-4777-9724-D74DCEA99B53}">
      <dsp:nvSpPr>
        <dsp:cNvPr id="0" name=""/>
        <dsp:cNvSpPr/>
      </dsp:nvSpPr>
      <dsp:spPr>
        <a:xfrm>
          <a:off x="4018618" y="2511384"/>
          <a:ext cx="2078595" cy="1826461"/>
        </a:xfrm>
        <a:prstGeom prst="upArrow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C83DD8-0E54-4640-9B29-02B9AF9BE5FE}">
      <dsp:nvSpPr>
        <dsp:cNvPr id="0" name=""/>
        <dsp:cNvSpPr/>
      </dsp:nvSpPr>
      <dsp:spPr>
        <a:xfrm>
          <a:off x="738173" y="2940812"/>
          <a:ext cx="1956806" cy="117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accent4">
                  <a:lumMod val="50000"/>
                </a:schemeClr>
              </a:solidFill>
            </a:rPr>
            <a:t>案主主訴問題及期望</a:t>
          </a:r>
        </a:p>
      </dsp:txBody>
      <dsp:txXfrm>
        <a:off x="738173" y="2940812"/>
        <a:ext cx="1956806" cy="1173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8A05E-4AE0-4EBC-AE05-2D834B4AB376}">
      <dsp:nvSpPr>
        <dsp:cNvPr id="0" name=""/>
        <dsp:cNvSpPr/>
      </dsp:nvSpPr>
      <dsp:spPr>
        <a:xfrm>
          <a:off x="2614166" y="1787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b="1" kern="1200" dirty="0">
              <a:solidFill>
                <a:schemeClr val="tx1"/>
              </a:solidFill>
              <a:latin typeface="微軟正黑體" panose="020B0604030504040204" pitchFamily="34" charset="-120"/>
            </a:rPr>
            <a:t>工作壓力及挫折</a:t>
          </a:r>
        </a:p>
      </dsp:txBody>
      <dsp:txXfrm>
        <a:off x="2831083" y="1787"/>
        <a:ext cx="433833" cy="715825"/>
      </dsp:txXfrm>
    </dsp:sp>
    <dsp:sp modelId="{9F6CF162-128D-4056-B40C-A543D17B3A4F}">
      <dsp:nvSpPr>
        <dsp:cNvPr id="0" name=""/>
        <dsp:cNvSpPr/>
      </dsp:nvSpPr>
      <dsp:spPr>
        <a:xfrm rot="2160000">
          <a:off x="3552493" y="306668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 dirty="0">
              <a:solidFill>
                <a:schemeClr val="tx1"/>
              </a:solidFill>
              <a:latin typeface="微軟正黑體" panose="020B0604030504040204" pitchFamily="34" charset="-120"/>
            </a:rPr>
            <a:t>藥物濫用</a:t>
          </a:r>
        </a:p>
      </dsp:txBody>
      <dsp:txXfrm>
        <a:off x="3814035" y="321168"/>
        <a:ext cx="433833" cy="715825"/>
      </dsp:txXfrm>
    </dsp:sp>
    <dsp:sp modelId="{F165876B-FA1A-4291-A33A-5D8DA766E21E}">
      <dsp:nvSpPr>
        <dsp:cNvPr id="0" name=""/>
        <dsp:cNvSpPr/>
      </dsp:nvSpPr>
      <dsp:spPr>
        <a:xfrm rot="4320000">
          <a:off x="4132411" y="1104858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>
              <a:solidFill>
                <a:schemeClr val="tx1"/>
              </a:solidFill>
              <a:latin typeface="微軟正黑體" panose="020B0604030504040204" pitchFamily="34" charset="-120"/>
            </a:rPr>
            <a:t>財務問題</a:t>
          </a:r>
          <a:endParaRPr kumimoji="1" lang="zh-TW" altLang="en-US" sz="700" kern="1200" dirty="0">
            <a:solidFill>
              <a:schemeClr val="tx1"/>
            </a:solidFill>
            <a:latin typeface="微軟正黑體" panose="020B0604030504040204" pitchFamily="34" charset="-120"/>
          </a:endParaRPr>
        </a:p>
      </dsp:txBody>
      <dsp:txXfrm rot="-5400000">
        <a:off x="4280537" y="1298314"/>
        <a:ext cx="715825" cy="433833"/>
      </dsp:txXfrm>
    </dsp:sp>
    <dsp:sp modelId="{AF278F4F-CB5B-4FA3-BBF9-D92028CA5D8D}">
      <dsp:nvSpPr>
        <dsp:cNvPr id="0" name=""/>
        <dsp:cNvSpPr/>
      </dsp:nvSpPr>
      <dsp:spPr>
        <a:xfrm rot="6480000">
          <a:off x="4132411" y="2091474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 dirty="0">
              <a:solidFill>
                <a:schemeClr val="tx1"/>
              </a:solidFill>
              <a:latin typeface="微軟正黑體" panose="020B0604030504040204" pitchFamily="34" charset="-120"/>
            </a:rPr>
            <a:t>家庭暴力問題</a:t>
          </a:r>
        </a:p>
      </dsp:txBody>
      <dsp:txXfrm rot="-5400000">
        <a:off x="4280537" y="2331852"/>
        <a:ext cx="715825" cy="433833"/>
      </dsp:txXfrm>
    </dsp:sp>
    <dsp:sp modelId="{15943378-BF5C-43AB-88D7-3FEEF4BC073A}">
      <dsp:nvSpPr>
        <dsp:cNvPr id="0" name=""/>
        <dsp:cNvSpPr/>
      </dsp:nvSpPr>
      <dsp:spPr>
        <a:xfrm rot="8640000">
          <a:off x="3552493" y="2889663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 dirty="0">
              <a:solidFill>
                <a:schemeClr val="tx1"/>
              </a:solidFill>
              <a:latin typeface="微軟正黑體" panose="020B0604030504040204" pitchFamily="34" charset="-120"/>
            </a:rPr>
            <a:t>罪惡感和失落感</a:t>
          </a:r>
        </a:p>
      </dsp:txBody>
      <dsp:txXfrm rot="10800000">
        <a:off x="3814035" y="3027005"/>
        <a:ext cx="433833" cy="715825"/>
      </dsp:txXfrm>
    </dsp:sp>
    <dsp:sp modelId="{A842604C-8C07-4509-BEB1-0533C7AC438B}">
      <dsp:nvSpPr>
        <dsp:cNvPr id="0" name=""/>
        <dsp:cNvSpPr/>
      </dsp:nvSpPr>
      <dsp:spPr>
        <a:xfrm rot="10800000">
          <a:off x="2614166" y="3194544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 dirty="0">
              <a:solidFill>
                <a:schemeClr val="tx1"/>
              </a:solidFill>
              <a:latin typeface="微軟正黑體" panose="020B0604030504040204" pitchFamily="34" charset="-120"/>
            </a:rPr>
            <a:t>法律問題</a:t>
          </a:r>
        </a:p>
      </dsp:txBody>
      <dsp:txXfrm rot="10800000">
        <a:off x="2831083" y="3346386"/>
        <a:ext cx="433833" cy="715825"/>
      </dsp:txXfrm>
    </dsp:sp>
    <dsp:sp modelId="{F040FFBC-5F87-4A10-8493-45FD8D6107A2}">
      <dsp:nvSpPr>
        <dsp:cNvPr id="0" name=""/>
        <dsp:cNvSpPr/>
      </dsp:nvSpPr>
      <dsp:spPr>
        <a:xfrm rot="12960000">
          <a:off x="1675838" y="2889663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 dirty="0">
              <a:solidFill>
                <a:schemeClr val="tx1"/>
              </a:solidFill>
              <a:latin typeface="微軟正黑體" panose="020B0604030504040204" pitchFamily="34" charset="-120"/>
            </a:rPr>
            <a:t>婚姻和家庭問題</a:t>
          </a:r>
        </a:p>
      </dsp:txBody>
      <dsp:txXfrm rot="10800000">
        <a:off x="1848130" y="3027005"/>
        <a:ext cx="433833" cy="715825"/>
      </dsp:txXfrm>
    </dsp:sp>
    <dsp:sp modelId="{0BD7576D-393C-49ED-8AAB-846EBA8A7002}">
      <dsp:nvSpPr>
        <dsp:cNvPr id="0" name=""/>
        <dsp:cNvSpPr/>
      </dsp:nvSpPr>
      <dsp:spPr>
        <a:xfrm rot="15120000">
          <a:off x="1095920" y="2091474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>
              <a:solidFill>
                <a:schemeClr val="tx1"/>
              </a:solidFill>
              <a:latin typeface="微軟正黑體" panose="020B0604030504040204" pitchFamily="34" charset="-120"/>
            </a:rPr>
            <a:t>心理健康議題</a:t>
          </a:r>
          <a:endParaRPr kumimoji="1" lang="zh-TW" altLang="en-US" sz="700" kern="1200" dirty="0">
            <a:solidFill>
              <a:schemeClr val="tx1"/>
            </a:solidFill>
            <a:latin typeface="微軟正黑體" panose="020B0604030504040204" pitchFamily="34" charset="-120"/>
          </a:endParaRPr>
        </a:p>
      </dsp:txBody>
      <dsp:txXfrm rot="5400000">
        <a:off x="1099636" y="2331852"/>
        <a:ext cx="715825" cy="433833"/>
      </dsp:txXfrm>
    </dsp:sp>
    <dsp:sp modelId="{BBDC274C-A48A-4122-B2C1-DA0D47D2F003}">
      <dsp:nvSpPr>
        <dsp:cNvPr id="0" name=""/>
        <dsp:cNvSpPr/>
      </dsp:nvSpPr>
      <dsp:spPr>
        <a:xfrm rot="17280000">
          <a:off x="1095920" y="1104858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kern="1200" dirty="0">
              <a:solidFill>
                <a:schemeClr val="tx1"/>
              </a:solidFill>
              <a:latin typeface="微軟正黑體" panose="020B0604030504040204" pitchFamily="34" charset="-120"/>
            </a:rPr>
            <a:t>生理問題</a:t>
          </a:r>
        </a:p>
      </dsp:txBody>
      <dsp:txXfrm rot="5400000">
        <a:off x="1099636" y="1298314"/>
        <a:ext cx="715825" cy="433833"/>
      </dsp:txXfrm>
    </dsp:sp>
    <dsp:sp modelId="{B0E64CB8-8172-4100-BE43-AFD52A22C43E}">
      <dsp:nvSpPr>
        <dsp:cNvPr id="0" name=""/>
        <dsp:cNvSpPr/>
      </dsp:nvSpPr>
      <dsp:spPr>
        <a:xfrm rot="19440000">
          <a:off x="1675838" y="306668"/>
          <a:ext cx="867667" cy="8676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TW" altLang="en-US" sz="700" b="1" kern="1200" dirty="0">
              <a:solidFill>
                <a:schemeClr val="tx1"/>
              </a:solidFill>
              <a:latin typeface="微軟正黑體" panose="020B0604030504040204" pitchFamily="34" charset="-120"/>
            </a:rPr>
            <a:t>職涯規劃議題</a:t>
          </a:r>
          <a:endParaRPr lang="zh-TW" altLang="en-US" sz="700" kern="1200" dirty="0"/>
        </a:p>
      </dsp:txBody>
      <dsp:txXfrm>
        <a:off x="1848130" y="321168"/>
        <a:ext cx="433833" cy="71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90B5AF8-1BC2-E58D-A27C-C2CE5A6CE5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3E5ADF9-3719-78F3-440B-C1F86F48B8F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412D8EC7-94CF-0229-B7E3-93DDC37FE7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E6B4A833-D816-D357-129E-C3D96A48584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E9EE4A-E68F-469F-AA69-C18665DA4D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C679F0E-F318-2E6D-BC21-85F6C6EF2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EFE8E9-45D0-01C6-A035-0E7C5082BA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2C18B39-BDCC-8B61-6BDC-EE2E9718BE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62CA96C-B9E6-7F3E-E79D-2B90651236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1F802E2-5C8B-F815-8AD6-52213E9954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zh-TW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5C01F7D-0CAE-8660-039B-A9AD2F6101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70DBD7-7887-40E6-8B00-1CD7D092DD13}" type="slidenum">
              <a:rPr lang="de-DE" altLang="zh-TW"/>
              <a:pPr>
                <a:defRPr/>
              </a:pPr>
              <a:t>‹#›</a:t>
            </a:fld>
            <a:endParaRPr lang="de-DE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272C280-EEDB-7466-CBC3-74E0499D7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24BA81-F2DA-4D17-9EF8-F4092BA2895B}" type="slidenum">
              <a:rPr lang="de-DE" altLang="zh-TW" smtClean="0"/>
              <a:pPr>
                <a:spcBef>
                  <a:spcPct val="0"/>
                </a:spcBef>
              </a:pPr>
              <a:t>1</a:t>
            </a:fld>
            <a:endParaRPr lang="de-DE" altLang="zh-TW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4B2E71F-DC14-E68B-EDDE-AED7ABE66B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3E3CAF-A455-44AE-8952-2FABEFB997E6}" type="slidenum">
              <a:rPr lang="en-GB" altLang="zh-TW" sz="1300"/>
              <a:pPr algn="r" eaLnBrk="1" hangingPunct="1">
                <a:spcBef>
                  <a:spcPct val="0"/>
                </a:spcBef>
              </a:pPr>
              <a:t>1</a:t>
            </a:fld>
            <a:endParaRPr lang="en-GB" altLang="zh-TW" sz="13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92C1F01E-9E11-9939-6B71-06CD4B13A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A1755A1C-EF91-6612-41C0-131DA1FE0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/>
          <a:lstStyle/>
          <a:p>
            <a:pPr eaLnBrk="1" hangingPunct="1"/>
            <a:endParaRPr lang="de-DE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06189D0-F7EA-B73E-EB87-5EEAD86F1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F0E77-9794-4841-87D7-2554C9A76A6C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AB5ACE1-BD16-D886-685F-D8381FCEF7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022220E-1756-DC51-E9EA-EFD9D18BA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03AE7D4-8543-90AC-5E70-EF207051F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8356D3-42C3-4B1A-9860-08BF062D27FE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B6B82A6-57D9-B5DC-D200-CB813522A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B8D72D8-E6A1-7A7A-6DFA-CF4E6F346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570035D6-BDA7-82CF-6B12-B8868BE18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AD13A3-FAD2-41B7-999E-A60715A4B4B0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E52E2CB-43EB-DD4E-4CF9-969935B4D7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8B8E4B79-EDD8-FAFC-6F9F-D42BC7AE5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3CA7A25-D948-1982-DBD2-5B349CED1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6929AA-96BC-4181-90A8-DC11873E6A16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8F8C176-78CA-FC2E-82C6-BB5ADD3F4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9AFA754-47C2-A7BA-93B8-8D02A7DA4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308E7FA-E137-6274-FF9E-8CEDE1B151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DA39A0-89C7-474B-A308-50CDB165C9B1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E674F70-8097-F3AB-5C47-6A70A91B5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460157F-0805-79EE-EF34-12D7CEA9A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FAD3E72-D6D2-C706-1E8D-66D4955483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1C0F17-FF3F-467F-BA90-41C4326DE1B1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FDE3A1D-DFEF-FEF2-D10A-BBD10BCC6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E7FE03E-9750-F5CF-C8A3-3CE462913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A8FAF0E-4248-10F7-FAA0-73A7F4058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759508-4076-42EE-A396-287FDA0F715C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397E834-5DF4-BF46-B4C7-500C83833F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6712C42-3AE7-6E5C-62CC-C2D95C71B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33AE41C-BD19-D934-4904-527DFEDE6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2F15C-8464-414D-95BB-C956868AA7E2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B171256-5330-0F21-8C2A-AAC3BF099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6858CAC-CAA3-D1CD-FDEA-0B3067800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2930DDE-1B3A-3C26-55D9-46EA223D6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C9797B-73A7-44E9-B2CD-B3F5DB16285B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184D59B-95FD-4129-A147-E0F7286E1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2E72A94-5525-87E3-41AF-33AA93F7C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183646B-C8C7-81D9-73CC-7CC6AD27C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AAE1A8-2562-4F8F-ABE5-95CB78877644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D9BC733-3DF9-D4FD-4426-1484366E1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085544B-EB1A-DD0C-7A6A-540E8D762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9888E3-F577-3A10-57CC-8EDD011131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96461F-AA2D-4A49-8E08-CF77687F1215}" type="slidenum">
              <a:rPr lang="de-DE" altLang="zh-TW" smtClean="0"/>
              <a:pPr>
                <a:spcBef>
                  <a:spcPct val="0"/>
                </a:spcBef>
              </a:pPr>
              <a:t>2</a:t>
            </a:fld>
            <a:endParaRPr lang="de-DE" altLang="zh-TW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E3350EE-2629-5AF0-FCBA-4DD05E00E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0781E45-EF0E-9CB9-A970-BD9ECAFCB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2DE99E4-C7DF-EC54-4B36-27F155C72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C2CBBC-CFEF-4B6F-A9EF-F347B38920A6}" type="slidenum">
              <a:rPr lang="de-DE" altLang="zh-TW" smtClean="0"/>
              <a:pPr>
                <a:spcBef>
                  <a:spcPct val="0"/>
                </a:spcBef>
              </a:pPr>
              <a:t>20</a:t>
            </a:fld>
            <a:endParaRPr lang="de-DE" altLang="zh-TW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2D510BA-8BC1-AB8E-107D-2C65485CDC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6A399FF1-C901-F611-DF47-FE63DD501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4A83A9B-BC0F-3BD4-1581-425034281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DF797F-3508-49E7-A20B-FDFCDFFA7F20}" type="slidenum">
              <a:rPr lang="de-DE" altLang="zh-TW" smtClean="0"/>
              <a:pPr>
                <a:spcBef>
                  <a:spcPct val="0"/>
                </a:spcBef>
              </a:pPr>
              <a:t>21</a:t>
            </a:fld>
            <a:endParaRPr lang="de-DE" altLang="zh-TW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7D066AD-4AE5-A4D1-FA75-CC744EDA5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6C3DA7A-B90F-56D8-2A85-97CDC0EA7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3B65E43-A9CA-5D14-3886-480F58C17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07E52B-0317-407D-A330-FAEA4D4E82F7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9161C38-0624-ACF0-314F-B2052CC9EB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637890D0-B8F0-AB83-3480-1E5EE1661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A138B1D-5572-6299-1708-79EAD0CA3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E12C30-1C5E-4780-9B68-F17999B7B867}" type="slidenum">
              <a:rPr lang="de-DE" altLang="zh-TW" smtClean="0"/>
              <a:pPr>
                <a:spcBef>
                  <a:spcPct val="0"/>
                </a:spcBef>
              </a:pPr>
              <a:t>23</a:t>
            </a:fld>
            <a:endParaRPr lang="de-DE" altLang="zh-TW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8225051-FDFD-CF28-4803-54D80A14A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D38A85B7-3BC8-1B09-18E2-E3B43D454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42D53719-6ACC-9DDC-AB46-5D2D01EE55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CB4536-B5D0-44B4-A1B8-A21EF5584B21}" type="slidenum">
              <a:rPr lang="de-DE" altLang="zh-TW" smtClean="0"/>
              <a:pPr>
                <a:spcBef>
                  <a:spcPct val="0"/>
                </a:spcBef>
              </a:pPr>
              <a:t>24</a:t>
            </a:fld>
            <a:endParaRPr lang="de-DE" altLang="zh-TW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808FA9A-E8A3-CCE1-DC5F-EB97708B2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45BBC59-0CD7-11FC-FEA7-2AE3A9D3F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94BD218-0EEF-46A6-D9C0-AB6288337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640033-2464-4166-A713-45C101C529DF}" type="slidenum">
              <a:rPr lang="de-DE" altLang="zh-TW" smtClean="0"/>
              <a:pPr>
                <a:spcBef>
                  <a:spcPct val="0"/>
                </a:spcBef>
              </a:pPr>
              <a:t>25</a:t>
            </a:fld>
            <a:endParaRPr lang="de-DE" altLang="zh-TW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454438DD-A017-0426-18B3-938F6567C7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635000"/>
            <a:ext cx="4235450" cy="31765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0B89A5C7-AD1D-1818-9846-C49F63175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275" y="4021138"/>
            <a:ext cx="5113338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BB3E72A4-8EAE-CB71-E9F1-0D27AE876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C11A90-DCEB-4A9A-AAB1-0265D0CF4687}" type="slidenum">
              <a:rPr lang="de-DE" altLang="zh-TW" smtClean="0"/>
              <a:pPr>
                <a:spcBef>
                  <a:spcPct val="0"/>
                </a:spcBef>
              </a:pPr>
              <a:t>26</a:t>
            </a:fld>
            <a:endParaRPr lang="de-DE" altLang="zh-TW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EBD7589-E7F9-61BD-AE17-2F1CC92BC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E035CAF-10C2-DF54-C4DF-7B9D0F6C5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69ADC099-3AB7-4EB4-B88B-AC443D0EC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CDF50-2064-48C6-B41C-BF6A9CB71AA9}" type="slidenum">
              <a:rPr lang="de-DE" altLang="zh-TW" smtClean="0"/>
              <a:pPr>
                <a:spcBef>
                  <a:spcPct val="0"/>
                </a:spcBef>
              </a:pPr>
              <a:t>27</a:t>
            </a:fld>
            <a:endParaRPr lang="de-DE" altLang="zh-TW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CEDF232D-20DA-C1BE-6CE2-B57C36224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61C705B0-7DA6-BEE9-1887-277E09693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958973A0-F619-31AF-3CA2-CBA5AD972D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233B4A-F569-40D0-B7E2-51715E8ADD5F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3E4A903-4DE6-ABBC-50C0-D34FFCDFE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B72CF18-D6C0-698D-5A12-E5ABD0BCA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62137B54-C4EA-AB0F-3D16-29CFD06DB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5C8CCB-EE9C-4DFB-954E-0892028341B4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7FF47F2D-0DA5-471F-C81B-88DEF0643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69FA97F-F4CF-86C2-82C6-1A6521D86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017C5D82-8F85-0DE7-24BC-1EA9CE795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86743C-FB10-44B7-A3B5-D46D33832BC8}" type="slidenum">
              <a:rPr lang="de-DE" altLang="zh-TW" smtClean="0"/>
              <a:pPr>
                <a:spcBef>
                  <a:spcPct val="0"/>
                </a:spcBef>
              </a:pPr>
              <a:t>3</a:t>
            </a:fld>
            <a:endParaRPr lang="de-DE" altLang="zh-TW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FC738AE-925C-C432-6DA5-8FBEF007A0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9C6F9FF-71F6-E796-D456-6D032D702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B902628-A533-3B85-6530-84D9CFA3A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3EE8D-0776-4046-9B57-B0B9D90E76C8}" type="slidenum">
              <a:rPr lang="de-DE" altLang="zh-TW" smtClean="0"/>
              <a:pPr>
                <a:spcBef>
                  <a:spcPct val="0"/>
                </a:spcBef>
              </a:pPr>
              <a:t>4</a:t>
            </a:fld>
            <a:endParaRPr lang="de-DE" altLang="zh-TW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D4DC213-039F-2277-A028-57411FA62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9C39A43-2F95-3B04-B70B-349459D6F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C267223-E821-2662-8794-DD76ACCB6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CEAA9-0F74-4F02-BB90-148101D57EC1}" type="slidenum">
              <a:rPr lang="de-DE" altLang="zh-TW" smtClean="0"/>
              <a:pPr>
                <a:spcBef>
                  <a:spcPct val="0"/>
                </a:spcBef>
              </a:pPr>
              <a:t>5</a:t>
            </a:fld>
            <a:endParaRPr lang="de-DE" altLang="zh-TW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816953F-D3FB-EF3C-D068-D659FFD98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B87BB3F-F2ED-8504-B697-86C49A552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63A7C85-9C7A-1374-B618-2EC631CCF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BF4E58-C423-4579-A3C4-F7DEE560AFFE}" type="slidenum">
              <a:rPr lang="de-DE" altLang="zh-TW" smtClean="0"/>
              <a:pPr>
                <a:spcBef>
                  <a:spcPct val="0"/>
                </a:spcBef>
              </a:pPr>
              <a:t>6</a:t>
            </a:fld>
            <a:endParaRPr lang="de-DE" altLang="zh-TW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72BAC59-79F2-83DB-AA1C-037BBC2B4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2EA7642-4E15-CDEF-1060-EB1DFE8B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8887ADA-E90A-0155-A54F-E76D6A5CA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557A3D-B6F9-4082-80C4-B8D2D70A155F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85A7599-0D81-26C6-E773-E03D1A7D5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105356FD-2DFA-EFF7-34EF-97B375667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5500F99-A3E5-3C05-DF85-F4CDEDD5C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A4E86-F148-4A31-8DC8-F3396B550B67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05CC06B-DE55-02A3-BD51-5FE0C2D0F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1B29032-CC50-11B4-8D73-AAC276447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0D022-C4E0-44FF-801D-628B1799A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C92AC16-D485-C07B-7966-58C6F275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8A4E86-F148-4A31-8DC8-F3396B550B67}" type="slidenum">
              <a:rPr lang="de-DE" altLang="zh-TW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de-DE" altLang="zh-TW">
              <a:solidFill>
                <a:srgbClr val="0000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290143A-2A01-7075-246D-32CA56BA4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53AD3EC-6ECC-158A-1A98-38AAB086E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1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>
            <a:extLst>
              <a:ext uri="{FF2B5EF4-FFF2-40B4-BE49-F238E27FC236}">
                <a16:creationId xmlns:a16="http://schemas.microsoft.com/office/drawing/2014/main" id="{D3783001-0601-0D34-9F9F-EAD857C0144D}"/>
              </a:ext>
            </a:extLst>
          </p:cNvPr>
          <p:cNvSpPr/>
          <p:nvPr/>
        </p:nvSpPr>
        <p:spPr bwMode="auto">
          <a:xfrm>
            <a:off x="2063750" y="630238"/>
            <a:ext cx="522922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3125AC-9374-1612-5582-E6C43B7C4909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Rectangle 9" title="left edge border">
            <a:extLst>
              <a:ext uri="{FF2B5EF4-FFF2-40B4-BE49-F238E27FC236}">
                <a16:creationId xmlns:a16="http://schemas.microsoft.com/office/drawing/2014/main" id="{D4382CFB-4EEE-C664-A923-D97A60010803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55BFE8-ED3F-66C3-C1FC-F290C969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375400"/>
            <a:ext cx="1746250" cy="349250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>
              <a:defRPr/>
            </a:pPr>
            <a:fld id="{59BF01B9-A977-4745-8A92-E3A10CB8A0EF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BCD81D4-BF3D-D9CA-43D4-424A9D6E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5313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668641-D7B3-D139-A11A-F47EB573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0850" y="6375400"/>
            <a:ext cx="1746250" cy="346075"/>
          </a:xfrm>
        </p:spPr>
        <p:txBody>
          <a:bodyPr/>
          <a:lstStyle>
            <a:lvl1pPr>
              <a:defRPr>
                <a:solidFill>
                  <a:srgbClr val="895E04"/>
                </a:solidFill>
              </a:defRPr>
            </a:lvl1pPr>
          </a:lstStyle>
          <a:p>
            <a:pPr>
              <a:defRPr/>
            </a:pPr>
            <a:fld id="{E8432E1F-3547-4A9D-B51E-7ED32AB552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54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B2F30-B615-33C0-B367-7117E0F2C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DF75-75B3-427D-8B2F-DFB7CA3A644C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40F2-E569-552D-CF11-AB7B0F9E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FCFE2-596B-9D92-841A-51081FFF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CC8D-1D86-4E46-B2DE-B2066C13D7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343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40B3-BDD9-65AF-2352-230A32FF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8B77-7BCC-4774-BED3-56A43955931D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1A401-459E-C025-DA22-224A7EE0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30F4-133E-1B59-2041-03C0D9A4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DAAE-3F58-4FCE-BF76-06B2400658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626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F2E14-B513-5E14-F010-86183A29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494D-8B1C-433E-B3A6-3B8E57C06CB7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DE3D6-AA34-9713-8B3B-F30074C4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DA8E-7590-8806-0C02-34D01039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F4AE-4AD5-4EA3-9669-0D77ABF198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52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63601BA5-CDFB-E230-4A01-48C4B0A0373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111375" cy="6858000"/>
          </a:xfrm>
          <a:custGeom>
            <a:avLst/>
            <a:gdLst>
              <a:gd name="T0" fmla="*/ 2147483646 w 1773"/>
              <a:gd name="T1" fmla="*/ 0 h 4320"/>
              <a:gd name="T2" fmla="*/ 2147483646 w 1773"/>
              <a:gd name="T3" fmla="*/ 2147483646 h 4320"/>
              <a:gd name="T4" fmla="*/ 2147483646 w 1773"/>
              <a:gd name="T5" fmla="*/ 2147483646 h 4320"/>
              <a:gd name="T6" fmla="*/ 2147483646 w 1773"/>
              <a:gd name="T7" fmla="*/ 2147483646 h 4320"/>
              <a:gd name="T8" fmla="*/ 2147483646 w 1773"/>
              <a:gd name="T9" fmla="*/ 2147483646 h 4320"/>
              <a:gd name="T10" fmla="*/ 2147483646 w 1773"/>
              <a:gd name="T11" fmla="*/ 2147483646 h 4320"/>
              <a:gd name="T12" fmla="*/ 2147483646 w 1773"/>
              <a:gd name="T13" fmla="*/ 2147483646 h 4320"/>
              <a:gd name="T14" fmla="*/ 2147483646 w 1773"/>
              <a:gd name="T15" fmla="*/ 2147483646 h 4320"/>
              <a:gd name="T16" fmla="*/ 2147483646 w 1773"/>
              <a:gd name="T17" fmla="*/ 2147483646 h 4320"/>
              <a:gd name="T18" fmla="*/ 2147483646 w 1773"/>
              <a:gd name="T19" fmla="*/ 2147483646 h 4320"/>
              <a:gd name="T20" fmla="*/ 2147483646 w 1773"/>
              <a:gd name="T21" fmla="*/ 2147483646 h 4320"/>
              <a:gd name="T22" fmla="*/ 2147483646 w 1773"/>
              <a:gd name="T23" fmla="*/ 2147483646 h 4320"/>
              <a:gd name="T24" fmla="*/ 2147483646 w 1773"/>
              <a:gd name="T25" fmla="*/ 2147483646 h 4320"/>
              <a:gd name="T26" fmla="*/ 2147483646 w 1773"/>
              <a:gd name="T27" fmla="*/ 2147483646 h 4320"/>
              <a:gd name="T28" fmla="*/ 2147483646 w 1773"/>
              <a:gd name="T29" fmla="*/ 2147483646 h 4320"/>
              <a:gd name="T30" fmla="*/ 2147483646 w 1773"/>
              <a:gd name="T31" fmla="*/ 2147483646 h 4320"/>
              <a:gd name="T32" fmla="*/ 2147483646 w 1773"/>
              <a:gd name="T33" fmla="*/ 2147483646 h 4320"/>
              <a:gd name="T34" fmla="*/ 2147483646 w 1773"/>
              <a:gd name="T35" fmla="*/ 2147483646 h 4320"/>
              <a:gd name="T36" fmla="*/ 2147483646 w 1773"/>
              <a:gd name="T37" fmla="*/ 2147483646 h 4320"/>
              <a:gd name="T38" fmla="*/ 2147483646 w 1773"/>
              <a:gd name="T39" fmla="*/ 2147483646 h 4320"/>
              <a:gd name="T40" fmla="*/ 2147483646 w 1773"/>
              <a:gd name="T41" fmla="*/ 2147483646 h 4320"/>
              <a:gd name="T42" fmla="*/ 2147483646 w 1773"/>
              <a:gd name="T43" fmla="*/ 2147483646 h 4320"/>
              <a:gd name="T44" fmla="*/ 2147483646 w 1773"/>
              <a:gd name="T45" fmla="*/ 2147483646 h 4320"/>
              <a:gd name="T46" fmla="*/ 2147483646 w 1773"/>
              <a:gd name="T47" fmla="*/ 2147483646 h 4320"/>
              <a:gd name="T48" fmla="*/ 2147483646 w 1773"/>
              <a:gd name="T49" fmla="*/ 2147483646 h 4320"/>
              <a:gd name="T50" fmla="*/ 2147483646 w 1773"/>
              <a:gd name="T51" fmla="*/ 2147483646 h 4320"/>
              <a:gd name="T52" fmla="*/ 2147483646 w 1773"/>
              <a:gd name="T53" fmla="*/ 2147483646 h 4320"/>
              <a:gd name="T54" fmla="*/ 2147483646 w 1773"/>
              <a:gd name="T55" fmla="*/ 2147483646 h 4320"/>
              <a:gd name="T56" fmla="*/ 2147483646 w 1773"/>
              <a:gd name="T57" fmla="*/ 2147483646 h 4320"/>
              <a:gd name="T58" fmla="*/ 2147483646 w 1773"/>
              <a:gd name="T59" fmla="*/ 2147483646 h 4320"/>
              <a:gd name="T60" fmla="*/ 2147483646 w 1773"/>
              <a:gd name="T61" fmla="*/ 2147483646 h 4320"/>
              <a:gd name="T62" fmla="*/ 2147483646 w 1773"/>
              <a:gd name="T63" fmla="*/ 2147483646 h 4320"/>
              <a:gd name="T64" fmla="*/ 2147483646 w 1773"/>
              <a:gd name="T65" fmla="*/ 2147483646 h 4320"/>
              <a:gd name="T66" fmla="*/ 2147483646 w 1773"/>
              <a:gd name="T67" fmla="*/ 2147483646 h 4320"/>
              <a:gd name="T68" fmla="*/ 2147483646 w 1773"/>
              <a:gd name="T69" fmla="*/ 2147483646 h 4320"/>
              <a:gd name="T70" fmla="*/ 2147483646 w 1773"/>
              <a:gd name="T71" fmla="*/ 2147483646 h 4320"/>
              <a:gd name="T72" fmla="*/ 2147483646 w 1773"/>
              <a:gd name="T73" fmla="*/ 2147483646 h 4320"/>
              <a:gd name="T74" fmla="*/ 2147483646 w 1773"/>
              <a:gd name="T75" fmla="*/ 2147483646 h 4320"/>
              <a:gd name="T76" fmla="*/ 2147483646 w 1773"/>
              <a:gd name="T77" fmla="*/ 2147483646 h 4320"/>
              <a:gd name="T78" fmla="*/ 2147483646 w 1773"/>
              <a:gd name="T79" fmla="*/ 2147483646 h 4320"/>
              <a:gd name="T80" fmla="*/ 2147483646 w 1773"/>
              <a:gd name="T81" fmla="*/ 2147483646 h 4320"/>
              <a:gd name="T82" fmla="*/ 2147483646 w 1773"/>
              <a:gd name="T83" fmla="*/ 2147483646 h 4320"/>
              <a:gd name="T84" fmla="*/ 2147483646 w 1773"/>
              <a:gd name="T85" fmla="*/ 2147483646 h 4320"/>
              <a:gd name="T86" fmla="*/ 2147483646 w 1773"/>
              <a:gd name="T87" fmla="*/ 2147483646 h 4320"/>
              <a:gd name="T88" fmla="*/ 2147483646 w 1773"/>
              <a:gd name="T89" fmla="*/ 2147483646 h 4320"/>
              <a:gd name="T90" fmla="*/ 2147483646 w 1773"/>
              <a:gd name="T91" fmla="*/ 2147483646 h 4320"/>
              <a:gd name="T92" fmla="*/ 2147483646 w 1773"/>
              <a:gd name="T93" fmla="*/ 2147483646 h 4320"/>
              <a:gd name="T94" fmla="*/ 0 w 1773"/>
              <a:gd name="T95" fmla="*/ 0 h 4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779D997-2F41-6EA8-EB9D-DB5FC95389D9}"/>
              </a:ext>
            </a:extLst>
          </p:cNvPr>
          <p:cNvSpPr>
            <a:spLocks/>
          </p:cNvSpPr>
          <p:nvPr/>
        </p:nvSpPr>
        <p:spPr bwMode="auto">
          <a:xfrm>
            <a:off x="655638" y="0"/>
            <a:ext cx="1235075" cy="6858000"/>
          </a:xfrm>
          <a:custGeom>
            <a:avLst/>
            <a:gdLst>
              <a:gd name="T0" fmla="*/ 2147483646 w 1037"/>
              <a:gd name="T1" fmla="*/ 2147483646 h 4320"/>
              <a:gd name="T2" fmla="*/ 2147483646 w 1037"/>
              <a:gd name="T3" fmla="*/ 2147483646 h 4320"/>
              <a:gd name="T4" fmla="*/ 2147483646 w 1037"/>
              <a:gd name="T5" fmla="*/ 2147483646 h 4320"/>
              <a:gd name="T6" fmla="*/ 2147483646 w 1037"/>
              <a:gd name="T7" fmla="*/ 2147483646 h 4320"/>
              <a:gd name="T8" fmla="*/ 2147483646 w 1037"/>
              <a:gd name="T9" fmla="*/ 2147483646 h 4320"/>
              <a:gd name="T10" fmla="*/ 2147483646 w 1037"/>
              <a:gd name="T11" fmla="*/ 2147483646 h 4320"/>
              <a:gd name="T12" fmla="*/ 2147483646 w 1037"/>
              <a:gd name="T13" fmla="*/ 2147483646 h 4320"/>
              <a:gd name="T14" fmla="*/ 2147483646 w 1037"/>
              <a:gd name="T15" fmla="*/ 2147483646 h 4320"/>
              <a:gd name="T16" fmla="*/ 2147483646 w 1037"/>
              <a:gd name="T17" fmla="*/ 2147483646 h 4320"/>
              <a:gd name="T18" fmla="*/ 2147483646 w 1037"/>
              <a:gd name="T19" fmla="*/ 2147483646 h 4320"/>
              <a:gd name="T20" fmla="*/ 2147483646 w 1037"/>
              <a:gd name="T21" fmla="*/ 2147483646 h 4320"/>
              <a:gd name="T22" fmla="*/ 2147483646 w 1037"/>
              <a:gd name="T23" fmla="*/ 2147483646 h 4320"/>
              <a:gd name="T24" fmla="*/ 2147483646 w 1037"/>
              <a:gd name="T25" fmla="*/ 2147483646 h 4320"/>
              <a:gd name="T26" fmla="*/ 2147483646 w 1037"/>
              <a:gd name="T27" fmla="*/ 2147483646 h 4320"/>
              <a:gd name="T28" fmla="*/ 2147483646 w 1037"/>
              <a:gd name="T29" fmla="*/ 2147483646 h 4320"/>
              <a:gd name="T30" fmla="*/ 2147483646 w 1037"/>
              <a:gd name="T31" fmla="*/ 2147483646 h 4320"/>
              <a:gd name="T32" fmla="*/ 2147483646 w 1037"/>
              <a:gd name="T33" fmla="*/ 2147483646 h 4320"/>
              <a:gd name="T34" fmla="*/ 2147483646 w 1037"/>
              <a:gd name="T35" fmla="*/ 2147483646 h 4320"/>
              <a:gd name="T36" fmla="*/ 2147483646 w 1037"/>
              <a:gd name="T37" fmla="*/ 2147483646 h 4320"/>
              <a:gd name="T38" fmla="*/ 2147483646 w 1037"/>
              <a:gd name="T39" fmla="*/ 2147483646 h 4320"/>
              <a:gd name="T40" fmla="*/ 2147483646 w 1037"/>
              <a:gd name="T41" fmla="*/ 2147483646 h 4320"/>
              <a:gd name="T42" fmla="*/ 2147483646 w 1037"/>
              <a:gd name="T43" fmla="*/ 2147483646 h 4320"/>
              <a:gd name="T44" fmla="*/ 2147483646 w 1037"/>
              <a:gd name="T45" fmla="*/ 2147483646 h 4320"/>
              <a:gd name="T46" fmla="*/ 2147483646 w 1037"/>
              <a:gd name="T47" fmla="*/ 2147483646 h 4320"/>
              <a:gd name="T48" fmla="*/ 2147483646 w 1037"/>
              <a:gd name="T49" fmla="*/ 2147483646 h 4320"/>
              <a:gd name="T50" fmla="*/ 2147483646 w 1037"/>
              <a:gd name="T51" fmla="*/ 2147483646 h 4320"/>
              <a:gd name="T52" fmla="*/ 2147483646 w 1037"/>
              <a:gd name="T53" fmla="*/ 2147483646 h 4320"/>
              <a:gd name="T54" fmla="*/ 2147483646 w 1037"/>
              <a:gd name="T55" fmla="*/ 2147483646 h 4320"/>
              <a:gd name="T56" fmla="*/ 2147483646 w 1037"/>
              <a:gd name="T57" fmla="*/ 2147483646 h 4320"/>
              <a:gd name="T58" fmla="*/ 2147483646 w 1037"/>
              <a:gd name="T59" fmla="*/ 2147483646 h 4320"/>
              <a:gd name="T60" fmla="*/ 2147483646 w 1037"/>
              <a:gd name="T61" fmla="*/ 2147483646 h 4320"/>
              <a:gd name="T62" fmla="*/ 2147483646 w 1037"/>
              <a:gd name="T63" fmla="*/ 2147483646 h 4320"/>
              <a:gd name="T64" fmla="*/ 2147483646 w 1037"/>
              <a:gd name="T65" fmla="*/ 2147483646 h 4320"/>
              <a:gd name="T66" fmla="*/ 2147483646 w 1037"/>
              <a:gd name="T67" fmla="*/ 2147483646 h 4320"/>
              <a:gd name="T68" fmla="*/ 2147483646 w 1037"/>
              <a:gd name="T69" fmla="*/ 2147483646 h 4320"/>
              <a:gd name="T70" fmla="*/ 2147483646 w 1037"/>
              <a:gd name="T71" fmla="*/ 2147483646 h 4320"/>
              <a:gd name="T72" fmla="*/ 2147483646 w 1037"/>
              <a:gd name="T73" fmla="*/ 2147483646 h 4320"/>
              <a:gd name="T74" fmla="*/ 2147483646 w 1037"/>
              <a:gd name="T75" fmla="*/ 2147483646 h 4320"/>
              <a:gd name="T76" fmla="*/ 2147483646 w 1037"/>
              <a:gd name="T77" fmla="*/ 2147483646 h 4320"/>
              <a:gd name="T78" fmla="*/ 2147483646 w 1037"/>
              <a:gd name="T79" fmla="*/ 2147483646 h 4320"/>
              <a:gd name="T80" fmla="*/ 2147483646 w 1037"/>
              <a:gd name="T81" fmla="*/ 2147483646 h 4320"/>
              <a:gd name="T82" fmla="*/ 2147483646 w 1037"/>
              <a:gd name="T83" fmla="*/ 2147483646 h 4320"/>
              <a:gd name="T84" fmla="*/ 2147483646 w 1037"/>
              <a:gd name="T85" fmla="*/ 2147483646 h 4320"/>
              <a:gd name="T86" fmla="*/ 2147483646 w 1037"/>
              <a:gd name="T87" fmla="*/ 2147483646 h 4320"/>
              <a:gd name="T88" fmla="*/ 2147483646 w 1037"/>
              <a:gd name="T89" fmla="*/ 2147483646 h 4320"/>
              <a:gd name="T90" fmla="*/ 2147483646 w 1037"/>
              <a:gd name="T91" fmla="*/ 2147483646 h 4320"/>
              <a:gd name="T92" fmla="*/ 2147483646 w 1037"/>
              <a:gd name="T93" fmla="*/ 2147483646 h 4320"/>
              <a:gd name="T94" fmla="*/ 2147483646 w 1037"/>
              <a:gd name="T95" fmla="*/ 2147483646 h 4320"/>
              <a:gd name="T96" fmla="*/ 2147483646 w 1037"/>
              <a:gd name="T97" fmla="*/ 2147483646 h 4320"/>
              <a:gd name="T98" fmla="*/ 2147483646 w 1037"/>
              <a:gd name="T99" fmla="*/ 2147483646 h 4320"/>
              <a:gd name="T100" fmla="*/ 2147483646 w 1037"/>
              <a:gd name="T101" fmla="*/ 2147483646 h 4320"/>
              <a:gd name="T102" fmla="*/ 2147483646 w 1037"/>
              <a:gd name="T103" fmla="*/ 2147483646 h 4320"/>
              <a:gd name="T104" fmla="*/ 2147483646 w 1037"/>
              <a:gd name="T105" fmla="*/ 2147483646 h 4320"/>
              <a:gd name="T106" fmla="*/ 2147483646 w 1037"/>
              <a:gd name="T107" fmla="*/ 2147483646 h 4320"/>
              <a:gd name="T108" fmla="*/ 2147483646 w 1037"/>
              <a:gd name="T109" fmla="*/ 2147483646 h 4320"/>
              <a:gd name="T110" fmla="*/ 2147483646 w 1037"/>
              <a:gd name="T111" fmla="*/ 2147483646 h 4320"/>
              <a:gd name="T112" fmla="*/ 2147483646 w 1037"/>
              <a:gd name="T113" fmla="*/ 2147483646 h 4320"/>
              <a:gd name="T114" fmla="*/ 2147483646 w 1037"/>
              <a:gd name="T115" fmla="*/ 2147483646 h 4320"/>
              <a:gd name="T116" fmla="*/ 2147483646 w 1037"/>
              <a:gd name="T117" fmla="*/ 2147483646 h 4320"/>
              <a:gd name="T118" fmla="*/ 2147483646 w 1037"/>
              <a:gd name="T119" fmla="*/ 2147483646 h 4320"/>
              <a:gd name="T120" fmla="*/ 2147483646 w 1037"/>
              <a:gd name="T121" fmla="*/ 2147483646 h 4320"/>
              <a:gd name="T122" fmla="*/ 2147483646 w 1037"/>
              <a:gd name="T123" fmla="*/ 2147483646 h 4320"/>
              <a:gd name="T124" fmla="*/ 0 w 1037"/>
              <a:gd name="T125" fmla="*/ 0 h 43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A6E812E-5ECD-BE94-9392-6CDE737AD05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111375" cy="6858000"/>
            <a:chOff x="0" y="0"/>
            <a:chExt cx="2110979" cy="6858000"/>
          </a:xfrm>
        </p:grpSpPr>
        <p:sp>
          <p:nvSpPr>
            <p:cNvPr id="7" name="Freeform 8" title="left scallop shape">
              <a:extLst>
                <a:ext uri="{FF2B5EF4-FFF2-40B4-BE49-F238E27FC236}">
                  <a16:creationId xmlns:a16="http://schemas.microsoft.com/office/drawing/2014/main" id="{6FCD6149-E364-7CCD-5BFD-C5FFE0C5A49F}"/>
                </a:ext>
              </a:extLst>
            </p:cNvPr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11" title="left scallop inline">
              <a:extLst>
                <a:ext uri="{FF2B5EF4-FFF2-40B4-BE49-F238E27FC236}">
                  <a16:creationId xmlns:a16="http://schemas.microsoft.com/office/drawing/2014/main" id="{38BB9951-8748-0A48-96E5-5613E0763E19}"/>
                </a:ext>
              </a:extLst>
            </p:cNvPr>
            <p:cNvSpPr/>
            <p:nvPr/>
          </p:nvSpPr>
          <p:spPr bwMode="auto">
            <a:xfrm>
              <a:off x="655515" y="0"/>
              <a:ext cx="1234843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/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B523390-AA56-713F-8485-2CEF60AF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27288" y="6375400"/>
            <a:ext cx="1120775" cy="349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4C7AEF-45C3-4B5D-B9E5-E3E4411144F3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CD50D6-23B9-0EB4-77AE-BA2788E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225" y="6375400"/>
            <a:ext cx="30861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9534E-FAC8-435D-0689-1950F900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56488" y="6375400"/>
            <a:ext cx="1116012" cy="346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34D0FE-8AAD-4B0A-834B-CD45302914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00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77FDC5-F6F1-E3D0-BFD3-055FDC21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22FA-9F63-4AA3-BF05-C4AB8E2FC3A3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320336-6CAB-99CD-9FA8-440A29A2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3F6630-9349-7F28-926F-F0EB103B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C00F6-209A-455D-BC11-71868811D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81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D24483-4CC3-C338-31CA-40316FB4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AD7A-B86B-4DEA-AF3D-B32F0A56B43C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BD417B-5E69-007D-1216-8E8ED936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548E4A-D652-90D9-EA66-28C13E85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BA1A-EBBD-4620-B688-D6D50BD4A4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749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04D65-6EB7-506C-3D0E-918D88DF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fld id="{C946425A-E62D-433C-8E95-B18AD7D7FAE9}" type="datetimeFigureOut">
              <a:rPr lang="zh-TW" altLang="en-US"/>
              <a:pPr>
                <a:defRPr/>
              </a:pPr>
              <a:t>2026/3/30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E31F4-8AF4-915E-FD6E-75D18779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2805-351F-1D89-DD27-737F5D17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EC0F41E-224D-4018-B9B6-5EB82BFECF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7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CA7D72-44F5-054F-0FC3-B64391CF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2B0B-A14F-4AE8-9CD2-93B280A0402B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930ED12-7383-2434-C76B-4C6BD5EA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E86652-D7F7-A6BD-D782-EE7781DC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BAAA-EDD1-4A09-9AD6-FE11E85369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9795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>
                <a16:creationId xmlns:a16="http://schemas.microsoft.com/office/drawing/2014/main" id="{EB493B18-7C20-6053-E6D2-FFC42CBD3C4E}"/>
              </a:ext>
            </a:extLst>
          </p:cNvPr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6C99ED5-9760-A00C-9715-6920BD17FDCC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 title="left edge border">
            <a:extLst>
              <a:ext uri="{FF2B5EF4-FFF2-40B4-BE49-F238E27FC236}">
                <a16:creationId xmlns:a16="http://schemas.microsoft.com/office/drawing/2014/main" id="{0640FE09-6D18-386F-5439-30AE235A070B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/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38F7E67-5F2B-A18A-5FEC-12BCAF837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088" y="6375400"/>
            <a:ext cx="925512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4300D-E158-4A1C-A677-BBBDD368FBA4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737CB7D-749F-B46C-46BD-C000091E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CA8F46-4126-400E-E73A-435654A8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8788" y="6375400"/>
            <a:ext cx="92392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CF0D-0DA6-404C-9458-B567EC7566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01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>
                <a16:creationId xmlns:a16="http://schemas.microsoft.com/office/drawing/2014/main" id="{CE3B5D80-A2A4-12FF-83C1-BEDC930FB029}"/>
              </a:ext>
            </a:extLst>
          </p:cNvPr>
          <p:cNvSpPr/>
          <p:nvPr/>
        </p:nvSpPr>
        <p:spPr bwMode="auto">
          <a:xfrm>
            <a:off x="5541963" y="0"/>
            <a:ext cx="360203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ED46540-E45B-CCFF-465B-AD5A118CF4BF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2" title="left edge border">
            <a:extLst>
              <a:ext uri="{FF2B5EF4-FFF2-40B4-BE49-F238E27FC236}">
                <a16:creationId xmlns:a16="http://schemas.microsoft.com/office/drawing/2014/main" id="{CC026D45-60DE-4250-5883-A54F099D6EFE}"/>
              </a:ext>
            </a:extLst>
          </p:cNvPr>
          <p:cNvSpPr/>
          <p:nvPr/>
        </p:nvSpPr>
        <p:spPr>
          <a:xfrm>
            <a:off x="0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/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D1D2293-096F-65B8-DB3D-C67CAFB8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4675" y="6375400"/>
            <a:ext cx="923925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7989-4249-451E-BC78-7EDBFD28A463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0D17EDB-FD73-39DF-8445-C1C80B8C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7975" y="6375400"/>
            <a:ext cx="2611438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AFA7E78-E6DB-2D6C-3F05-6CD3F91C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6088" y="6375400"/>
            <a:ext cx="947737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8E466-E5A2-41AA-A56C-4346218FA9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19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47EB2-21A3-E949-8BA7-59425D976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13" y="382588"/>
            <a:ext cx="7634287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13AB0C8-4748-79FF-422E-23FE04A18B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38213" y="2286000"/>
            <a:ext cx="7634287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E157-E970-140A-C140-BCC617AF1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213" y="6375400"/>
            <a:ext cx="1747837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59595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E0E9C90-4434-4FF9-BEF1-F79CA249CA31}" type="datetimeFigureOut">
              <a:rPr lang="en-US" altLang="zh-TW"/>
              <a:pPr>
                <a:defRPr/>
              </a:pPr>
              <a:t>3/30/2026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6390A-818D-7494-1AD9-CCED1252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A3B0-057A-2382-803A-45B318E4F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75400"/>
            <a:ext cx="2114550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59595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F349D7C-1E82-440A-A3BA-8EBCEA5123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D538F9-4753-214B-1AFD-57107BBB84A6}"/>
              </a:ext>
            </a:extLst>
          </p:cNvPr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" name="Rectangle 9" title="right edge border">
            <a:extLst>
              <a:ext uri="{FF2B5EF4-FFF2-40B4-BE49-F238E27FC236}">
                <a16:creationId xmlns:a16="http://schemas.microsoft.com/office/drawing/2014/main" id="{C8BB10F7-6DA9-8585-0CD4-CB6D1189A3EB}"/>
              </a:ext>
            </a:extLst>
          </p:cNvPr>
          <p:cNvSpPr/>
          <p:nvPr/>
        </p:nvSpPr>
        <p:spPr>
          <a:xfrm>
            <a:off x="8931275" y="0"/>
            <a:ext cx="2127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033" name="Freeform 5">
            <a:extLst>
              <a:ext uri="{FF2B5EF4-FFF2-40B4-BE49-F238E27FC236}">
                <a16:creationId xmlns:a16="http://schemas.microsoft.com/office/drawing/2014/main" id="{72531BE8-E6CC-EFA8-8C79-93CCCC8FC22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79450" cy="6858000"/>
          </a:xfrm>
          <a:custGeom>
            <a:avLst/>
            <a:gdLst>
              <a:gd name="T0" fmla="*/ 2147483646 w 211"/>
              <a:gd name="T1" fmla="*/ 2147483646 h 2160"/>
              <a:gd name="T2" fmla="*/ 2147483646 w 211"/>
              <a:gd name="T3" fmla="*/ 2147483646 h 2160"/>
              <a:gd name="T4" fmla="*/ 2147483646 w 211"/>
              <a:gd name="T5" fmla="*/ 2147483646 h 2160"/>
              <a:gd name="T6" fmla="*/ 2147483646 w 211"/>
              <a:gd name="T7" fmla="*/ 2147483646 h 2160"/>
              <a:gd name="T8" fmla="*/ 2147483646 w 211"/>
              <a:gd name="T9" fmla="*/ 2147483646 h 2160"/>
              <a:gd name="T10" fmla="*/ 2147483646 w 211"/>
              <a:gd name="T11" fmla="*/ 2147483646 h 2160"/>
              <a:gd name="T12" fmla="*/ 2147483646 w 211"/>
              <a:gd name="T13" fmla="*/ 2147483646 h 2160"/>
              <a:gd name="T14" fmla="*/ 2147483646 w 211"/>
              <a:gd name="T15" fmla="*/ 2147483646 h 2160"/>
              <a:gd name="T16" fmla="*/ 2147483646 w 211"/>
              <a:gd name="T17" fmla="*/ 0 h 2160"/>
              <a:gd name="T18" fmla="*/ 0 w 211"/>
              <a:gd name="T19" fmla="*/ 0 h 2160"/>
              <a:gd name="T20" fmla="*/ 0 w 211"/>
              <a:gd name="T21" fmla="*/ 2147483646 h 2160"/>
              <a:gd name="T22" fmla="*/ 2147483646 w 211"/>
              <a:gd name="T23" fmla="*/ 2147483646 h 2160"/>
              <a:gd name="T24" fmla="*/ 2147483646 w 211"/>
              <a:gd name="T25" fmla="*/ 2147483646 h 2160"/>
              <a:gd name="T26" fmla="*/ 2147483646 w 211"/>
              <a:gd name="T27" fmla="*/ 2147483646 h 21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33" r:id="rId2"/>
    <p:sldLayoutId id="2147484840" r:id="rId3"/>
    <p:sldLayoutId id="2147484834" r:id="rId4"/>
    <p:sldLayoutId id="2147484835" r:id="rId5"/>
    <p:sldLayoutId id="2147484841" r:id="rId6"/>
    <p:sldLayoutId id="2147484836" r:id="rId7"/>
    <p:sldLayoutId id="2147484842" r:id="rId8"/>
    <p:sldLayoutId id="2147484843" r:id="rId9"/>
    <p:sldLayoutId id="2147484837" r:id="rId10"/>
    <p:sldLayoutId id="2147484838" r:id="rId11"/>
  </p:sldLayoutIdLst>
  <p:transition>
    <p:cover dir="ld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15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.ntsu.edu.tw/index.php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erson.ntsu.edu.tw/p/412-1006-119.php?Lang=zh-tw" TargetMode="External"/><Relationship Id="rId4" Type="http://schemas.openxmlformats.org/officeDocument/2006/relationships/hyperlink" Target="https://person.ntsu.edu.tw/p/412-1006-91.php?Lang=zh-t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son.ntsu.edu.tw/p/412-1006-1686.php?Lang=zh-tw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rson.ntsu.edu.tw/p/412-1006-2798.php?Lang=zh-tw" TargetMode="External"/><Relationship Id="rId5" Type="http://schemas.openxmlformats.org/officeDocument/2006/relationships/hyperlink" Target="https://person.ntsu.edu.tw/p/412-1006-2988.php?Lang=zh-tw" TargetMode="External"/><Relationship Id="rId4" Type="http://schemas.openxmlformats.org/officeDocument/2006/relationships/hyperlink" Target="https://person.ntsu.edu.tw/index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personnel@ntsu.edu.t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p.mohw.gov.tw/DOMHAOH/cp-4906-54077-107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>
            <a:extLst>
              <a:ext uri="{FF2B5EF4-FFF2-40B4-BE49-F238E27FC236}">
                <a16:creationId xmlns:a16="http://schemas.microsoft.com/office/drawing/2014/main" id="{20F76018-79FE-A2DE-1B92-44862CEF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863850"/>
            <a:ext cx="4237037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1" lang="zh-TW" altLang="en-US" sz="40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itchFamily="34" charset="-120"/>
                <a:cs typeface="+mn-cs"/>
              </a:rPr>
              <a:t>員工協助方案</a:t>
            </a:r>
            <a:r>
              <a:rPr kumimoji="1" lang="en-US" altLang="zh-TW" sz="40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微軟正黑體" pitchFamily="34" charset="-120"/>
                <a:cs typeface="+mn-cs"/>
              </a:rPr>
              <a:t>EAP</a:t>
            </a:r>
            <a:endParaRPr kumimoji="1" lang="zh-TW" altLang="en-US" sz="4000" b="1" kern="0" dirty="0">
              <a:solidFill>
                <a:srgbClr val="000000">
                  <a:lumMod val="85000"/>
                  <a:lumOff val="15000"/>
                </a:srgbClr>
              </a:solidFill>
              <a:latin typeface="微軟正黑體" pitchFamily="34" charset="-120"/>
              <a:cs typeface="+mn-cs"/>
            </a:endParaRPr>
          </a:p>
        </p:txBody>
      </p:sp>
      <p:sp>
        <p:nvSpPr>
          <p:cNvPr id="7171" name="Rectangle 27">
            <a:extLst>
              <a:ext uri="{FF2B5EF4-FFF2-40B4-BE49-F238E27FC236}">
                <a16:creationId xmlns:a16="http://schemas.microsoft.com/office/drawing/2014/main" id="{AA6F5A5A-2426-EB18-71C1-5D87878B65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3088" y="4216400"/>
            <a:ext cx="8593137" cy="1433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宣導說明</a:t>
            </a: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de-DE" altLang="zh-TW" sz="3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20" name="圖片 1">
            <a:extLst>
              <a:ext uri="{FF2B5EF4-FFF2-40B4-BE49-F238E27FC236}">
                <a16:creationId xmlns:a16="http://schemas.microsoft.com/office/drawing/2014/main" id="{3CAD62A5-BEF7-2920-B3C8-AC4BAD622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22350"/>
            <a:ext cx="22145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圖片 2">
            <a:extLst>
              <a:ext uri="{FF2B5EF4-FFF2-40B4-BE49-F238E27FC236}">
                <a16:creationId xmlns:a16="http://schemas.microsoft.com/office/drawing/2014/main" id="{AC1214C7-28AB-D6B9-F55F-C6C11026F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7319"/>
          <a:stretch>
            <a:fillRect/>
          </a:stretch>
        </p:blipFill>
        <p:spPr bwMode="auto">
          <a:xfrm>
            <a:off x="2155825" y="5973763"/>
            <a:ext cx="54292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91818E3-40FE-DF9E-F9A7-01875A4FC8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683895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專業諮詢使用方式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589D81-47AD-A5F5-CC44-756B431F4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449388"/>
            <a:ext cx="8229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40000"/>
              </a:spcAft>
              <a:buClr>
                <a:srgbClr val="0066FF"/>
              </a:buClr>
              <a:buFont typeface="Wingdings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cs typeface="Arial" charset="0"/>
              </a:rPr>
              <a:t>自行使用：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若同仁自覺有需要使用服務的話，</a:t>
            </a:r>
            <a:r>
              <a:rPr kumimoji="1" lang="zh-TW" altLang="en-US" sz="2200" kern="0" dirty="0">
                <a:solidFill>
                  <a:srgbClr val="7030A0"/>
                </a:solidFill>
                <a:latin typeface="微軟正黑體" panose="020B0604030504040204" pitchFamily="34" charset="-120"/>
                <a:cs typeface="Arial" charset="0"/>
              </a:rPr>
              <a:t>皆可自行以電話、電子郵件、</a:t>
            </a:r>
            <a:r>
              <a:rPr lang="zh-TW" altLang="en-US" sz="2200" dirty="0">
                <a:solidFill>
                  <a:srgbClr val="7030A0"/>
                </a:solidFill>
                <a:latin typeface="微軟正黑體" panose="020B0604030504040204" pitchFamily="34" charset="-120"/>
                <a:cs typeface="Arial" charset="0"/>
              </a:rPr>
              <a:t> 單位關懷小組平台</a:t>
            </a: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和人事室聯絡。</a:t>
            </a:r>
          </a:p>
          <a:p>
            <a:pPr marL="342900" indent="-342900">
              <a:spcBef>
                <a:spcPct val="25000"/>
              </a:spcBef>
              <a:spcAft>
                <a:spcPct val="40000"/>
              </a:spcAft>
              <a:buClr>
                <a:srgbClr val="0066FF"/>
              </a:buClr>
              <a:buFont typeface="Wingdings" pitchFamily="2" charset="2"/>
              <a:buChar char="l"/>
              <a:defRPr/>
            </a:pPr>
            <a:r>
              <a:rPr kumimoji="1"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cs typeface="Arial" charset="0"/>
              </a:rPr>
              <a:t>主管</a:t>
            </a:r>
            <a:r>
              <a:rPr kumimoji="1" lang="en-US" altLang="zh-TW" sz="2800" b="1" kern="0" dirty="0">
                <a:solidFill>
                  <a:srgbClr val="CC0000"/>
                </a:solidFill>
                <a:latin typeface="微軟正黑體" panose="020B0604030504040204" pitchFamily="34" charset="-120"/>
                <a:cs typeface="Arial" charset="0"/>
              </a:rPr>
              <a:t>/</a:t>
            </a:r>
            <a:r>
              <a:rPr kumimoji="1" lang="zh-TW" altLang="en-US" sz="2800" b="1" kern="0" dirty="0">
                <a:solidFill>
                  <a:srgbClr val="CC0000"/>
                </a:solidFill>
                <a:latin typeface="微軟正黑體" panose="020B0604030504040204" pitchFamily="34" charset="-120"/>
                <a:cs typeface="Arial" charset="0"/>
              </a:rPr>
              <a:t>同事的推薦介紹：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主管或是同事站在關心的立場，鼓勵有</a:t>
            </a:r>
            <a:r>
              <a:rPr kumimoji="1" lang="zh-TW" altLang="en-US" sz="2200" kern="0" dirty="0">
                <a:solidFill>
                  <a:srgbClr val="7030A0"/>
                </a:solidFill>
                <a:latin typeface="微軟正黑體" panose="020B0604030504040204" pitchFamily="34" charset="-120"/>
                <a:cs typeface="Arial" charset="0"/>
              </a:rPr>
              <a:t>工作</a:t>
            </a:r>
            <a:r>
              <a:rPr kumimoji="1" lang="en-US" altLang="zh-TW" sz="2200" kern="0" dirty="0">
                <a:solidFill>
                  <a:srgbClr val="7030A0"/>
                </a:solidFill>
                <a:latin typeface="微軟正黑體" panose="020B0604030504040204" pitchFamily="34" charset="-120"/>
                <a:cs typeface="Arial" charset="0"/>
              </a:rPr>
              <a:t>/</a:t>
            </a:r>
            <a:r>
              <a:rPr kumimoji="1" lang="zh-TW" altLang="en-US" sz="2200" kern="0" dirty="0">
                <a:solidFill>
                  <a:srgbClr val="7030A0"/>
                </a:solidFill>
                <a:latin typeface="微軟正黑體" panose="020B0604030504040204" pitchFamily="34" charset="-120"/>
                <a:cs typeface="Arial" charset="0"/>
              </a:rPr>
              <a:t>生活議題</a:t>
            </a: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的同仁主動使用</a:t>
            </a:r>
            <a:r>
              <a:rPr kumimoji="1" lang="en-US" altLang="zh-TW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EAP</a:t>
            </a: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的服務或主動推</a:t>
            </a:r>
            <a:r>
              <a:rPr kumimoji="1" lang="en-US" altLang="zh-TW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(</a:t>
            </a: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轉</a:t>
            </a:r>
            <a:r>
              <a:rPr kumimoji="1" lang="en-US" altLang="zh-TW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)</a:t>
            </a:r>
            <a:r>
              <a:rPr kumimoji="1" lang="zh-TW" altLang="en-US" sz="2200" kern="0" dirty="0">
                <a:solidFill>
                  <a:prstClr val="black"/>
                </a:solidFill>
                <a:latin typeface="微軟正黑體" panose="020B0604030504040204" pitchFamily="34" charset="-120"/>
                <a:cs typeface="Arial" charset="0"/>
              </a:rPr>
              <a:t>介專業機構，以盡快解決問題。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BD1258A-A3A4-02CD-F348-F6012ECF6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087" y="5126038"/>
            <a:ext cx="3133725" cy="14573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797" name="圖片 4">
            <a:extLst>
              <a:ext uri="{FF2B5EF4-FFF2-40B4-BE49-F238E27FC236}">
                <a16:creationId xmlns:a16="http://schemas.microsoft.com/office/drawing/2014/main" id="{D7D1F586-A17A-03C4-0D23-D85BC4A42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690998A-F095-CBEA-79D4-204114FD0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338" y="544513"/>
            <a:ext cx="8094662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關懷措施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工作面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43" name="矩形 1">
            <a:extLst>
              <a:ext uri="{FF2B5EF4-FFF2-40B4-BE49-F238E27FC236}">
                <a16:creationId xmlns:a16="http://schemas.microsoft.com/office/drawing/2014/main" id="{814F74A1-C249-9C78-62C6-C2E78FE71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1470025"/>
            <a:ext cx="789146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舉辦</a:t>
            </a:r>
            <a:r>
              <a:rPr lang="zh-TW" altLang="en-US">
                <a:solidFill>
                  <a:srgbClr val="7030A0"/>
                </a:solidFill>
                <a:latin typeface="Arial" panose="020B0604020202020204" pitchFamily="34" charset="0"/>
              </a:rPr>
              <a:t>演講、研討會、專業課程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等教育訓練課程，幫助本校同仁從不同面向學習如何面對與釋放壓力，並能自我調適，與壓力和平共處。</a:t>
            </a:r>
            <a:endParaRPr lang="en-US" altLang="zh-TW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建立</a:t>
            </a:r>
            <a:r>
              <a:rPr lang="zh-TW" altLang="en-US">
                <a:solidFill>
                  <a:srgbClr val="7030A0"/>
                </a:solidFill>
                <a:latin typeface="Arial" panose="020B0604020202020204" pitchFamily="34" charset="0"/>
              </a:rPr>
              <a:t>員工協助資源專區</a:t>
            </a:r>
            <a:r>
              <a:rPr lang="en-US" altLang="zh-TW">
                <a:solidFill>
                  <a:srgbClr val="7030A0"/>
                </a:solidFill>
                <a:latin typeface="Arial" panose="020B0604020202020204" pitchFamily="34" charset="0"/>
              </a:rPr>
              <a:t>(EAP)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宣導</a:t>
            </a:r>
            <a:r>
              <a:rPr lang="zh-TW" altLang="en-US">
                <a:solidFill>
                  <a:srgbClr val="C00000"/>
                </a:solidFill>
                <a:latin typeface="Arial" panose="020B0604020202020204" pitchFamily="34" charset="0"/>
              </a:rPr>
              <a:t>本校可使用之人力設備資源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，例如體適能中心、抒壓室、諮商輔導等，使同仁在身、心、靈各方面均能保持最好狀態。</a:t>
            </a:r>
            <a:endParaRPr lang="en-US" altLang="zh-TW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針對</a:t>
            </a:r>
            <a:r>
              <a:rPr lang="zh-TW" altLang="en-US">
                <a:solidFill>
                  <a:srgbClr val="C00000"/>
                </a:solidFill>
                <a:latin typeface="Arial" panose="020B0604020202020204" pitchFamily="34" charset="0"/>
              </a:rPr>
              <a:t>主管人員辦理增進行政等職能之教育訓練課程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，協助主管增進領導與管理技能。</a:t>
            </a:r>
            <a:endParaRPr lang="en-US" altLang="zh-TW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建置</a:t>
            </a: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</a:rPr>
              <a:t>『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員工協助資源專區</a:t>
            </a:r>
            <a:r>
              <a:rPr lang="en-US" altLang="zh-TW">
                <a:solidFill>
                  <a:schemeClr val="tx1"/>
                </a:solidFill>
                <a:latin typeface="Arial" panose="020B0604020202020204" pitchFamily="34" charset="0"/>
              </a:rPr>
              <a:t>(EAP)』</a:t>
            </a:r>
            <a:r>
              <a:rPr lang="zh-TW" altLang="en-US">
                <a:solidFill>
                  <a:srgbClr val="7030A0"/>
                </a:solidFill>
                <a:latin typeface="Arial" panose="020B0604020202020204" pitchFamily="34" charset="0"/>
              </a:rPr>
              <a:t>運用資訊系統知識獲得、儲存、傳播與應用，打造無紙化作業及學習環境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，建立組織知識管理資本，有效提升知識管理並保障個人權益，亦可藉</a:t>
            </a:r>
            <a:r>
              <a:rPr lang="zh-TW" altLang="en-US">
                <a:solidFill>
                  <a:srgbClr val="C00000"/>
                </a:solidFill>
                <a:latin typeface="Arial" panose="020B0604020202020204" pitchFamily="34" charset="0"/>
              </a:rPr>
              <a:t>由人資網頁知識庫規劃訓練課程，落實知識傳承，經驗分享。</a:t>
            </a:r>
            <a:endParaRPr lang="en-US" altLang="zh-TW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0070C0"/>
                </a:solidFill>
                <a:latin typeface="Arial" panose="020B0604020202020204" pitchFamily="34" charset="0"/>
              </a:rPr>
              <a:t>建置完整職務陞遷甄審及升等制度、職員之職務輪調機制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，以強化人才培育及有效運用人力，增進行政歷練並激勵業務創新與突破。</a:t>
            </a:r>
          </a:p>
        </p:txBody>
      </p:sp>
      <p:pic>
        <p:nvPicPr>
          <p:cNvPr id="35844" name="圖片 2">
            <a:extLst>
              <a:ext uri="{FF2B5EF4-FFF2-40B4-BE49-F238E27FC236}">
                <a16:creationId xmlns:a16="http://schemas.microsoft.com/office/drawing/2014/main" id="{2E0BB6A8-F2DA-5764-3A90-C8E74F76A4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267325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圖片 4">
            <a:extLst>
              <a:ext uri="{FF2B5EF4-FFF2-40B4-BE49-F238E27FC236}">
                <a16:creationId xmlns:a16="http://schemas.microsoft.com/office/drawing/2014/main" id="{EE51990B-7F62-3C79-25CF-D1BD3A13A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DC0D4A8-322E-28CF-DFE4-9D4537F97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338" y="552450"/>
            <a:ext cx="8094662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關懷措施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生活面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891" name="矩形 1">
            <a:extLst>
              <a:ext uri="{FF2B5EF4-FFF2-40B4-BE49-F238E27FC236}">
                <a16:creationId xmlns:a16="http://schemas.microsoft.com/office/drawing/2014/main" id="{4290902A-5529-0372-DBF9-F830834C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63" y="1506538"/>
            <a:ext cx="789146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結合本校現有之各項福利措施，包括</a:t>
            </a:r>
            <a:r>
              <a:rPr lang="zh-TW" altLang="en-US">
                <a:solidFill>
                  <a:srgbClr val="0070C0"/>
                </a:solidFill>
                <a:latin typeface="Arial" panose="020B0604020202020204" pitchFamily="34" charset="0"/>
              </a:rPr>
              <a:t>生育補助、結婚補助、子女教育補助、因病住院貸款、重大災害急難貸款、因病或意外殘廢公保理賠、輔購住宅貸款、健康檢查補助、全國公教員工消費性貸款、眷屬喪葬急難貸款與喪葬遺眷配偶生活津貼等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，在同仁婚喪喜慶等各項人生重大變化時，主動提供津貼補助及協助。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舉辦相關講座</a:t>
            </a:r>
            <a:r>
              <a:rPr lang="zh-TW" altLang="en-US">
                <a:solidFill>
                  <a:srgbClr val="C00000"/>
                </a:solidFill>
                <a:latin typeface="Arial" panose="020B0604020202020204" pitchFamily="34" charset="0"/>
              </a:rPr>
              <a:t>邀請專家學者到本校宣導，理財、保險規劃等諮詢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服務，供同仁參與利用。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850688"/>
                </a:solidFill>
                <a:latin typeface="Arial" panose="020B0604020202020204" pitchFamily="34" charset="0"/>
              </a:rPr>
              <a:t>辦理教職員工聯誼活動</a:t>
            </a:r>
            <a:r>
              <a:rPr lang="en-US" altLang="zh-TW">
                <a:solidFill>
                  <a:srgbClr val="850688"/>
                </a:solidFill>
                <a:latin typeface="Arial" panose="020B0604020202020204" pitchFamily="34" charset="0"/>
              </a:rPr>
              <a:t>(</a:t>
            </a:r>
            <a:r>
              <a:rPr lang="zh-TW" altLang="en-US">
                <a:solidFill>
                  <a:srgbClr val="850688"/>
                </a:solidFill>
                <a:latin typeface="Arial" panose="020B0604020202020204" pitchFamily="34" charset="0"/>
              </a:rPr>
              <a:t>自強活動、節慶活動</a:t>
            </a:r>
            <a:r>
              <a:rPr lang="en-US" altLang="zh-TW">
                <a:solidFill>
                  <a:srgbClr val="850688"/>
                </a:solidFill>
                <a:latin typeface="Arial" panose="020B0604020202020204" pitchFamily="34" charset="0"/>
              </a:rPr>
              <a:t>)</a:t>
            </a:r>
            <a:r>
              <a:rPr lang="zh-TW" altLang="en-US">
                <a:solidFill>
                  <a:srgbClr val="850688"/>
                </a:solidFill>
                <a:latin typeface="Arial" panose="020B0604020202020204" pitchFamily="34" charset="0"/>
              </a:rPr>
              <a:t>，提升員工幸福感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，且於活動規劃前辦理相關需求調查，以提升同仁參與度及滿意度，達到感動服務。</a:t>
            </a:r>
            <a:endParaRPr lang="en-US" altLang="zh-TW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ts val="28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rgbClr val="850688"/>
                </a:solidFill>
                <a:latin typeface="Arial" panose="020B0604020202020204" pitchFamily="34" charset="0"/>
              </a:rPr>
              <a:t>因應員工子女托育需要，與學鄰近托育機構簽定特約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，且於活動規劃前辦理本校員工子女托育需求調查，達到顧客導向服務。</a:t>
            </a:r>
          </a:p>
        </p:txBody>
      </p:sp>
      <p:pic>
        <p:nvPicPr>
          <p:cNvPr id="37892" name="圖片 2">
            <a:extLst>
              <a:ext uri="{FF2B5EF4-FFF2-40B4-BE49-F238E27FC236}">
                <a16:creationId xmlns:a16="http://schemas.microsoft.com/office/drawing/2014/main" id="{DB3F030B-8364-4419-A0F1-F14464CD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267325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圖片 4">
            <a:extLst>
              <a:ext uri="{FF2B5EF4-FFF2-40B4-BE49-F238E27FC236}">
                <a16:creationId xmlns:a16="http://schemas.microsoft.com/office/drawing/2014/main" id="{93106D8C-65DB-978C-57C7-40DA42CD2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D0D2F11-1282-A09D-D723-E3377BECB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7950" y="438150"/>
            <a:ext cx="8094663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關懷措施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健康面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6179E5A-FBDD-154D-CFBC-B7BAA5CFFF35}"/>
              </a:ext>
            </a:extLst>
          </p:cNvPr>
          <p:cNvSpPr/>
          <p:nvPr/>
        </p:nvSpPr>
        <p:spPr>
          <a:xfrm>
            <a:off x="858838" y="1900238"/>
            <a:ext cx="7891462" cy="3651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7030A0"/>
                </a:solidFill>
              </a:rPr>
              <a:t>預防性措施：</a:t>
            </a:r>
            <a:r>
              <a:rPr lang="zh-TW" altLang="en-US" dirty="0"/>
              <a:t>除提供</a:t>
            </a:r>
            <a:r>
              <a:rPr lang="zh-TW" altLang="en-US" dirty="0">
                <a:solidFill>
                  <a:srgbClr val="C00000"/>
                </a:solidFill>
              </a:rPr>
              <a:t>心理健康相關資訊並舉辦專題演講及訓練課程</a:t>
            </a:r>
            <a:r>
              <a:rPr lang="zh-TW" altLang="en-US" dirty="0"/>
              <a:t>，推廣心理健康及諮商輔導觀念，使本校同仁具備並增進問題解決及壓力預防與因應能力，預防員工心理問題之發生，協助推行並促進單位內同仁心理健康。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7030A0"/>
                </a:solidFill>
              </a:rPr>
              <a:t>治療性措施：</a:t>
            </a:r>
            <a:r>
              <a:rPr lang="zh-TW" altLang="en-US" dirty="0"/>
              <a:t>協助</a:t>
            </a:r>
            <a:r>
              <a:rPr lang="zh-TW" altLang="en-US" dirty="0">
                <a:solidFill>
                  <a:srgbClr val="C00000"/>
                </a:solidFill>
              </a:rPr>
              <a:t>本校同仁與專業人員進行諮商輔導</a:t>
            </a:r>
            <a:r>
              <a:rPr lang="zh-TW" altLang="en-US" dirty="0"/>
              <a:t>。諮商與輔導範圍包括心理健康、壓力調適、生活適應、家庭婚姻以及感情問題，並依本校員工心理諮商作業流程，視申請個案之個人需要協助其轉介至專業醫療機構。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dirty="0">
                <a:solidFill>
                  <a:srgbClr val="7030A0"/>
                </a:solidFill>
              </a:rPr>
              <a:t>職能性措施：</a:t>
            </a:r>
            <a:r>
              <a:rPr lang="zh-TW" altLang="en-US" dirty="0"/>
              <a:t>針對新進同仁</a:t>
            </a:r>
            <a:r>
              <a:rPr lang="zh-TW" altLang="en-US" dirty="0">
                <a:solidFill>
                  <a:srgbClr val="C00000"/>
                </a:solidFill>
              </a:rPr>
              <a:t>辦理職能訓練課程</a:t>
            </a:r>
            <a:r>
              <a:rPr lang="zh-TW" altLang="en-US" dirty="0"/>
              <a:t>，提昇新進同仁所負業務之共通性行政知能。</a:t>
            </a:r>
          </a:p>
        </p:txBody>
      </p:sp>
      <p:sp>
        <p:nvSpPr>
          <p:cNvPr id="41988" name="矩形 3">
            <a:extLst>
              <a:ext uri="{FF2B5EF4-FFF2-40B4-BE49-F238E27FC236}">
                <a16:creationId xmlns:a16="http://schemas.microsoft.com/office/drawing/2014/main" id="{9B5E05C2-93A0-D236-76C4-BF6A3336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1328738"/>
            <a:ext cx="1741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chemeClr val="tx1"/>
                </a:solidFill>
                <a:latin typeface="Arial" panose="020B0604020202020204" pitchFamily="34" charset="0"/>
              </a:rPr>
              <a:t>心理健康</a:t>
            </a:r>
            <a:r>
              <a:rPr lang="en-US" altLang="zh-TW" sz="28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endParaRPr lang="zh-TW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5720276-5A6C-8D84-915F-8168F863E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18" y="5054155"/>
            <a:ext cx="2657475" cy="17240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1990" name="圖片 5">
            <a:extLst>
              <a:ext uri="{FF2B5EF4-FFF2-40B4-BE49-F238E27FC236}">
                <a16:creationId xmlns:a16="http://schemas.microsoft.com/office/drawing/2014/main" id="{0D3185A7-5573-1718-3506-21C252D1C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4D763F-C18E-D0B7-9AE6-A2711135F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496888"/>
            <a:ext cx="809307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關懷措施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健康面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CFFA7C8-E644-F336-F07D-9243047BAFDE}"/>
              </a:ext>
            </a:extLst>
          </p:cNvPr>
          <p:cNvSpPr/>
          <p:nvPr/>
        </p:nvSpPr>
        <p:spPr>
          <a:xfrm>
            <a:off x="590118" y="1649413"/>
            <a:ext cx="8093075" cy="443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教職員健康檢查補助：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">
              <a:lnSpc>
                <a:spcPts val="2800"/>
              </a:lnSpc>
              <a:defRPr/>
            </a:pP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年滿 </a:t>
            </a: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</a:rPr>
              <a:t>40 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歲（含）以上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">
              <a:lnSpc>
                <a:spcPts val="2800"/>
              </a:lnSpc>
              <a:defRPr/>
            </a:pP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之編制內教職員，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">
              <a:lnSpc>
                <a:spcPts val="2800"/>
              </a:lnSpc>
              <a:defRPr/>
            </a:pP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每二年補助</a:t>
            </a:r>
            <a:r>
              <a:rPr lang="en-US" altLang="zh-TW" sz="1600" dirty="0">
                <a:solidFill>
                  <a:schemeClr val="accent1">
                    <a:lumMod val="75000"/>
                  </a:schemeClr>
                </a:solidFill>
              </a:rPr>
              <a:t>4,500 </a:t>
            </a: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元，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17100">
              <a:lnSpc>
                <a:spcPts val="2800"/>
              </a:lnSpc>
              <a:defRPr/>
            </a:pPr>
            <a:r>
              <a:rPr lang="zh-TW" altLang="en-US" sz="1600" dirty="0">
                <a:solidFill>
                  <a:schemeClr val="accent1">
                    <a:lumMod val="75000"/>
                  </a:schemeClr>
                </a:solidFill>
              </a:rPr>
              <a:t>並按年編列預算補助。</a:t>
            </a:r>
            <a:endParaRPr lang="en-US" altLang="zh-TW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TW" altLang="en-US" sz="1200" dirty="0">
                <a:hlinkClick r:id="rId3"/>
              </a:rPr>
              <a:t>路徑</a:t>
            </a:r>
            <a:r>
              <a:rPr lang="en-US" altLang="zh-TW" sz="1200" dirty="0">
                <a:hlinkClick r:id="rId3"/>
              </a:rPr>
              <a:t>:</a:t>
            </a:r>
            <a:r>
              <a:rPr lang="zh-TW" altLang="en-US" sz="1200" dirty="0">
                <a:hlinkClick r:id="rId3"/>
              </a:rPr>
              <a:t> 人事室首頁</a:t>
            </a:r>
            <a:r>
              <a:rPr lang="zh-TW" altLang="en-US" sz="1200" dirty="0">
                <a:sym typeface="Wingdings" panose="05000000000000000000" pitchFamily="2" charset="2"/>
              </a:rPr>
              <a:t></a:t>
            </a:r>
            <a:r>
              <a:rPr lang="zh-TW" altLang="en-US" sz="1200" dirty="0"/>
              <a:t> </a:t>
            </a:r>
            <a:r>
              <a:rPr lang="zh-TW" altLang="en-US" sz="1200" dirty="0">
                <a:hlinkClick r:id="rId4"/>
              </a:rPr>
              <a:t>各項補助申請專區</a:t>
            </a:r>
            <a:endParaRPr lang="zh-TW" altLang="en-US" sz="1200" dirty="0"/>
          </a:p>
          <a:p>
            <a:r>
              <a:rPr lang="zh-TW" altLang="en-US" sz="1200" dirty="0"/>
              <a:t> </a:t>
            </a:r>
            <a:r>
              <a:rPr lang="zh-TW" altLang="en-US" sz="1200" dirty="0">
                <a:sym typeface="Wingdings" panose="05000000000000000000" pitchFamily="2" charset="2"/>
              </a:rPr>
              <a:t> </a:t>
            </a:r>
            <a:r>
              <a:rPr lang="zh-TW" altLang="en-US" sz="1200" dirty="0">
                <a:hlinkClick r:id="rId5"/>
              </a:rPr>
              <a:t>公教人員健康檢查補助</a:t>
            </a:r>
            <a:endParaRPr lang="zh-TW" altLang="en-US" sz="1200" dirty="0"/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1800" dirty="0"/>
              <a:t>多元</a:t>
            </a:r>
            <a:r>
              <a:rPr lang="zh-TW" altLang="en-US" sz="1800" dirty="0">
                <a:solidFill>
                  <a:srgbClr val="7195E5"/>
                </a:solidFill>
              </a:rPr>
              <a:t>醫療諮詢：配合學務處專業義診醫師駐校服務，提供專業諮詢及轉介服務</a:t>
            </a:r>
            <a:r>
              <a:rPr lang="zh-TW" altLang="en-US" sz="1800" dirty="0"/>
              <a:t>，建立本校同仁身體保健及疾病之認知，並瞭解預防治療之道。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1800" dirty="0"/>
              <a:t>本校</a:t>
            </a:r>
            <a:r>
              <a:rPr lang="zh-TW" altLang="en-US" sz="1800" dirty="0">
                <a:solidFill>
                  <a:srgbClr val="C00000"/>
                </a:solidFill>
              </a:rPr>
              <a:t>健康中心提供各項衛教、健康保健等諮詢服務，提供各項醫療保健措施及現有醫療保健資源相關資訊</a:t>
            </a:r>
            <a:r>
              <a:rPr lang="zh-TW" altLang="en-US" sz="1800" dirty="0"/>
              <a:t>。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n"/>
              <a:defRPr/>
            </a:pPr>
            <a:r>
              <a:rPr lang="zh-TW" altLang="en-US" sz="1800" dirty="0"/>
              <a:t>提供</a:t>
            </a:r>
            <a:r>
              <a:rPr lang="zh-TW" altLang="en-US" sz="1800" dirty="0">
                <a:solidFill>
                  <a:srgbClr val="850688"/>
                </a:solidFill>
              </a:rPr>
              <a:t>員工社團活動</a:t>
            </a:r>
            <a:r>
              <a:rPr lang="zh-TW" altLang="en-US" sz="1800" dirty="0"/>
              <a:t>，為培養本校教職員工正當休閒活動，</a:t>
            </a:r>
            <a:r>
              <a:rPr lang="zh-TW" altLang="en-US" sz="1800" dirty="0">
                <a:solidFill>
                  <a:srgbClr val="850688"/>
                </a:solidFill>
              </a:rPr>
              <a:t>維護身心健康，強健體魄，</a:t>
            </a:r>
            <a:r>
              <a:rPr lang="zh-TW" altLang="en-US" sz="1800" dirty="0"/>
              <a:t>培養團隊精神及鼓舞同仁工作士氣。</a:t>
            </a:r>
          </a:p>
        </p:txBody>
      </p:sp>
      <p:sp>
        <p:nvSpPr>
          <p:cNvPr id="44036" name="矩形 3">
            <a:extLst>
              <a:ext uri="{FF2B5EF4-FFF2-40B4-BE49-F238E27FC236}">
                <a16:creationId xmlns:a16="http://schemas.microsoft.com/office/drawing/2014/main" id="{38725D00-5B3E-1884-F6F2-93CE7C75E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1127125"/>
            <a:ext cx="17414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2800">
                <a:solidFill>
                  <a:schemeClr val="tx1"/>
                </a:solidFill>
                <a:latin typeface="Arial" panose="020B0604020202020204" pitchFamily="34" charset="0"/>
              </a:rPr>
              <a:t>身體健康</a:t>
            </a:r>
            <a:r>
              <a:rPr lang="en-US" altLang="zh-TW" sz="2800">
                <a:solidFill>
                  <a:schemeClr val="tx1"/>
                </a:solidFill>
                <a:latin typeface="Arial" panose="020B0604020202020204" pitchFamily="34" charset="0"/>
              </a:rPr>
              <a:t>-</a:t>
            </a:r>
            <a:endParaRPr lang="zh-TW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4038" name="圖片 6">
            <a:extLst>
              <a:ext uri="{FF2B5EF4-FFF2-40B4-BE49-F238E27FC236}">
                <a16:creationId xmlns:a16="http://schemas.microsoft.com/office/drawing/2014/main" id="{7EDD2A2B-889C-3E57-FA38-BCD990C08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8AAD01A-BC58-0EA9-AA50-E6342EB9F8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8364" y="1006764"/>
            <a:ext cx="5829788" cy="2824817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391C2A2-726F-9D89-15B1-7922ECBB9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893763"/>
            <a:ext cx="809307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關懷措施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法律諮詢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179" name="矩形 1">
            <a:extLst>
              <a:ext uri="{FF2B5EF4-FFF2-40B4-BE49-F238E27FC236}">
                <a16:creationId xmlns:a16="http://schemas.microsoft.com/office/drawing/2014/main" id="{6E93D14A-D58C-FB61-D63F-55A5707B2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38" y="2162175"/>
            <a:ext cx="7891462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ts val="35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透過</a:t>
            </a:r>
            <a:r>
              <a:rPr lang="zh-TW" altLang="en-US">
                <a:solidFill>
                  <a:srgbClr val="0000CC"/>
                </a:solidFill>
                <a:latin typeface="Arial" panose="020B0604020202020204" pitchFamily="34" charset="0"/>
              </a:rPr>
              <a:t>本校委聘法律顧問提供同仁法律諮詢服務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</a:p>
          <a:p>
            <a:pPr>
              <a:lnSpc>
                <a:spcPts val="35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因公涉訟輔助措施：</a:t>
            </a:r>
            <a:r>
              <a:rPr lang="zh-TW" altLang="en-US">
                <a:solidFill>
                  <a:srgbClr val="096D85"/>
                </a:solidFill>
                <a:latin typeface="Arial" panose="020B0604020202020204" pitchFamily="34" charset="0"/>
              </a:rPr>
              <a:t>員工依法執行職務涉訟時，依據公務人員或教師因公涉訟輔助辦法提供必要法律上之協助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</a:p>
          <a:p>
            <a:pPr>
              <a:lnSpc>
                <a:spcPts val="35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u"/>
            </a:pP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視需要就</a:t>
            </a:r>
            <a:r>
              <a:rPr lang="zh-TW" altLang="en-US">
                <a:solidFill>
                  <a:srgbClr val="00B050"/>
                </a:solidFill>
                <a:latin typeface="Arial" panose="020B0604020202020204" pitchFamily="34" charset="0"/>
              </a:rPr>
              <a:t>消費者保護、民刑事糾紛、訴訟程序或因公涉訟補助等相關議題規劃辦理專題講座</a:t>
            </a:r>
            <a:r>
              <a:rPr lang="zh-TW" altLang="en-US">
                <a:solidFill>
                  <a:schemeClr val="tx1"/>
                </a:solidFill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12EF45-D9A9-E257-6F72-3933F32734A6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02" r="17413"/>
          <a:stretch/>
        </p:blipFill>
        <p:spPr bwMode="auto">
          <a:xfrm>
            <a:off x="6981698" y="5053965"/>
            <a:ext cx="1769110" cy="180403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50181" name="圖片 5">
            <a:extLst>
              <a:ext uri="{FF2B5EF4-FFF2-40B4-BE49-F238E27FC236}">
                <a16:creationId xmlns:a16="http://schemas.microsoft.com/office/drawing/2014/main" id="{2580DC9F-C3B3-516B-C4C9-40115AC22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FDA6880-8E16-AA3F-DCE7-45F6238EB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0713" y="471488"/>
            <a:ext cx="8094662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關懷措施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其他協助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60BA13-8F2C-A404-F92A-BBC31526C083}"/>
              </a:ext>
            </a:extLst>
          </p:cNvPr>
          <p:cNvSpPr/>
          <p:nvPr/>
        </p:nvSpPr>
        <p:spPr>
          <a:xfrm>
            <a:off x="858838" y="1222375"/>
            <a:ext cx="7891462" cy="4402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TW" altLang="en-US" dirty="0"/>
              <a:t>建置</a:t>
            </a:r>
            <a:r>
              <a:rPr lang="zh-TW" altLang="en-US" dirty="0">
                <a:solidFill>
                  <a:srgbClr val="7030A0"/>
                </a:solidFill>
              </a:rPr>
              <a:t>人事好康網，蒐集、篩選及整合與生活有關之各項社會資源</a:t>
            </a:r>
            <a:r>
              <a:rPr lang="zh-TW" altLang="en-US" dirty="0"/>
              <a:t>，透過網際網路連結食、衣、住、行、育、樂、托育、托老等合格優良機構，建構優惠便捷的生活網絡，藉由優惠契約之訂定，結合民間資源，成為夥伴關係，協助教職員工滿足其生活需求。</a:t>
            </a: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TW" altLang="en-US" dirty="0"/>
              <a:t>透過</a:t>
            </a:r>
            <a:r>
              <a:rPr lang="zh-TW" altLang="en-US" dirty="0">
                <a:solidFill>
                  <a:srgbClr val="C00000"/>
                </a:solidFill>
              </a:rPr>
              <a:t>不定期發送人事服務郵件</a:t>
            </a:r>
            <a:r>
              <a:rPr lang="zh-TW" altLang="en-US" dirty="0"/>
              <a:t>，傳達即時訊息，讓同仁能夠掌握第一手消費資訊。</a:t>
            </a: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TW" altLang="en-US" dirty="0"/>
              <a:t>公告</a:t>
            </a:r>
            <a:r>
              <a:rPr lang="zh-TW" altLang="en-US" dirty="0">
                <a:solidFill>
                  <a:srgbClr val="096D85"/>
                </a:solidFill>
              </a:rPr>
              <a:t>各項關懷諮詢管道，連結心理諮商服務網頁專區提供相關資訊</a:t>
            </a:r>
            <a:r>
              <a:rPr lang="zh-TW" altLang="en-US" dirty="0"/>
              <a:t>（如：</a:t>
            </a:r>
            <a:r>
              <a:rPr lang="en-US" altLang="zh-TW" dirty="0"/>
              <a:t>1957</a:t>
            </a:r>
            <a:r>
              <a:rPr lang="zh-TW" altLang="en-US" dirty="0"/>
              <a:t>福利諮詢專線、全國性家庭支持服務諮詢專線、財團法人法律輔助基金會、財團法人張老師基金會等員工協助方案專區）供同仁利用。</a:t>
            </a: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TW" altLang="en-US" dirty="0">
                <a:solidFill>
                  <a:srgbClr val="FFC000"/>
                </a:solidFill>
              </a:rPr>
              <a:t>宣導組織資源 </a:t>
            </a:r>
            <a:r>
              <a:rPr lang="en-US" altLang="zh-TW" dirty="0"/>
              <a:t>(</a:t>
            </a:r>
            <a:r>
              <a:rPr lang="zh-TW" altLang="en-US" dirty="0"/>
              <a:t>如：圖書館不定期生活展影欣賞、營運場館活動、桃捷</a:t>
            </a:r>
            <a:r>
              <a:rPr lang="en-US" altLang="zh-TW" dirty="0"/>
              <a:t>A7</a:t>
            </a:r>
            <a:r>
              <a:rPr lang="zh-TW" altLang="en-US" dirty="0"/>
              <a:t>公務車接駁、推廣中心安親班及育樂營等等</a:t>
            </a:r>
            <a:r>
              <a:rPr lang="en-US" altLang="zh-TW" dirty="0"/>
              <a:t>) </a:t>
            </a:r>
            <a:r>
              <a:rPr lang="zh-TW" altLang="en-US" dirty="0">
                <a:solidFill>
                  <a:srgbClr val="FFC000"/>
                </a:solidFill>
              </a:rPr>
              <a:t>協助同仁工作上舒壓管道。</a:t>
            </a:r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TW" altLang="en-US" dirty="0"/>
              <a:t>依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員工需求規劃辦理其他協助措施</a:t>
            </a:r>
            <a:r>
              <a:rPr lang="zh-TW" altLang="en-US" dirty="0"/>
              <a:t>。</a:t>
            </a:r>
          </a:p>
        </p:txBody>
      </p:sp>
      <p:pic>
        <p:nvPicPr>
          <p:cNvPr id="54276" name="圖片 2">
            <a:extLst>
              <a:ext uri="{FF2B5EF4-FFF2-40B4-BE49-F238E27FC236}">
                <a16:creationId xmlns:a16="http://schemas.microsoft.com/office/drawing/2014/main" id="{2BB92865-9922-F2BC-A54E-1BD305E676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5267325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圖片 4">
            <a:extLst>
              <a:ext uri="{FF2B5EF4-FFF2-40B4-BE49-F238E27FC236}">
                <a16:creationId xmlns:a16="http://schemas.microsoft.com/office/drawing/2014/main" id="{CC2D9057-3269-9068-E135-F3D7DDD24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209A351-5AAB-E879-3C45-A47AFBA92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2525" y="411163"/>
            <a:ext cx="69881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不定期發送人事服務資訊</a:t>
            </a:r>
          </a:p>
        </p:txBody>
      </p:sp>
      <p:pic>
        <p:nvPicPr>
          <p:cNvPr id="58372" name="圖片 3">
            <a:extLst>
              <a:ext uri="{FF2B5EF4-FFF2-40B4-BE49-F238E27FC236}">
                <a16:creationId xmlns:a16="http://schemas.microsoft.com/office/drawing/2014/main" id="{978E2634-91AE-4098-E0C5-28C86D328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圖片 10">
            <a:extLst>
              <a:ext uri="{FF2B5EF4-FFF2-40B4-BE49-F238E27FC236}">
                <a16:creationId xmlns:a16="http://schemas.microsoft.com/office/drawing/2014/main" id="{9E4392F2-4A25-9738-0ED8-012C4DE7D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5" y="930275"/>
            <a:ext cx="65786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E6D7AAF-080D-7F21-B980-F657885C3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332" y="4086478"/>
            <a:ext cx="3247170" cy="152239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8BBE729-910B-2C62-B5EF-F51082C78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130" y="3938587"/>
            <a:ext cx="4997189" cy="244358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E4FECDD-1FD7-38E9-AFD4-4D12B26BE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388" y="338138"/>
            <a:ext cx="69881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建置人事好康網</a:t>
            </a:r>
          </a:p>
        </p:txBody>
      </p:sp>
      <p:sp>
        <p:nvSpPr>
          <p:cNvPr id="60419" name="文字方塊 2">
            <a:extLst>
              <a:ext uri="{FF2B5EF4-FFF2-40B4-BE49-F238E27FC236}">
                <a16:creationId xmlns:a16="http://schemas.microsoft.com/office/drawing/2014/main" id="{DCF08F9B-9AC3-21E4-03CC-1DA4B0378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43" y="840076"/>
            <a:ext cx="72501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建置人事好康網：蒐集、篩選及整合與生活有關之各項社會資源，透過網際網路</a:t>
            </a:r>
            <a:r>
              <a:rPr lang="zh-TW" altLang="en-US" dirty="0">
                <a:solidFill>
                  <a:srgbClr val="C00000"/>
                </a:solidFill>
                <a:latin typeface="Arial" panose="020B0604020202020204" pitchFamily="34" charset="0"/>
              </a:rPr>
              <a:t>連結食、衣、住、行、育、樂、托育、托老等機構，建構優惠便捷的生活網絡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，結合民間資源，協助教職員工滿足其日常生活需求。</a:t>
            </a:r>
          </a:p>
        </p:txBody>
      </p:sp>
      <p:pic>
        <p:nvPicPr>
          <p:cNvPr id="60420" name="圖片 3">
            <a:extLst>
              <a:ext uri="{FF2B5EF4-FFF2-40B4-BE49-F238E27FC236}">
                <a16:creationId xmlns:a16="http://schemas.microsoft.com/office/drawing/2014/main" id="{CA9F981D-0054-BA78-03CB-4B0A17DF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C5591C1A-DDB5-0BA7-79B9-E5268B539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229" y="5184648"/>
            <a:ext cx="2505075" cy="1828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B6043ED-D3A5-1F0A-8BC2-A13F7FAED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94" y="2080924"/>
            <a:ext cx="5696330" cy="469394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4FC087D-9220-65C4-CF0B-10470F8FB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119063"/>
            <a:ext cx="69881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公告宣導組織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C00B25-5EB7-F6B6-DBBC-DC75BFC2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745856"/>
            <a:ext cx="4290580" cy="5993081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>
            <a:extLst>
              <a:ext uri="{FF2B5EF4-FFF2-40B4-BE49-F238E27FC236}">
                <a16:creationId xmlns:a16="http://schemas.microsoft.com/office/drawing/2014/main" id="{1D3C3D45-85BF-29E6-BEC9-DF66D82ED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713" y="250825"/>
            <a:ext cx="6851650" cy="879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E9AE14BB-0167-80FE-9C75-E6AACC3FF689}"/>
              </a:ext>
            </a:extLst>
          </p:cNvPr>
          <p:cNvGraphicFramePr/>
          <p:nvPr/>
        </p:nvGraphicFramePr>
        <p:xfrm>
          <a:off x="843534" y="1042416"/>
          <a:ext cx="7934706" cy="532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圖片 2">
            <a:extLst>
              <a:ext uri="{FF2B5EF4-FFF2-40B4-BE49-F238E27FC236}">
                <a16:creationId xmlns:a16="http://schemas.microsoft.com/office/drawing/2014/main" id="{B1A8D2A2-D20C-8D5A-BEEF-E2A22273D3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895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7B8EA0E-097B-E6FB-4AB2-6E6C30249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1855788"/>
            <a:ext cx="8059738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br>
              <a:rPr lang="en-US" altLang="zh-TW" sz="6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3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我</a:t>
            </a:r>
            <a:r>
              <a:rPr lang="zh-TW" altLang="en-US" sz="5300" dirty="0">
                <a:latin typeface="+mn-ea"/>
                <a:ea typeface="+mn-ea"/>
              </a:rPr>
              <a:t>說的，會不會</a:t>
            </a:r>
            <a:r>
              <a:rPr lang="zh-TW" altLang="en-US" sz="5300" dirty="0">
                <a:solidFill>
                  <a:srgbClr val="FF0000"/>
                </a:solidFill>
                <a:latin typeface="+mn-ea"/>
                <a:ea typeface="+mn-ea"/>
              </a:rPr>
              <a:t>曝光</a:t>
            </a:r>
            <a:r>
              <a:rPr lang="en-US" altLang="zh-TW" sz="5300" dirty="0">
                <a:latin typeface="+mn-ea"/>
                <a:ea typeface="+mn-ea"/>
              </a:rPr>
              <a:t>?</a:t>
            </a:r>
            <a:br>
              <a:rPr lang="en-US" altLang="zh-TW" sz="5300" dirty="0">
                <a:latin typeface="+mn-ea"/>
                <a:ea typeface="+mn-ea"/>
              </a:rPr>
            </a:br>
            <a:r>
              <a:rPr lang="zh-TW" altLang="en-US" sz="5300" dirty="0">
                <a:latin typeface="+mn-ea"/>
                <a:ea typeface="+mn-ea"/>
              </a:rPr>
              <a:t>會被</a:t>
            </a:r>
            <a:r>
              <a:rPr lang="zh-TW" altLang="en-US" sz="5300" dirty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同事或長官</a:t>
            </a:r>
            <a:r>
              <a:rPr lang="zh-TW" altLang="en-US" sz="5300" dirty="0">
                <a:latin typeface="+mn-ea"/>
                <a:ea typeface="+mn-ea"/>
              </a:rPr>
              <a:t>知情嗎？</a:t>
            </a:r>
            <a:br>
              <a:rPr lang="en-US" altLang="zh-TW" sz="5300" dirty="0">
                <a:latin typeface="+mn-ea"/>
                <a:ea typeface="+mn-ea"/>
              </a:rPr>
            </a:br>
            <a:r>
              <a:rPr lang="zh-TW" altLang="en-US" sz="5300" dirty="0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rPr>
              <a:t>你們</a:t>
            </a:r>
            <a:r>
              <a:rPr lang="zh-TW" altLang="en-US" sz="5300" dirty="0">
                <a:latin typeface="+mn-ea"/>
                <a:ea typeface="+mn-ea"/>
              </a:rPr>
              <a:t>真的會</a:t>
            </a:r>
            <a:r>
              <a:rPr lang="zh-TW" altLang="en-US" sz="5300" dirty="0">
                <a:solidFill>
                  <a:srgbClr val="FF0000"/>
                </a:solidFill>
                <a:latin typeface="+mn-ea"/>
                <a:ea typeface="+mn-ea"/>
              </a:rPr>
              <a:t>保密</a:t>
            </a:r>
            <a:r>
              <a:rPr lang="zh-TW" altLang="en-US" sz="5300" dirty="0">
                <a:latin typeface="+mn-ea"/>
                <a:ea typeface="+mn-ea"/>
              </a:rPr>
              <a:t>嗎</a:t>
            </a:r>
            <a:r>
              <a:rPr lang="en-US" altLang="zh-TW" sz="5300" dirty="0">
                <a:latin typeface="+mn-ea"/>
                <a:ea typeface="+mn-ea"/>
              </a:rPr>
              <a:t>?</a:t>
            </a:r>
            <a:endParaRPr lang="zh-TW" altLang="en-US" sz="53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D04FB6B-BF00-0C7E-D3AA-84F0DF9DF0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8350" y="828675"/>
            <a:ext cx="80597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1" hangingPunct="1">
              <a:defRPr/>
            </a:pPr>
            <a:r>
              <a:rPr lang="zh-TW" altLang="en-US" sz="4800" kern="0" dirty="0">
                <a:latin typeface="+mn-ea"/>
                <a:cs typeface="+mj-cs"/>
              </a:rPr>
              <a:t>聽起來</a:t>
            </a:r>
            <a:r>
              <a:rPr lang="en-US" altLang="zh-TW" sz="4800" kern="0" dirty="0">
                <a:latin typeface="+mn-ea"/>
                <a:cs typeface="+mj-cs"/>
              </a:rPr>
              <a:t>EAP</a:t>
            </a:r>
            <a:r>
              <a:rPr lang="zh-TW" altLang="en-US" sz="4800" kern="0" dirty="0">
                <a:latin typeface="+mn-ea"/>
                <a:cs typeface="+mj-cs"/>
              </a:rPr>
              <a:t>不錯，可是</a:t>
            </a:r>
            <a:r>
              <a:rPr lang="en-US" altLang="zh-TW" sz="4800" kern="0" dirty="0">
                <a:latin typeface="+mn-ea"/>
                <a:cs typeface="+mj-cs"/>
              </a:rPr>
              <a:t>?</a:t>
            </a:r>
          </a:p>
          <a:p>
            <a:pPr eaLnBrk="1" hangingPunct="1">
              <a:defRPr/>
            </a:pPr>
            <a:endParaRPr lang="zh-TW" altLang="en-US" sz="6000" b="1" kern="0" dirty="0">
              <a:solidFill>
                <a:srgbClr val="FF0000"/>
              </a:solidFill>
              <a:latin typeface="微軟正黑體" pitchFamily="34" charset="-120"/>
              <a:cs typeface="+mj-cs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8207704-6FB6-7B8F-26F4-8DA786C21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1855788"/>
            <a:ext cx="8059738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br>
              <a:rPr lang="en-US" altLang="zh-TW" sz="6000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6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DA3E376-CFDE-3BB1-E352-9D88E97E13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76463" y="320675"/>
            <a:ext cx="80597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1" hangingPunct="1">
              <a:defRPr/>
            </a:pPr>
            <a:r>
              <a:rPr lang="en-US" altLang="zh-TW" sz="6000" b="1" kern="0" dirty="0">
                <a:latin typeface="微軟正黑體" pitchFamily="34" charset="-120"/>
                <a:cs typeface="+mj-cs"/>
              </a:rPr>
              <a:t>EAP</a:t>
            </a:r>
            <a:r>
              <a:rPr lang="zh-TW" altLang="en-US" sz="6000" b="1" kern="0" dirty="0">
                <a:latin typeface="微軟正黑體" pitchFamily="34" charset="-120"/>
                <a:cs typeface="+mj-cs"/>
              </a:rPr>
              <a:t>諮商倫理責任</a:t>
            </a:r>
            <a:endParaRPr lang="zh-TW" altLang="en-US" sz="6000" b="1" kern="0" dirty="0">
              <a:solidFill>
                <a:srgbClr val="FF0000"/>
              </a:solidFill>
              <a:latin typeface="微軟正黑體" pitchFamily="34" charset="-120"/>
              <a:cs typeface="+mj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8A5E74D-C607-1829-9A68-EF1282E777D2}"/>
              </a:ext>
            </a:extLst>
          </p:cNvPr>
          <p:cNvSpPr/>
          <p:nvPr/>
        </p:nvSpPr>
        <p:spPr>
          <a:xfrm>
            <a:off x="841375" y="1355725"/>
            <a:ext cx="7699375" cy="5248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>
              <a:lnSpc>
                <a:spcPts val="3500"/>
              </a:lnSpc>
              <a:spcAft>
                <a:spcPts val="0"/>
              </a:spcAft>
              <a:defRPr/>
            </a:pPr>
            <a:r>
              <a:rPr lang="zh-TW" altLang="en-US" sz="2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依本校推動員工協助方案</a:t>
            </a:r>
            <a:r>
              <a:rPr lang="en-US" altLang="zh-TW" sz="2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(EAP)</a:t>
            </a:r>
            <a:r>
              <a:rPr lang="zh-TW" altLang="en-US" sz="24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實施計畫第捌點</a:t>
            </a:r>
            <a:endParaRPr lang="en-US" altLang="zh-TW" sz="2400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spcAft>
                <a:spcPts val="0"/>
              </a:spcAft>
              <a:defRPr/>
            </a:pP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辦理各項服務時，</a:t>
            </a:r>
            <a:r>
              <a:rPr lang="zh-TW" altLang="zh-TW" sz="2400" kern="100" dirty="0">
                <a:solidFill>
                  <a:srgbClr val="850688"/>
                </a:solidFill>
                <a:latin typeface="+mn-ea"/>
                <a:cs typeface="Times New Roman" panose="02020603050405020304" pitchFamily="18" charset="0"/>
              </a:rPr>
              <a:t>應遵守下列倫理規範及保密責任</a:t>
            </a: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，並</a:t>
            </a:r>
            <a:r>
              <a:rPr lang="zh-TW" altLang="zh-TW" sz="2400" kern="100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應事先明確告知受服務同仁</a:t>
            </a:r>
            <a:r>
              <a:rPr lang="zh-TW" altLang="zh-TW" sz="2400" kern="100" dirty="0">
                <a:latin typeface="+mn-ea"/>
                <a:cs typeface="Times New Roman" panose="02020603050405020304" pitchFamily="18" charset="0"/>
              </a:rPr>
              <a:t>以維其權益</a:t>
            </a:r>
            <a:r>
              <a:rPr lang="en-US" altLang="zh-TW" sz="2400" kern="100" dirty="0">
                <a:latin typeface="+mn-ea"/>
                <a:cs typeface="Times New Roman" panose="02020603050405020304" pitchFamily="18" charset="0"/>
              </a:rPr>
              <a:t>-</a:t>
            </a:r>
            <a:endParaRPr lang="zh-TW" altLang="zh-TW" sz="2400" kern="100" dirty="0">
              <a:latin typeface="+mn-ea"/>
              <a:cs typeface="Times New Roman" panose="02020603050405020304" pitchFamily="18" charset="0"/>
            </a:endParaRPr>
          </a:p>
          <a:p>
            <a:pPr marL="647700" indent="-342900">
              <a:lnSpc>
                <a:spcPts val="3300"/>
              </a:lnSpc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zh-TW" sz="2400" kern="100" dirty="0">
                <a:solidFill>
                  <a:srgbClr val="FFC000"/>
                </a:solidFill>
                <a:latin typeface="+mn-ea"/>
                <a:cs typeface="Times New Roman" panose="02020603050405020304" pitchFamily="18" charset="0"/>
              </a:rPr>
              <a:t>同仁求助於方案協助服務之決定應出於個人自由意志。</a:t>
            </a:r>
            <a:endParaRPr lang="en-US" altLang="zh-TW" sz="2400" kern="100" dirty="0">
              <a:solidFill>
                <a:srgbClr val="FFC000"/>
              </a:solidFill>
              <a:latin typeface="+mn-ea"/>
              <a:cs typeface="Times New Roman" panose="02020603050405020304" pitchFamily="18" charset="0"/>
            </a:endParaRPr>
          </a:p>
          <a:p>
            <a:pPr marL="647700" indent="-342900">
              <a:lnSpc>
                <a:spcPts val="3300"/>
              </a:lnSpc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zh-TW" sz="2400" kern="100" dirty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各項服務實施，應確保同仁不會因推介接受治療、諮商或醫療個人的問題而影響其工作、陞遷及考績等相關權益。</a:t>
            </a:r>
            <a:endParaRPr lang="en-US" altLang="zh-TW" sz="2400" kern="100" dirty="0">
              <a:solidFill>
                <a:srgbClr val="0000CC"/>
              </a:solidFill>
              <a:latin typeface="+mn-ea"/>
              <a:cs typeface="Times New Roman" panose="02020603050405020304" pitchFamily="18" charset="0"/>
            </a:endParaRPr>
          </a:p>
          <a:p>
            <a:pPr marL="647700" indent="-342900">
              <a:lnSpc>
                <a:spcPts val="3300"/>
              </a:lnSpc>
              <a:spcAft>
                <a:spcPts val="0"/>
              </a:spcAft>
              <a:buFont typeface="Wingdings" panose="05000000000000000000" pitchFamily="2" charset="2"/>
              <a:buChar char="p"/>
              <a:defRPr/>
            </a:pP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各項服務之所有紀錄，及求助同仁之個人資料，均應依相關法令及專業倫理予以保密及保存，非經法律程序或當事人書面授權同意，均不得提供給任何單位或他人。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68613" name="圖片 4">
            <a:extLst>
              <a:ext uri="{FF2B5EF4-FFF2-40B4-BE49-F238E27FC236}">
                <a16:creationId xmlns:a16="http://schemas.microsoft.com/office/drawing/2014/main" id="{FF73464E-1FB6-0FBC-90AF-1CDE813DE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F878DE0-3EFA-9FCB-75C0-6AA10ABC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303" y="455731"/>
            <a:ext cx="7258966" cy="4222100"/>
          </a:xfrm>
          <a:prstGeom prst="rect">
            <a:avLst/>
          </a:prstGeom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85D96E8E-A315-9D3C-9CC6-6CB90FAFC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2525" y="6584"/>
            <a:ext cx="8094663" cy="7683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校內諮商保密服務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4B424249-0B4A-084C-2EF6-01B725A54AFF}"/>
              </a:ext>
            </a:extLst>
          </p:cNvPr>
          <p:cNvSpPr/>
          <p:nvPr/>
        </p:nvSpPr>
        <p:spPr>
          <a:xfrm>
            <a:off x="7801092" y="3979913"/>
            <a:ext cx="1227727" cy="568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6C981E5-8507-9291-EDFB-4132B8925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31" y="4548378"/>
            <a:ext cx="2181225" cy="20955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0663" name="圖片 6">
            <a:extLst>
              <a:ext uri="{FF2B5EF4-FFF2-40B4-BE49-F238E27FC236}">
                <a16:creationId xmlns:a16="http://schemas.microsoft.com/office/drawing/2014/main" id="{07EE871B-C429-EE96-7855-9B1EBDFA7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2D2782-3937-8F35-FE5F-1234C7A3A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9" y="2361220"/>
            <a:ext cx="3940470" cy="398130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E18B72B-3294-82BE-5CF1-2CDD19E76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9813" y="512763"/>
            <a:ext cx="5462587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文件保密政策及調閱規定</a:t>
            </a:r>
          </a:p>
        </p:txBody>
      </p:sp>
      <p:pic>
        <p:nvPicPr>
          <p:cNvPr id="72707" name="圖片 7">
            <a:extLst>
              <a:ext uri="{FF2B5EF4-FFF2-40B4-BE49-F238E27FC236}">
                <a16:creationId xmlns:a16="http://schemas.microsoft.com/office/drawing/2014/main" id="{5B90E4D9-A877-4201-F6E5-776B9B823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22627" r="27364" b="8237"/>
          <a:stretch>
            <a:fillRect/>
          </a:stretch>
        </p:blipFill>
        <p:spPr bwMode="auto">
          <a:xfrm>
            <a:off x="1690688" y="987425"/>
            <a:ext cx="6538912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B51EAAE9-65BD-5760-1597-659661722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132" y="5670047"/>
            <a:ext cx="1785175" cy="11879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2709" name="圖片 4">
            <a:extLst>
              <a:ext uri="{FF2B5EF4-FFF2-40B4-BE49-F238E27FC236}">
                <a16:creationId xmlns:a16="http://schemas.microsoft.com/office/drawing/2014/main" id="{C3E371C8-ABB5-22CC-324A-6997C7AA4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C565C85-6704-621D-964C-A8E2D5489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320675"/>
            <a:ext cx="710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400">
                <a:solidFill>
                  <a:srgbClr val="00B0F0"/>
                </a:solidFill>
                <a:latin typeface="微軟正黑體" panose="020B0604030504040204" pitchFamily="34" charset="-120"/>
              </a:rPr>
              <a:t>EAP</a:t>
            </a:r>
            <a:r>
              <a:rPr lang="zh-TW" altLang="en-US" sz="4400">
                <a:solidFill>
                  <a:srgbClr val="00B0F0"/>
                </a:solidFill>
                <a:latin typeface="微軟正黑體" panose="020B0604030504040204" pitchFamily="34" charset="-120"/>
              </a:rPr>
              <a:t>專業諮詢服務</a:t>
            </a:r>
            <a:endParaRPr lang="en-US" altLang="zh-TW" sz="4400">
              <a:solidFill>
                <a:srgbClr val="00B0F0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74755" name="群組 3">
            <a:extLst>
              <a:ext uri="{FF2B5EF4-FFF2-40B4-BE49-F238E27FC236}">
                <a16:creationId xmlns:a16="http://schemas.microsoft.com/office/drawing/2014/main" id="{EA2966BB-9193-5AAE-086E-CDFDCECE498A}"/>
              </a:ext>
            </a:extLst>
          </p:cNvPr>
          <p:cNvGrpSpPr>
            <a:grpSpLocks/>
          </p:cNvGrpSpPr>
          <p:nvPr/>
        </p:nvGrpSpPr>
        <p:grpSpPr bwMode="auto">
          <a:xfrm>
            <a:off x="4718050" y="1157288"/>
            <a:ext cx="4117975" cy="847725"/>
            <a:chOff x="5135695" y="3533586"/>
            <a:chExt cx="3825838" cy="847711"/>
          </a:xfrm>
        </p:grpSpPr>
        <p:sp>
          <p:nvSpPr>
            <p:cNvPr id="74762" name="流程圖: 接點 1">
              <a:extLst>
                <a:ext uri="{FF2B5EF4-FFF2-40B4-BE49-F238E27FC236}">
                  <a16:creationId xmlns:a16="http://schemas.microsoft.com/office/drawing/2014/main" id="{BC29B4AD-0A81-DC69-14FE-C95AF57A1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5695" y="3544874"/>
              <a:ext cx="820089" cy="836423"/>
            </a:xfrm>
            <a:prstGeom prst="flowChartConnector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工作</a:t>
              </a:r>
            </a:p>
          </p:txBody>
        </p:sp>
        <p:sp>
          <p:nvSpPr>
            <p:cNvPr id="74763" name="流程圖: 接點 6">
              <a:extLst>
                <a:ext uri="{FF2B5EF4-FFF2-40B4-BE49-F238E27FC236}">
                  <a16:creationId xmlns:a16="http://schemas.microsoft.com/office/drawing/2014/main" id="{1B3CEED0-04ED-B053-9ACE-67CEF7AB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5611" y="3533587"/>
              <a:ext cx="743500" cy="836423"/>
            </a:xfrm>
            <a:prstGeom prst="flowChartConnector">
              <a:avLst/>
            </a:prstGeom>
            <a:solidFill>
              <a:srgbClr val="00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法律</a:t>
              </a:r>
            </a:p>
          </p:txBody>
        </p:sp>
        <p:sp>
          <p:nvSpPr>
            <p:cNvPr id="16" name="流程圖: 接點 1">
              <a:extLst>
                <a:ext uri="{FF2B5EF4-FFF2-40B4-BE49-F238E27FC236}">
                  <a16:creationId xmlns:a16="http://schemas.microsoft.com/office/drawing/2014/main" id="{A410BA21-C899-639C-23B7-E8972483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4577" y="3544698"/>
              <a:ext cx="777262" cy="836599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zh-TW" altLang="en-US" b="1" dirty="0">
                  <a:latin typeface="微軟正黑體" pitchFamily="34" charset="-120"/>
                </a:rPr>
                <a:t>生活</a:t>
              </a:r>
            </a:p>
          </p:txBody>
        </p:sp>
        <p:sp>
          <p:nvSpPr>
            <p:cNvPr id="74765" name="流程圖: 接點 6">
              <a:extLst>
                <a:ext uri="{FF2B5EF4-FFF2-40B4-BE49-F238E27FC236}">
                  <a16:creationId xmlns:a16="http://schemas.microsoft.com/office/drawing/2014/main" id="{8EE8912A-24A7-D14A-BC34-471A06AB5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8033" y="3533586"/>
              <a:ext cx="743500" cy="836423"/>
            </a:xfrm>
            <a:prstGeom prst="flowChartConnector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其他</a:t>
              </a:r>
            </a:p>
          </p:txBody>
        </p:sp>
      </p:grpSp>
      <p:sp>
        <p:nvSpPr>
          <p:cNvPr id="74756" name="流程圖: 接點 6">
            <a:extLst>
              <a:ext uri="{FF2B5EF4-FFF2-40B4-BE49-F238E27FC236}">
                <a16:creationId xmlns:a16="http://schemas.microsoft.com/office/drawing/2014/main" id="{6EEC47A0-F89C-D7D6-7D13-AE37A375E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1157288"/>
            <a:ext cx="769938" cy="836612"/>
          </a:xfrm>
          <a:prstGeom prst="flowChartConnector">
            <a:avLst/>
          </a:prstGeom>
          <a:solidFill>
            <a:srgbClr val="F462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</a:rPr>
              <a:t>健康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4FB6A6CF-A827-1AEA-13F7-92FF7E5B381D}"/>
              </a:ext>
            </a:extLst>
          </p:cNvPr>
          <p:cNvSpPr/>
          <p:nvPr/>
        </p:nvSpPr>
        <p:spPr bwMode="auto">
          <a:xfrm>
            <a:off x="838200" y="1858963"/>
            <a:ext cx="2516188" cy="19685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EAP</a:t>
            </a:r>
            <a:endParaRPr lang="zh-TW" altLang="en-US" sz="3000" b="1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0" name="向右箭號 19">
            <a:extLst>
              <a:ext uri="{FF2B5EF4-FFF2-40B4-BE49-F238E27FC236}">
                <a16:creationId xmlns:a16="http://schemas.microsoft.com/office/drawing/2014/main" id="{AEA6AD31-767B-75CB-1047-32DDB2CE10D7}"/>
              </a:ext>
            </a:extLst>
          </p:cNvPr>
          <p:cNvSpPr/>
          <p:nvPr/>
        </p:nvSpPr>
        <p:spPr bwMode="auto">
          <a:xfrm>
            <a:off x="3573463" y="2301875"/>
            <a:ext cx="1846262" cy="1082675"/>
          </a:xfrm>
          <a:prstGeom prst="rightArrow">
            <a:avLst>
              <a:gd name="adj1" fmla="val 53652"/>
              <a:gd name="adj2" fmla="val 4848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zh-TW" altLang="en-US" sz="2500" b="1" dirty="0">
                <a:latin typeface="微軟正黑體" panose="020B0604030504040204" pitchFamily="34" charset="-120"/>
                <a:cs typeface="Arial" charset="0"/>
              </a:rPr>
              <a:t>去電追蹤</a:t>
            </a: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24BFE69D-D3A5-021B-3EC0-62CA7BB1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539" y="2135188"/>
            <a:ext cx="2828925" cy="16192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文字方塊 16">
            <a:extLst>
              <a:ext uri="{FF2B5EF4-FFF2-40B4-BE49-F238E27FC236}">
                <a16:creationId xmlns:a16="http://schemas.microsoft.com/office/drawing/2014/main" id="{1A4EE4A4-E7A5-70AB-6C80-623431FA0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4498975"/>
            <a:ext cx="6651625" cy="177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zh-TW" sz="2500" b="1">
                <a:solidFill>
                  <a:srgbClr val="002060"/>
                </a:solidFill>
                <a:latin typeface="微軟正黑體" panose="020B0604030504040204" pitchFamily="34" charset="-120"/>
              </a:rPr>
              <a:t>※</a:t>
            </a:r>
            <a:r>
              <a:rPr lang="zh-TW" altLang="en-US" sz="2500" b="1">
                <a:solidFill>
                  <a:srgbClr val="002060"/>
                </a:solidFill>
                <a:latin typeface="微軟正黑體" panose="020B0604030504040204" pitchFamily="34" charset="-120"/>
              </a:rPr>
              <a:t>諮詢輔導員</a:t>
            </a:r>
            <a:r>
              <a:rPr lang="en-US" altLang="zh-TW" sz="2500" b="1">
                <a:solidFill>
                  <a:srgbClr val="002060"/>
                </a:solidFill>
                <a:latin typeface="微軟正黑體" panose="020B0604030504040204" pitchFamily="34" charset="-120"/>
              </a:rPr>
              <a:t>(counselor)</a:t>
            </a:r>
            <a:r>
              <a:rPr lang="zh-TW" altLang="en-US" sz="2500" b="1">
                <a:solidFill>
                  <a:srgbClr val="002060"/>
                </a:solidFill>
                <a:latin typeface="微軟正黑體" panose="020B0604030504040204" pitchFamily="34" charset="-120"/>
              </a:rPr>
              <a:t>進行案件追蹤服務</a:t>
            </a:r>
            <a:endParaRPr lang="en-US" altLang="zh-TW" sz="2500" b="1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微軟正黑體" panose="020B0604030504040204" pitchFamily="34" charset="-120"/>
              </a:rPr>
              <a:t>1.</a:t>
            </a:r>
            <a:r>
              <a:rPr lang="zh-TW" altLang="en-US" sz="2400">
                <a:solidFill>
                  <a:srgbClr val="C00000"/>
                </a:solidFill>
                <a:latin typeface="微軟正黑體" panose="020B0604030504040204" pitchFamily="34" charset="-120"/>
              </a:rPr>
              <a:t>確認當次諮詢是否有助於同仁解決問題</a:t>
            </a:r>
            <a:endParaRPr lang="en-US" altLang="zh-TW" sz="240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rgbClr val="C00000"/>
                </a:solidFill>
                <a:latin typeface="微軟正黑體" panose="020B0604030504040204" pitchFamily="34" charset="-120"/>
              </a:rPr>
              <a:t>2.</a:t>
            </a:r>
            <a:r>
              <a:rPr lang="zh-TW" altLang="en-US" sz="2400">
                <a:solidFill>
                  <a:srgbClr val="C00000"/>
                </a:solidFill>
                <a:latin typeface="微軟正黑體" panose="020B0604030504040204" pitchFamily="34" charset="-120"/>
              </a:rPr>
              <a:t>進行服務評估及後續追蹤服務滿意度調查</a:t>
            </a:r>
            <a:endParaRPr lang="en-US" altLang="zh-TW" sz="240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74761" name="圖片 12">
            <a:extLst>
              <a:ext uri="{FF2B5EF4-FFF2-40B4-BE49-F238E27FC236}">
                <a16:creationId xmlns:a16="http://schemas.microsoft.com/office/drawing/2014/main" id="{22D02602-467D-3B95-2CBF-3EC3DA125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25BA23-7000-3082-FBCD-A6C2C4FD7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379413"/>
            <a:ext cx="8045450" cy="563562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TW" sz="36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600" dirty="0">
                <a:solidFill>
                  <a:srgbClr val="C00000"/>
                </a:solidFill>
                <a:latin typeface="微軟正黑體" panose="020B0604030504040204" pitchFamily="34" charset="-120"/>
              </a:rPr>
              <a:t>評估及後續追蹤服務滿意度調查</a:t>
            </a:r>
            <a:endParaRPr lang="en-US" altLang="zh-TW" sz="36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76803" name="投影片編號版面配置區 2">
            <a:extLst>
              <a:ext uri="{FF2B5EF4-FFF2-40B4-BE49-F238E27FC236}">
                <a16:creationId xmlns:a16="http://schemas.microsoft.com/office/drawing/2014/main" id="{B44CF166-7E1A-C6E8-58B7-548F80F0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038CCF0-511C-41E9-808E-36B67FF016AF}" type="slidenum">
              <a:rPr lang="zh-TW" altLang="en-US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zh-TW" altLang="en-US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6804" name="圖片 4">
            <a:extLst>
              <a:ext uri="{FF2B5EF4-FFF2-40B4-BE49-F238E27FC236}">
                <a16:creationId xmlns:a16="http://schemas.microsoft.com/office/drawing/2014/main" id="{DC045C70-7725-1B4D-BA81-8F696C949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71315C95-DE92-8BEE-6313-C7FD3C4FB989}"/>
              </a:ext>
            </a:extLst>
          </p:cNvPr>
          <p:cNvGraphicFramePr/>
          <p:nvPr/>
        </p:nvGraphicFramePr>
        <p:xfrm>
          <a:off x="1099780" y="1298448"/>
          <a:ext cx="6928652" cy="4566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6806" name="文字方塊 3">
            <a:extLst>
              <a:ext uri="{FF2B5EF4-FFF2-40B4-BE49-F238E27FC236}">
                <a16:creationId xmlns:a16="http://schemas.microsoft.com/office/drawing/2014/main" id="{3142E8BF-3275-6F60-A5C4-CE1B00793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38" y="1397000"/>
            <a:ext cx="1004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200">
                <a:solidFill>
                  <a:srgbClr val="850688"/>
                </a:solidFill>
                <a:latin typeface="Arial" panose="020B0604020202020204" pitchFamily="34" charset="0"/>
              </a:rPr>
              <a:t>評估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4B2138C1-4453-343E-3B8A-A3E276DDA566}"/>
              </a:ext>
            </a:extLst>
          </p:cNvPr>
          <p:cNvGraphicFramePr/>
          <p:nvPr/>
        </p:nvGraphicFramePr>
        <p:xfrm>
          <a:off x="-231648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6808" name="矩形 6">
            <a:extLst>
              <a:ext uri="{FF2B5EF4-FFF2-40B4-BE49-F238E27FC236}">
                <a16:creationId xmlns:a16="http://schemas.microsoft.com/office/drawing/2014/main" id="{BA8BBAE3-3824-3CB7-064C-073F32E6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530383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rgbClr val="850688"/>
                </a:solidFill>
                <a:latin typeface="Arial" panose="020B0604020202020204" pitchFamily="34" charset="0"/>
              </a:rPr>
              <a:t>問卷回饋</a:t>
            </a:r>
          </a:p>
        </p:txBody>
      </p:sp>
      <p:sp>
        <p:nvSpPr>
          <p:cNvPr id="76809" name="文字方塊 8">
            <a:extLst>
              <a:ext uri="{FF2B5EF4-FFF2-40B4-BE49-F238E27FC236}">
                <a16:creationId xmlns:a16="http://schemas.microsoft.com/office/drawing/2014/main" id="{EF0B9ED0-CD71-34CF-3B40-E828C56E0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357688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</a:rPr>
              <a:t>高滿度意度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C10F391-9562-CF7C-0F11-41391CFC4D65}"/>
              </a:ext>
            </a:extLst>
          </p:cNvPr>
          <p:cNvSpPr/>
          <p:nvPr/>
        </p:nvSpPr>
        <p:spPr>
          <a:xfrm>
            <a:off x="6370638" y="5722938"/>
            <a:ext cx="698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3"/>
                </a:solidFill>
              </a:rPr>
              <a:t>觀察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F7726E-D227-1A1C-ABCC-21AFB16DEEE2}"/>
              </a:ext>
            </a:extLst>
          </p:cNvPr>
          <p:cNvSpPr/>
          <p:nvPr/>
        </p:nvSpPr>
        <p:spPr>
          <a:xfrm>
            <a:off x="6996113" y="5710238"/>
            <a:ext cx="696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3"/>
                </a:solidFill>
              </a:rPr>
              <a:t>動機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5E1AC0F-261F-F761-2C5A-CDE6EDFDF5FF}"/>
              </a:ext>
            </a:extLst>
          </p:cNvPr>
          <p:cNvSpPr/>
          <p:nvPr/>
        </p:nvSpPr>
        <p:spPr>
          <a:xfrm>
            <a:off x="7605713" y="5689600"/>
            <a:ext cx="698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3"/>
                </a:solidFill>
              </a:rPr>
              <a:t>推介</a:t>
            </a:r>
          </a:p>
        </p:txBody>
      </p:sp>
    </p:spTree>
  </p:cSld>
  <p:clrMapOvr>
    <a:masterClrMapping/>
  </p:clrMapOvr>
  <p:transition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2">
            <a:extLst>
              <a:ext uri="{FF2B5EF4-FFF2-40B4-BE49-F238E27FC236}">
                <a16:creationId xmlns:a16="http://schemas.microsoft.com/office/drawing/2014/main" id="{F971C3E0-CD19-039B-B74C-3ABBB785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9BF6B9C-CBD3-4C90-A9D2-0C1088A8F433}" type="slidenum">
              <a:rPr lang="zh-TW" altLang="en-US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zh-TW" altLang="en-US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6E90AE6-E016-C3C4-7708-BDFA09C37B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571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同仁行為</a:t>
            </a:r>
            <a:r>
              <a:rPr lang="zh-TW" altLang="en-US" sz="4400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觀察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要點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AF07FE-A073-AEC9-8CFD-7161A7923D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09738" y="985838"/>
            <a:ext cx="68976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0975" indent="-180975" eaLnBrk="1" hangingPunct="1">
              <a:spcAft>
                <a:spcPct val="40000"/>
              </a:spcAft>
              <a:buClr>
                <a:srgbClr val="0066FF"/>
              </a:buClr>
              <a:buFont typeface="Wingdings" pitchFamily="2" charset="2"/>
              <a:buChar char="l"/>
              <a:defRPr/>
            </a:pPr>
            <a:r>
              <a:rPr lang="zh-TW" altLang="en-US" sz="2400" b="1" u="sng" kern="0" dirty="0">
                <a:solidFill>
                  <a:srgbClr val="CC0000"/>
                </a:solidFill>
                <a:latin typeface="微軟正黑體" pitchFamily="34" charset="-120"/>
                <a:cs typeface="+mn-cs"/>
              </a:rPr>
              <a:t>異常行為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kern="0" dirty="0">
                <a:latin typeface="微軟正黑體" pitchFamily="34" charset="-120"/>
                <a:cs typeface="+mn-cs"/>
              </a:rPr>
              <a:t>    </a:t>
            </a: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在工作品質或產量的工作表現降低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對於完成工作沒有責任感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在工作上粗心大意或是打瞌睡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注意力無法集中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情緒不穩定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很長時間的情緒焦慮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對於個人的外表很不在乎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經常呈現負面態度</a:t>
            </a:r>
          </a:p>
          <a:p>
            <a:pPr marL="180975" indent="-180975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kern="0" dirty="0">
                <a:solidFill>
                  <a:srgbClr val="000066"/>
                </a:solidFill>
                <a:latin typeface="微軟正黑體" pitchFamily="34" charset="-120"/>
                <a:cs typeface="+mn-cs"/>
              </a:rPr>
              <a:t>     無法團隊合作</a:t>
            </a:r>
          </a:p>
          <a:p>
            <a:pPr marL="180975" indent="-180975" eaLnBrk="1" hangingPunct="1">
              <a:spcAft>
                <a:spcPct val="40000"/>
              </a:spcAft>
              <a:defRPr/>
            </a:pPr>
            <a:endParaRPr lang="zh-TW" altLang="en-US" sz="2300" kern="0" dirty="0">
              <a:solidFill>
                <a:srgbClr val="000066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180975" indent="-180975" eaLnBrk="1" hangingPunct="1">
              <a:lnSpc>
                <a:spcPct val="90000"/>
              </a:lnSpc>
              <a:spcAft>
                <a:spcPct val="40000"/>
              </a:spcAft>
              <a:buSzPct val="80000"/>
              <a:buFont typeface="Wingdings" pitchFamily="2" charset="2"/>
              <a:buBlip>
                <a:blip r:embed="rId3"/>
              </a:buBlip>
              <a:defRPr/>
            </a:pPr>
            <a:endParaRPr lang="en-US" altLang="zh-TW" sz="2800" kern="0" dirty="0"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pic>
        <p:nvPicPr>
          <p:cNvPr id="78853" name="圖片 1">
            <a:extLst>
              <a:ext uri="{FF2B5EF4-FFF2-40B4-BE49-F238E27FC236}">
                <a16:creationId xmlns:a16="http://schemas.microsoft.com/office/drawing/2014/main" id="{0DF6E11A-8B21-A4DF-FDB1-B31F02AAC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248025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A10C2C1-D874-8C27-EBDA-69E8F45A7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5" name="文字方塊 2">
            <a:extLst>
              <a:ext uri="{FF2B5EF4-FFF2-40B4-BE49-F238E27FC236}">
                <a16:creationId xmlns:a16="http://schemas.microsoft.com/office/drawing/2014/main" id="{3BD8C6F6-DB66-3449-5CC8-70DD265953D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041525" y="6321425"/>
            <a:ext cx="577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i="1">
                <a:solidFill>
                  <a:srgbClr val="C00000"/>
                </a:solidFill>
                <a:latin typeface="Arial" panose="020B0604020202020204" pitchFamily="34" charset="0"/>
                <a:ea typeface="文鼎粗隸" panose="02010609010101010101" pitchFamily="49" charset="-120"/>
              </a:rPr>
              <a:t>因您細微適時關懷及協助，可能讓結局故事不同</a:t>
            </a:r>
            <a:r>
              <a:rPr lang="en-US" altLang="zh-TW" i="1">
                <a:solidFill>
                  <a:srgbClr val="C00000"/>
                </a:solidFill>
                <a:latin typeface="Arial" panose="020B0604020202020204" pitchFamily="34" charset="0"/>
                <a:ea typeface="文鼎粗隸" panose="02010609010101010101" pitchFamily="49" charset="-120"/>
              </a:rPr>
              <a:t>!</a:t>
            </a:r>
            <a:endParaRPr lang="zh-TW" altLang="en-US" i="1">
              <a:solidFill>
                <a:srgbClr val="C00000"/>
              </a:solidFill>
              <a:latin typeface="Arial" panose="020B0604020202020204" pitchFamily="34" charset="0"/>
              <a:ea typeface="文鼎粗隸" panose="02010609010101010101" pitchFamily="49" charset="-12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9EAB11C-060F-DBE4-9317-FFDFEA488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2963" y="622300"/>
            <a:ext cx="8518525" cy="6477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鼓勵同事使用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的步驟</a:t>
            </a:r>
          </a:p>
        </p:txBody>
      </p:sp>
      <p:sp>
        <p:nvSpPr>
          <p:cNvPr id="80899" name="投影片編號版面配置區 2">
            <a:extLst>
              <a:ext uri="{FF2B5EF4-FFF2-40B4-BE49-F238E27FC236}">
                <a16:creationId xmlns:a16="http://schemas.microsoft.com/office/drawing/2014/main" id="{983D2AD1-8025-98B7-567D-CF0AE8DC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64122B8-1922-444F-B9DD-C634FFB86976}" type="slidenum">
              <a:rPr lang="zh-TW" altLang="en-US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zh-TW" altLang="en-US" sz="9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F35F5321-9FE3-DF51-49C4-012D6194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495425"/>
            <a:ext cx="8008938" cy="4014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180975" indent="-180975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marL="182880" indent="-182880" algn="l" rtl="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i="1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en-US" altLang="zh-TW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（員工協助計畫）旨在協助同仁解決各種問題。</a:t>
            </a:r>
          </a:p>
          <a:p>
            <a:pPr marL="182880" indent="-182880" algn="l" rtl="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i="1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倫理</a:t>
            </a:r>
            <a:r>
              <a:rPr lang="zh-TW" altLang="en-US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en-US" altLang="zh-TW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過程中，所有資訊將嚴格保密，不會外洩。</a:t>
            </a:r>
          </a:p>
          <a:p>
            <a:pPr marL="182880" indent="-182880" algn="l" rtl="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3200" i="1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en-US" altLang="zh-TW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3200">
                <a:solidFill>
                  <a:srgbClr val="CC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提供專業人員的支援與諮詢，主動關懷，幫助同仁打開心扉。</a:t>
            </a:r>
            <a:endParaRPr lang="zh-TW" altLang="en-US" sz="28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797F90-E9A2-2AA9-2217-90391680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2" y="4921250"/>
            <a:ext cx="2543175" cy="18002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0902" name="圖片 5">
            <a:extLst>
              <a:ext uri="{FF2B5EF4-FFF2-40B4-BE49-F238E27FC236}">
                <a16:creationId xmlns:a16="http://schemas.microsoft.com/office/drawing/2014/main" id="{44F0548D-5A82-4733-BB08-0B12067F7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圖片 2">
            <a:extLst>
              <a:ext uri="{FF2B5EF4-FFF2-40B4-BE49-F238E27FC236}">
                <a16:creationId xmlns:a16="http://schemas.microsoft.com/office/drawing/2014/main" id="{10735BFC-9CA7-85C9-1E78-9E4F7D5EB6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0" b="13786"/>
          <a:stretch>
            <a:fillRect/>
          </a:stretch>
        </p:blipFill>
        <p:spPr bwMode="auto">
          <a:xfrm>
            <a:off x="474663" y="4589463"/>
            <a:ext cx="21717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6">
            <a:extLst>
              <a:ext uri="{FF2B5EF4-FFF2-40B4-BE49-F238E27FC236}">
                <a16:creationId xmlns:a16="http://schemas.microsoft.com/office/drawing/2014/main" id="{8C9AB7EF-C2BD-2011-3433-3CFCE239AB18}"/>
              </a:ext>
            </a:extLst>
          </p:cNvPr>
          <p:cNvGrpSpPr>
            <a:grpSpLocks/>
          </p:cNvGrpSpPr>
          <p:nvPr/>
        </p:nvGrpSpPr>
        <p:grpSpPr bwMode="auto">
          <a:xfrm>
            <a:off x="293688" y="2276475"/>
            <a:ext cx="8824912" cy="3206750"/>
            <a:chOff x="452436" y="2133600"/>
            <a:chExt cx="8512177" cy="3535230"/>
          </a:xfrm>
        </p:grpSpPr>
        <p:sp>
          <p:nvSpPr>
            <p:cNvPr id="82951" name="文字方塊 7">
              <a:extLst>
                <a:ext uri="{FF2B5EF4-FFF2-40B4-BE49-F238E27FC236}">
                  <a16:creationId xmlns:a16="http://schemas.microsoft.com/office/drawing/2014/main" id="{EAFE2F06-CD70-6F98-733A-FD3FE57FE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91" y="2996401"/>
              <a:ext cx="8137022" cy="57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-&gt;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身心健康評量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+EAP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線上關懷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+EAP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校內專家諮詢。</a:t>
              </a:r>
              <a:endParaRPr lang="zh-TW" altLang="en-US" sz="2800">
                <a:solidFill>
                  <a:srgbClr val="003399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26D99FC-F49C-0211-174A-52496B4BF858}"/>
                </a:ext>
              </a:extLst>
            </p:cNvPr>
            <p:cNvSpPr/>
            <p:nvPr/>
          </p:nvSpPr>
          <p:spPr>
            <a:xfrm>
              <a:off x="827590" y="2133600"/>
              <a:ext cx="7859869" cy="71929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TW" altLang="en-US" sz="2800" b="1" kern="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" name="文字方塊 11">
              <a:extLst>
                <a:ext uri="{FF2B5EF4-FFF2-40B4-BE49-F238E27FC236}">
                  <a16:creationId xmlns:a16="http://schemas.microsoft.com/office/drawing/2014/main" id="{D5744A45-783F-B47F-E09F-26A3D3BD3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90" y="2231606"/>
              <a:ext cx="7631713" cy="5775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善於運用身心健康關懷平台</a:t>
              </a:r>
              <a:r>
                <a:rPr lang="en-US" altLang="zh-TW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線上</a:t>
              </a:r>
              <a:r>
                <a:rPr lang="en-US" altLang="zh-TW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EAP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服務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  <a:endParaRPr lang="en-US" altLang="zh-TW" sz="2800" b="1" kern="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1B57D0D-B2A6-FEF1-1248-4238739E8EDA}"/>
                </a:ext>
              </a:extLst>
            </p:cNvPr>
            <p:cNvSpPr/>
            <p:nvPr/>
          </p:nvSpPr>
          <p:spPr>
            <a:xfrm>
              <a:off x="827590" y="3755956"/>
              <a:ext cx="7859869" cy="719296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r>
                <a:rPr lang="en-US" altLang="zh-TW" sz="2800" b="1" kern="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  <a:cs typeface="+mn-cs"/>
                </a:rPr>
                <a:t>2.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推</a:t>
              </a:r>
              <a:r>
                <a:rPr lang="en-US" altLang="zh-TW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轉</a:t>
              </a:r>
              <a:r>
                <a:rPr lang="en-US" altLang="zh-TW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介校外專家顧問諮詢服務</a:t>
              </a:r>
            </a:p>
          </p:txBody>
        </p:sp>
        <p:sp>
          <p:nvSpPr>
            <p:cNvPr id="82955" name="文字方塊 11">
              <a:extLst>
                <a:ext uri="{FF2B5EF4-FFF2-40B4-BE49-F238E27FC236}">
                  <a16:creationId xmlns:a16="http://schemas.microsoft.com/office/drawing/2014/main" id="{9A8D4483-EAC3-F892-5AFD-70F2A90A9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91" y="4616996"/>
              <a:ext cx="8137022" cy="105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-&gt;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工作諮詢服務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生活諮詢服務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健康諮詢服務</a:t>
              </a:r>
              <a:endParaRPr lang="en-US" altLang="zh-TW" sz="280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法律諮詢服務</a:t>
              </a:r>
              <a:r>
                <a:rPr lang="en-US" altLang="zh-TW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+</a:t>
              </a:r>
              <a:r>
                <a:rPr lang="zh-TW" altLang="en-US" sz="280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其他諮詢服務</a:t>
              </a:r>
              <a:endParaRPr lang="zh-TW" altLang="en-US" sz="2800">
                <a:solidFill>
                  <a:srgbClr val="003399"/>
                </a:solidFill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82956" name="群組 12">
              <a:extLst>
                <a:ext uri="{FF2B5EF4-FFF2-40B4-BE49-F238E27FC236}">
                  <a16:creationId xmlns:a16="http://schemas.microsoft.com/office/drawing/2014/main" id="{6CA1F462-2338-E9CE-ED22-EDA4D5237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436" y="2471370"/>
              <a:ext cx="375155" cy="1645097"/>
              <a:chOff x="452431" y="2471907"/>
              <a:chExt cx="375570" cy="1643853"/>
            </a:xfrm>
          </p:grpSpPr>
          <p:cxnSp>
            <p:nvCxnSpPr>
              <p:cNvPr id="18" name="直線接點 17">
                <a:extLst>
                  <a:ext uri="{FF2B5EF4-FFF2-40B4-BE49-F238E27FC236}">
                    <a16:creationId xmlns:a16="http://schemas.microsoft.com/office/drawing/2014/main" id="{D519152D-0BEF-79A8-1A3B-A60CDBE6F148}"/>
                  </a:ext>
                </a:extLst>
              </p:cNvPr>
              <p:cNvCxnSpPr>
                <a:endCxn id="11" idx="1"/>
              </p:cNvCxnSpPr>
              <p:nvPr/>
            </p:nvCxnSpPr>
            <p:spPr>
              <a:xfrm>
                <a:off x="452431" y="4115772"/>
                <a:ext cx="37556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9" name="直線接點 18">
                <a:extLst>
                  <a:ext uri="{FF2B5EF4-FFF2-40B4-BE49-F238E27FC236}">
                    <a16:creationId xmlns:a16="http://schemas.microsoft.com/office/drawing/2014/main" id="{DDB08AF8-11BC-DC83-F0AF-B22BE25E1494}"/>
                  </a:ext>
                </a:extLst>
              </p:cNvPr>
              <p:cNvCxnSpPr/>
              <p:nvPr/>
            </p:nvCxnSpPr>
            <p:spPr>
              <a:xfrm flipV="1">
                <a:off x="452431" y="2471909"/>
                <a:ext cx="4598" cy="1643863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E4B6B223-8D39-F0EE-9501-110FCCBC40FA}"/>
                  </a:ext>
                </a:extLst>
              </p:cNvPr>
              <p:cNvCxnSpPr>
                <a:endCxn id="10" idx="1"/>
              </p:cNvCxnSpPr>
              <p:nvPr/>
            </p:nvCxnSpPr>
            <p:spPr>
              <a:xfrm>
                <a:off x="457029" y="2492895"/>
                <a:ext cx="370971" cy="2798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82957" name="群組 13">
              <a:extLst>
                <a:ext uri="{FF2B5EF4-FFF2-40B4-BE49-F238E27FC236}">
                  <a16:creationId xmlns:a16="http://schemas.microsoft.com/office/drawing/2014/main" id="{A22DD140-8A50-A170-1043-FE8A45CE1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46227" y="2565877"/>
              <a:ext cx="2513076" cy="1645097"/>
              <a:chOff x="5945879" y="2565381"/>
              <a:chExt cx="2514068" cy="1646324"/>
            </a:xfrm>
          </p:grpSpPr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729A1492-DF11-203D-16ED-5CB06BA008C0}"/>
                  </a:ext>
                </a:extLst>
              </p:cNvPr>
              <p:cNvCxnSpPr/>
              <p:nvPr/>
            </p:nvCxnSpPr>
            <p:spPr>
              <a:xfrm>
                <a:off x="8459947" y="2565383"/>
                <a:ext cx="0" cy="1639328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6" name="直線單箭頭接點 15">
                <a:extLst>
                  <a:ext uri="{FF2B5EF4-FFF2-40B4-BE49-F238E27FC236}">
                    <a16:creationId xmlns:a16="http://schemas.microsoft.com/office/drawing/2014/main" id="{A42A04B2-0483-5849-F248-321FD2D09FED}"/>
                  </a:ext>
                </a:extLst>
              </p:cNvPr>
              <p:cNvCxnSpPr/>
              <p:nvPr/>
            </p:nvCxnSpPr>
            <p:spPr>
              <a:xfrm flipH="1" flipV="1">
                <a:off x="5946187" y="4204711"/>
                <a:ext cx="2513760" cy="700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  <a:tailEnd type="triangl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28D617D4-96F8-C0FC-C630-13B64E567C4D}"/>
                  </a:ext>
                </a:extLst>
              </p:cNvPr>
              <p:cNvCxnSpPr/>
              <p:nvPr/>
            </p:nvCxnSpPr>
            <p:spPr>
              <a:xfrm>
                <a:off x="8099963" y="2565383"/>
                <a:ext cx="359984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302F43C0-E67E-3929-3731-4F815837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984" y="5557347"/>
            <a:ext cx="2195322" cy="1300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2950" name="圖片 20">
            <a:extLst>
              <a:ext uri="{FF2B5EF4-FFF2-40B4-BE49-F238E27FC236}">
                <a16:creationId xmlns:a16="http://schemas.microsoft.com/office/drawing/2014/main" id="{533BB50C-F9F1-389D-5159-55CE9BFC7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" y="168277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2CABF27A-5BF4-FFBC-A5DD-1DDB6855F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910433"/>
            <a:ext cx="7634287" cy="992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5100" dirty="0">
                <a:solidFill>
                  <a:srgbClr val="2A1A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多樣化的資源</a:t>
            </a:r>
            <a:endParaRPr lang="zh-TW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2">
            <a:extLst>
              <a:ext uri="{FF2B5EF4-FFF2-40B4-BE49-F238E27FC236}">
                <a16:creationId xmlns:a16="http://schemas.microsoft.com/office/drawing/2014/main" id="{789C2E6A-65CC-4E8D-A21A-06FB2355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3044825"/>
            <a:ext cx="69516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solidFill>
                  <a:srgbClr val="000000"/>
                </a:solidFill>
                <a:latin typeface="微軟正黑體" panose="020B0604030504040204" pitchFamily="34" charset="-120"/>
              </a:rPr>
              <a:t>如仍有許多疑問</a:t>
            </a:r>
            <a:r>
              <a:rPr lang="en-US" altLang="zh-TW" sz="3000">
                <a:solidFill>
                  <a:srgbClr val="000000"/>
                </a:solidFill>
                <a:latin typeface="微軟正黑體" panose="020B0604030504040204" pitchFamily="34" charset="-120"/>
              </a:rPr>
              <a:t>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solidFill>
                  <a:srgbClr val="000000"/>
                </a:solidFill>
                <a:latin typeface="微軟正黑體" panose="020B0604030504040204" pitchFamily="34" charset="-120"/>
              </a:rPr>
              <a:t>歡迎隨時撥打</a:t>
            </a:r>
            <a:r>
              <a:rPr lang="zh-TW" altLang="en-US" sz="3000" b="1">
                <a:solidFill>
                  <a:srgbClr val="FF0000"/>
                </a:solidFill>
                <a:latin typeface="微軟正黑體" panose="020B0604030504040204" pitchFamily="34" charset="-120"/>
              </a:rPr>
              <a:t>電話</a:t>
            </a:r>
            <a:r>
              <a:rPr lang="en-US" altLang="zh-TW" sz="3000" b="1">
                <a:solidFill>
                  <a:srgbClr val="FF0000"/>
                </a:solidFill>
                <a:latin typeface="微軟正黑體" panose="020B0604030504040204" pitchFamily="34" charset="-120"/>
              </a:rPr>
              <a:t>03-3283201#1632</a:t>
            </a:r>
            <a:r>
              <a:rPr lang="zh-TW" altLang="en-US" sz="3000" b="1">
                <a:solidFill>
                  <a:srgbClr val="FF0000"/>
                </a:solidFill>
                <a:latin typeface="微軟正黑體" panose="020B0604030504040204" pitchFamily="34" charset="-120"/>
              </a:rPr>
              <a:t>   </a:t>
            </a:r>
            <a:endParaRPr lang="en-US" altLang="zh-TW" sz="3000" b="1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3000" b="1">
                <a:solidFill>
                  <a:schemeClr val="tx1"/>
                </a:solidFill>
                <a:latin typeface="微軟正黑體" panose="020B0604030504040204" pitchFamily="34" charset="-120"/>
              </a:rPr>
              <a:t>E-mail</a:t>
            </a:r>
            <a:r>
              <a:rPr lang="zh-TW" altLang="en-US" sz="3000" b="1">
                <a:solidFill>
                  <a:schemeClr val="tx1"/>
                </a:solidFill>
                <a:latin typeface="微軟正黑體" panose="020B0604030504040204" pitchFamily="34" charset="-120"/>
              </a:rPr>
              <a:t>：</a:t>
            </a:r>
            <a:r>
              <a:rPr lang="en-US" altLang="zh-TW" sz="3000" b="1">
                <a:solidFill>
                  <a:srgbClr val="FF0000"/>
                </a:solidFill>
                <a:latin typeface="微軟正黑體" panose="020B0604030504040204" pitchFamily="34" charset="-120"/>
              </a:rPr>
              <a:t>personnel@ntsu.edu.tw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3000">
                <a:solidFill>
                  <a:srgbClr val="000000"/>
                </a:solidFill>
                <a:latin typeface="微軟正黑體" panose="020B0604030504040204" pitchFamily="34" charset="-120"/>
              </a:rPr>
              <a:t>將有由專人協助您</a:t>
            </a:r>
            <a:r>
              <a:rPr lang="zh-TW" altLang="en-US" sz="300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0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4996" name="文字方塊 1">
            <a:extLst>
              <a:ext uri="{FF2B5EF4-FFF2-40B4-BE49-F238E27FC236}">
                <a16:creationId xmlns:a16="http://schemas.microsoft.com/office/drawing/2014/main" id="{E18DD272-7179-C6F8-F98A-7297FCFA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328613"/>
            <a:ext cx="617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800" b="1">
                <a:solidFill>
                  <a:srgbClr val="003399"/>
                </a:solidFill>
                <a:latin typeface="微軟正黑體" panose="020B0604030504040204" pitchFamily="34" charset="-120"/>
              </a:rPr>
              <a:t>國立體育大學人事室願您  平安  喜樂</a:t>
            </a:r>
            <a:endParaRPr lang="en-US" altLang="zh-TW" sz="4800" b="1">
              <a:solidFill>
                <a:srgbClr val="003399"/>
              </a:solidFill>
              <a:latin typeface="微軟正黑體" panose="020B0604030504040204" pitchFamily="34" charset="-120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800" b="1">
                <a:solidFill>
                  <a:srgbClr val="003399"/>
                </a:solidFill>
                <a:latin typeface="微軟正黑體" panose="020B0604030504040204" pitchFamily="34" charset="-120"/>
              </a:rPr>
              <a:t>祝您  事事  順利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F4381A5-FBC1-DEA7-B89E-DAF7CD92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4" y="568438"/>
            <a:ext cx="2505075" cy="1828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4999" name="圖片 7">
            <a:extLst>
              <a:ext uri="{FF2B5EF4-FFF2-40B4-BE49-F238E27FC236}">
                <a16:creationId xmlns:a16="http://schemas.microsoft.com/office/drawing/2014/main" id="{C89193CF-D7D8-8C61-F6DB-C47818DD5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BFEAB6F-2FDC-9424-50F2-378318637A28}"/>
              </a:ext>
            </a:extLst>
          </p:cNvPr>
          <p:cNvSpPr/>
          <p:nvPr/>
        </p:nvSpPr>
        <p:spPr>
          <a:xfrm>
            <a:off x="2111046" y="5169085"/>
            <a:ext cx="19399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謝謝聆聽</a:t>
            </a:r>
            <a:r>
              <a:rPr lang="en-US" altLang="zh-TW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zh-TW" alt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239E9D3-FE22-0A8A-5975-785FC0E31BCD}"/>
              </a:ext>
            </a:extLst>
          </p:cNvPr>
          <p:cNvSpPr txBox="1">
            <a:spLocks noChangeArrowheads="1"/>
          </p:cNvSpPr>
          <p:nvPr/>
        </p:nvSpPr>
        <p:spPr>
          <a:xfrm>
            <a:off x="614363" y="512763"/>
            <a:ext cx="8604250" cy="879475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7500" kern="1200" cap="all" spc="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100">
                <a:solidFill>
                  <a:schemeClr val="tx2"/>
                </a:solidFill>
                <a:latin typeface="Impact" panose="020B080603090205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dirty="0">
                <a:solidFill>
                  <a:srgbClr val="8506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壹、什麼是員工協助方案</a:t>
            </a:r>
            <a:r>
              <a:rPr lang="en-US" altLang="zh-TW" sz="4900" dirty="0">
                <a:solidFill>
                  <a:srgbClr val="8506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(EAP)?</a:t>
            </a:r>
            <a:br>
              <a:rPr lang="en-US" altLang="zh-TW" sz="3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000" dirty="0"/>
              <a:t>            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5" name="文字方塊 8">
            <a:extLst>
              <a:ext uri="{FF2B5EF4-FFF2-40B4-BE49-F238E27FC236}">
                <a16:creationId xmlns:a16="http://schemas.microsoft.com/office/drawing/2014/main" id="{404A92BE-402F-63DA-E5E8-D4459C476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1328738"/>
            <a:ext cx="8169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000" b="1">
                <a:solidFill>
                  <a:schemeClr val="tx1"/>
                </a:solidFill>
                <a:latin typeface="微軟正黑體" panose="020B0604030504040204" pitchFamily="34" charset="-120"/>
              </a:rPr>
              <a:t>是指</a:t>
            </a: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</a:rPr>
              <a:t>透過</a:t>
            </a:r>
            <a:r>
              <a:rPr lang="zh-TW" altLang="en-US" sz="2400">
                <a:solidFill>
                  <a:srgbClr val="FF0000"/>
                </a:solidFill>
                <a:latin typeface="Arial" panose="020B0604020202020204" pitchFamily="34" charset="0"/>
              </a:rPr>
              <a:t>服務系統之建置</a:t>
            </a: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</a:rPr>
              <a:t>及</a:t>
            </a:r>
            <a:r>
              <a:rPr lang="zh-TW" altLang="en-US" sz="2400">
                <a:solidFill>
                  <a:srgbClr val="FF0000"/>
                </a:solidFill>
                <a:latin typeface="Arial" panose="020B0604020202020204" pitchFamily="34" charset="0"/>
              </a:rPr>
              <a:t>專業服務之提供</a:t>
            </a: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</a:rPr>
              <a:t>，以預防或解決影響個人工作表現的</a:t>
            </a:r>
            <a:r>
              <a:rPr lang="zh-TW" altLang="en-US" sz="2400">
                <a:solidFill>
                  <a:srgbClr val="FFC000"/>
                </a:solidFill>
                <a:latin typeface="Arial" panose="020B0604020202020204" pitchFamily="34" charset="0"/>
              </a:rPr>
              <a:t>相關因素</a:t>
            </a:r>
            <a:r>
              <a:rPr lang="zh-TW" altLang="en-US" sz="2400" b="1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</a:p>
        </p:txBody>
      </p:sp>
      <p:grpSp>
        <p:nvGrpSpPr>
          <p:cNvPr id="13316" name="群組 1">
            <a:extLst>
              <a:ext uri="{FF2B5EF4-FFF2-40B4-BE49-F238E27FC236}">
                <a16:creationId xmlns:a16="http://schemas.microsoft.com/office/drawing/2014/main" id="{901915A1-627C-76E0-AB4E-1E16E36A7786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2944813"/>
            <a:ext cx="7696200" cy="1601787"/>
            <a:chOff x="819151" y="3379788"/>
            <a:chExt cx="7696199" cy="1227137"/>
          </a:xfrm>
        </p:grpSpPr>
        <p:grpSp>
          <p:nvGrpSpPr>
            <p:cNvPr id="13319" name="群組 2">
              <a:extLst>
                <a:ext uri="{FF2B5EF4-FFF2-40B4-BE49-F238E27FC236}">
                  <a16:creationId xmlns:a16="http://schemas.microsoft.com/office/drawing/2014/main" id="{55C81595-EBA5-9088-BD95-E9DE04733F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151" y="3379788"/>
              <a:ext cx="7696199" cy="1227137"/>
              <a:chOff x="808038" y="3418283"/>
              <a:chExt cx="6411947" cy="1226741"/>
            </a:xfrm>
          </p:grpSpPr>
          <p:grpSp>
            <p:nvGrpSpPr>
              <p:cNvPr id="13321" name="群組 2">
                <a:extLst>
                  <a:ext uri="{FF2B5EF4-FFF2-40B4-BE49-F238E27FC236}">
                    <a16:creationId xmlns:a16="http://schemas.microsoft.com/office/drawing/2014/main" id="{3B96BF2E-191C-8B19-0689-184F9ED86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8038" y="3418283"/>
                <a:ext cx="5126382" cy="1226741"/>
                <a:chOff x="1466194" y="3488301"/>
                <a:chExt cx="5396739" cy="1368469"/>
              </a:xfrm>
            </p:grpSpPr>
            <p:sp>
              <p:nvSpPr>
                <p:cNvPr id="16" name="流程圖: 接點 1">
                  <a:extLst>
                    <a:ext uri="{FF2B5EF4-FFF2-40B4-BE49-F238E27FC236}">
                      <a16:creationId xmlns:a16="http://schemas.microsoft.com/office/drawing/2014/main" id="{91DB318B-28F0-E457-BAFD-71693FC90E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6194" y="3488301"/>
                  <a:ext cx="1253113" cy="1325069"/>
                </a:xfrm>
                <a:prstGeom prst="flowChartConnector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  <a:defRPr/>
                  </a:pPr>
                  <a:r>
                    <a:rPr lang="zh-TW" altLang="en-US" sz="4000" b="1" dirty="0">
                      <a:solidFill>
                        <a:schemeClr val="tx1"/>
                      </a:solidFill>
                      <a:latin typeface="微軟正黑體" panose="020B0604030504040204" pitchFamily="34" charset="-120"/>
                    </a:rPr>
                    <a:t>工作</a:t>
                  </a:r>
                </a:p>
              </p:txBody>
            </p:sp>
            <p:sp>
              <p:nvSpPr>
                <p:cNvPr id="13325" name="流程圖: 接點 6">
                  <a:extLst>
                    <a:ext uri="{FF2B5EF4-FFF2-40B4-BE49-F238E27FC236}">
                      <a16:creationId xmlns:a16="http://schemas.microsoft.com/office/drawing/2014/main" id="{B3C40445-48CF-EC9F-A5BF-D515C3752A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6279" y="3531246"/>
                  <a:ext cx="1336654" cy="1325524"/>
                </a:xfrm>
                <a:prstGeom prst="flowChartConnector">
                  <a:avLst/>
                </a:prstGeom>
                <a:solidFill>
                  <a:srgbClr val="00CC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zh-TW" altLang="en-US" sz="4000" b="1">
                      <a:solidFill>
                        <a:schemeClr val="tx1"/>
                      </a:solidFill>
                      <a:latin typeface="微軟正黑體" panose="020B0604030504040204" pitchFamily="34" charset="-120"/>
                    </a:rPr>
                    <a:t>健康</a:t>
                  </a:r>
                </a:p>
              </p:txBody>
            </p:sp>
          </p:grpSp>
          <p:sp>
            <p:nvSpPr>
              <p:cNvPr id="14" name="流程圖: 接點 1">
                <a:extLst>
                  <a:ext uri="{FF2B5EF4-FFF2-40B4-BE49-F238E27FC236}">
                    <a16:creationId xmlns:a16="http://schemas.microsoft.com/office/drawing/2014/main" id="{7441196D-27E6-C39F-037E-B7B4AFA7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375" y="3455972"/>
                <a:ext cx="1343758" cy="1189052"/>
              </a:xfrm>
              <a:prstGeom prst="flowChartConnector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zh-TW" altLang="en-US" sz="4000" b="1" dirty="0">
                    <a:latin typeface="微軟正黑體" pitchFamily="34" charset="-120"/>
                  </a:rPr>
                  <a:t>生活</a:t>
                </a:r>
              </a:p>
            </p:txBody>
          </p:sp>
          <p:sp>
            <p:nvSpPr>
              <p:cNvPr id="13323" name="流程圖: 接點 6">
                <a:extLst>
                  <a:ext uri="{FF2B5EF4-FFF2-40B4-BE49-F238E27FC236}">
                    <a16:creationId xmlns:a16="http://schemas.microsoft.com/office/drawing/2014/main" id="{C73D7A3B-709D-3F2B-3D18-6526FB3F1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420" y="3418680"/>
                <a:ext cx="1285565" cy="1188244"/>
              </a:xfrm>
              <a:prstGeom prst="flowChartConnector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TW" altLang="en-US" sz="4000" b="1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其他</a:t>
                </a:r>
              </a:p>
            </p:txBody>
          </p:sp>
        </p:grpSp>
        <p:sp>
          <p:nvSpPr>
            <p:cNvPr id="13320" name="流程圖: 接點 6">
              <a:extLst>
                <a:ext uri="{FF2B5EF4-FFF2-40B4-BE49-F238E27FC236}">
                  <a16:creationId xmlns:a16="http://schemas.microsoft.com/office/drawing/2014/main" id="{8E7C9D03-DAE6-689D-8EF1-3AAB5EB19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1437" y="3399235"/>
              <a:ext cx="1586863" cy="1188628"/>
            </a:xfrm>
            <a:prstGeom prst="flowChartConnector">
              <a:avLst/>
            </a:prstGeom>
            <a:solidFill>
              <a:srgbClr val="F462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4000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法律</a:t>
              </a:r>
            </a:p>
          </p:txBody>
        </p:sp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BF43F20-B15D-75B8-ED14-4AF63C5F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188" y="5322443"/>
            <a:ext cx="8045450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此一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包含</a:t>
            </a:r>
            <a:r>
              <a:rPr lang="zh-TW" altLang="en-US" sz="2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</a:rPr>
              <a:t>問題發現、問題評估及問題解決系統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，可依組織員工需求及工作性質，選擇適合之服務模式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。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zh-TW" altLang="en-US" sz="2400" b="1" dirty="0">
              <a:solidFill>
                <a:schemeClr val="tx1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3318" name="圖片 12">
            <a:extLst>
              <a:ext uri="{FF2B5EF4-FFF2-40B4-BE49-F238E27FC236}">
                <a16:creationId xmlns:a16="http://schemas.microsoft.com/office/drawing/2014/main" id="{6C968EA0-2587-3CDB-D636-4744C83D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5C2E26B-C1FA-284C-86EE-73925C15E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55763"/>
            <a:ext cx="8001000" cy="2913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altLang="zh-TW" sz="2400" dirty="0">
                <a:solidFill>
                  <a:schemeClr val="tx1"/>
                </a:solidFill>
                <a:latin typeface="Arial" panose="020B0604020202020204" pitchFamily="34" charset="0"/>
              </a:rPr>
              <a:t>EAP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是</a:t>
            </a:r>
            <a:r>
              <a:rPr lang="zh-TW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企業組織為了照顧員工及提昇生產力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，所提供的一種計劃性活動，</a:t>
            </a:r>
            <a:r>
              <a:rPr lang="zh-TW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目的是在發現解決會影響生產力的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個人問題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。其計劃性活動是指，藉由</a:t>
            </a:r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專業工作者及一定的服務輸送程序與方法所提供的協助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。簡單地來說，</a:t>
            </a:r>
            <a:r>
              <a:rPr lang="zh-TW" altLang="en-US" sz="2400" dirty="0">
                <a:solidFill>
                  <a:srgbClr val="096D85"/>
                </a:solidFill>
                <a:latin typeface="Arial" panose="020B0604020202020204" pitchFamily="34" charset="0"/>
              </a:rPr>
              <a:t>透過系統化及制度化的服務方式，來協助員工或主管解決因個人因素而導致生產力下降的問題</a:t>
            </a:r>
            <a:r>
              <a:rPr lang="zh-TW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，即稱之為「員工協助方案</a:t>
            </a:r>
            <a:r>
              <a:rPr lang="zh-TW" altLang="en-US" sz="2400">
                <a:solidFill>
                  <a:schemeClr val="tx1"/>
                </a:solidFill>
                <a:latin typeface="Arial" panose="020B0604020202020204" pitchFamily="34" charset="0"/>
              </a:rPr>
              <a:t>」。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6DD1C4-2176-0F5E-7946-E41B606EF6B6}"/>
              </a:ext>
            </a:extLst>
          </p:cNvPr>
          <p:cNvSpPr/>
          <p:nvPr/>
        </p:nvSpPr>
        <p:spPr>
          <a:xfrm>
            <a:off x="1095375" y="5027613"/>
            <a:ext cx="6951663" cy="712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TW" altLang="en-US" sz="2800" b="1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校內教師同仁均享有</a:t>
            </a:r>
            <a:r>
              <a:rPr lang="en-US" altLang="zh-TW" sz="2800" b="1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EAP</a:t>
            </a:r>
            <a:r>
              <a:rPr lang="zh-TW" altLang="en-US" sz="2800" b="1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的服務。</a:t>
            </a:r>
          </a:p>
        </p:txBody>
      </p:sp>
      <p:sp>
        <p:nvSpPr>
          <p:cNvPr id="11270" name="Rectangle 2">
            <a:extLst>
              <a:ext uri="{FF2B5EF4-FFF2-40B4-BE49-F238E27FC236}">
                <a16:creationId xmlns:a16="http://schemas.microsoft.com/office/drawing/2014/main" id="{300812DA-E1DD-536C-2101-7815E3DD1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888" y="512763"/>
            <a:ext cx="8094662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貳、為什麼需要</a:t>
            </a:r>
            <a:r>
              <a:rPr lang="en-US" altLang="zh-TW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EAP</a:t>
            </a:r>
            <a:r>
              <a:rPr lang="zh-TW" altLang="en-US" sz="4400" dirty="0">
                <a:solidFill>
                  <a:schemeClr val="tx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服務？</a:t>
            </a:r>
            <a:endParaRPr lang="en-US" altLang="zh-TW" sz="4400" dirty="0">
              <a:solidFill>
                <a:schemeClr val="tx2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2F4BA4B-5C6D-778F-A3C7-FFD8DB1E4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40" y="5780882"/>
            <a:ext cx="8094662" cy="56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80975" indent="-180975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r>
              <a:rPr lang="zh-TW" altLang="en-US" dirty="0">
                <a:hlinkClick r:id="rId3"/>
              </a:rPr>
              <a:t>員工協助方案專區</a:t>
            </a:r>
            <a:r>
              <a:rPr lang="zh-TW" altLang="en-US" dirty="0"/>
              <a:t>路徑</a:t>
            </a:r>
            <a:r>
              <a:rPr lang="zh-TW" altLang="en-US" sz="1800" dirty="0">
                <a:solidFill>
                  <a:srgbClr val="7030A0"/>
                </a:solidFill>
                <a:latin typeface="微軟正黑體" panose="020B0604030504040204" pitchFamily="34" charset="-120"/>
              </a:rPr>
              <a:t>：</a:t>
            </a:r>
            <a:r>
              <a:rPr lang="en-US" altLang="zh-TW" sz="1800" dirty="0">
                <a:solidFill>
                  <a:srgbClr val="7030A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7030A0"/>
                </a:solidFill>
                <a:latin typeface="微軟正黑體" panose="020B0604030504040204" pitchFamily="34" charset="-120"/>
              </a:rPr>
              <a:t>人事室</a:t>
            </a:r>
            <a:r>
              <a:rPr lang="en-US" altLang="zh-TW" sz="1800" dirty="0">
                <a:solidFill>
                  <a:srgbClr val="7030A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dirty="0">
                <a:hlinkClick r:id="rId4"/>
              </a:rPr>
              <a:t>首頁</a:t>
            </a:r>
            <a:r>
              <a:rPr lang="zh-TW" altLang="en-US" dirty="0"/>
              <a:t> →</a:t>
            </a:r>
            <a:r>
              <a:rPr lang="zh-TW" altLang="en-US" u="sng" dirty="0">
                <a:hlinkClick r:id="rId5"/>
              </a:rPr>
              <a:t>專區服務</a:t>
            </a:r>
            <a:r>
              <a:rPr lang="zh-TW" altLang="en-US" dirty="0"/>
              <a:t>→ </a:t>
            </a:r>
            <a:r>
              <a:rPr lang="zh-TW" altLang="en-US" dirty="0">
                <a:hlinkClick r:id="rId6"/>
              </a:rPr>
              <a:t>員工協助方案專區</a:t>
            </a:r>
            <a:endParaRPr lang="zh-TW" altLang="en-US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Tx/>
              <a:buFont typeface="Wingdings" panose="05000000000000000000" pitchFamily="2" charset="2"/>
              <a:buChar char="§"/>
            </a:pP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5366" name="圖片 7">
            <a:extLst>
              <a:ext uri="{FF2B5EF4-FFF2-40B4-BE49-F238E27FC236}">
                <a16:creationId xmlns:a16="http://schemas.microsoft.com/office/drawing/2014/main" id="{ED9F1C92-1C0B-D3ED-602E-EFBBC4896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C38E842-3D48-E80A-8FDA-82A247C5E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433388"/>
            <a:ext cx="641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 defTabSz="6858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6858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sz="4400">
                <a:solidFill>
                  <a:schemeClr val="tx1"/>
                </a:solidFill>
                <a:latin typeface="微軟正黑體" panose="020B0604030504040204" pitchFamily="34" charset="-120"/>
              </a:rPr>
              <a:t>參、</a:t>
            </a:r>
            <a:r>
              <a:rPr lang="en-US" altLang="zh-TW" sz="4400">
                <a:solidFill>
                  <a:schemeClr val="tx1"/>
                </a:solidFill>
                <a:latin typeface="微軟正黑體" panose="020B0604030504040204" pitchFamily="34" charset="-120"/>
              </a:rPr>
              <a:t>EAP</a:t>
            </a:r>
            <a:r>
              <a:rPr lang="zh-TW" altLang="en-US" sz="4400">
                <a:solidFill>
                  <a:schemeClr val="tx1"/>
                </a:solidFill>
                <a:latin typeface="微軟正黑體" panose="020B0604030504040204" pitchFamily="34" charset="-120"/>
              </a:rPr>
              <a:t>可以為我做什麼</a:t>
            </a:r>
            <a:r>
              <a:rPr lang="en-US" altLang="zh-TW" sz="4400">
                <a:solidFill>
                  <a:schemeClr val="tx1"/>
                </a:solidFill>
                <a:latin typeface="微軟正黑體" panose="020B0604030504040204" pitchFamily="34" charset="-120"/>
              </a:rPr>
              <a:t>?</a:t>
            </a:r>
          </a:p>
        </p:txBody>
      </p:sp>
      <p:grpSp>
        <p:nvGrpSpPr>
          <p:cNvPr id="19459" name="群組 1">
            <a:extLst>
              <a:ext uri="{FF2B5EF4-FFF2-40B4-BE49-F238E27FC236}">
                <a16:creationId xmlns:a16="http://schemas.microsoft.com/office/drawing/2014/main" id="{B2C90802-8955-0395-7D4A-02B04665D1A7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1524000"/>
            <a:ext cx="8696325" cy="846138"/>
            <a:chOff x="209550" y="1355755"/>
            <a:chExt cx="9124962" cy="845228"/>
          </a:xfrm>
        </p:grpSpPr>
        <p:grpSp>
          <p:nvGrpSpPr>
            <p:cNvPr id="19465" name="群組 5">
              <a:extLst>
                <a:ext uri="{FF2B5EF4-FFF2-40B4-BE49-F238E27FC236}">
                  <a16:creationId xmlns:a16="http://schemas.microsoft.com/office/drawing/2014/main" id="{97730602-688D-F45C-40D6-73B6B33FD6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550" y="1355755"/>
              <a:ext cx="9124962" cy="845228"/>
              <a:chOff x="840275" y="1717705"/>
              <a:chExt cx="8286428" cy="845228"/>
            </a:xfrm>
          </p:grpSpPr>
          <p:sp>
            <p:nvSpPr>
              <p:cNvPr id="19467" name="文字方塊 22">
                <a:extLst>
                  <a:ext uri="{FF2B5EF4-FFF2-40B4-BE49-F238E27FC236}">
                    <a16:creationId xmlns:a16="http://schemas.microsoft.com/office/drawing/2014/main" id="{F8FC27E0-5B76-D9C4-2BEA-CBF19D977D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0275" y="1935866"/>
                <a:ext cx="1951133" cy="400103"/>
              </a:xfrm>
              <a:prstGeom prst="rect">
                <a:avLst/>
              </a:prstGeom>
              <a:solidFill>
                <a:srgbClr val="FFFFFF">
                  <a:alpha val="2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當您面臨</a:t>
                </a:r>
                <a:endParaRPr lang="en-US" altLang="zh-TW" b="1">
                  <a:solidFill>
                    <a:schemeClr val="tx1"/>
                  </a:solidFill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19468" name="文字方塊 6">
                <a:extLst>
                  <a:ext uri="{FF2B5EF4-FFF2-40B4-BE49-F238E27FC236}">
                    <a16:creationId xmlns:a16="http://schemas.microsoft.com/office/drawing/2014/main" id="{7C858A6B-85FE-EB9A-7E5D-0B5B50676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6645" y="1921699"/>
                <a:ext cx="3410058" cy="400103"/>
              </a:xfrm>
              <a:prstGeom prst="rect">
                <a:avLst/>
              </a:prstGeom>
              <a:solidFill>
                <a:srgbClr val="FFFFFF">
                  <a:alpha val="2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TW" altLang="en-US" b="1">
                    <a:solidFill>
                      <a:schemeClr val="tx1"/>
                    </a:solidFill>
                    <a:latin typeface="微軟正黑體" panose="020B0604030504040204" pitchFamily="34" charset="-120"/>
                  </a:rPr>
                  <a:t>影響工作情緒與工作表現</a:t>
                </a:r>
                <a:endParaRPr lang="en-US" altLang="zh-TW" b="1">
                  <a:solidFill>
                    <a:schemeClr val="tx1"/>
                  </a:solidFill>
                  <a:latin typeface="微軟正黑體" panose="020B0604030504040204" pitchFamily="34" charset="-120"/>
                </a:endParaRPr>
              </a:p>
            </p:txBody>
          </p:sp>
          <p:grpSp>
            <p:nvGrpSpPr>
              <p:cNvPr id="19469" name="群組 2">
                <a:extLst>
                  <a:ext uri="{FF2B5EF4-FFF2-40B4-BE49-F238E27FC236}">
                    <a16:creationId xmlns:a16="http://schemas.microsoft.com/office/drawing/2014/main" id="{D9800019-ADE3-CDB0-2DB7-09F754A6C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5373" y="1717705"/>
                <a:ext cx="3792258" cy="845228"/>
                <a:chOff x="543955" y="3405903"/>
                <a:chExt cx="8097122" cy="1200753"/>
              </a:xfrm>
            </p:grpSpPr>
            <p:grpSp>
              <p:nvGrpSpPr>
                <p:cNvPr id="19470" name="群組 2">
                  <a:extLst>
                    <a:ext uri="{FF2B5EF4-FFF2-40B4-BE49-F238E27FC236}">
                      <a16:creationId xmlns:a16="http://schemas.microsoft.com/office/drawing/2014/main" id="{CD95F92C-DD47-0265-F03E-E7FD04BAE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3955" y="3418163"/>
                  <a:ext cx="6509620" cy="1188370"/>
                  <a:chOff x="1188185" y="3488162"/>
                  <a:chExt cx="6852922" cy="1325663"/>
                </a:xfrm>
              </p:grpSpPr>
              <p:sp>
                <p:nvSpPr>
                  <p:cNvPr id="19473" name="流程圖: 接點 1">
                    <a:extLst>
                      <a:ext uri="{FF2B5EF4-FFF2-40B4-BE49-F238E27FC236}">
                        <a16:creationId xmlns:a16="http://schemas.microsoft.com/office/drawing/2014/main" id="{A5BF26B5-256F-F827-9C19-1FE870D357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185" y="3488162"/>
                    <a:ext cx="1776511" cy="1325524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1pPr>
                    <a:lvl2pPr marL="742950" indent="-28575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Gill Sans MT" panose="020B0502020104020203" pitchFamily="34" charset="0"/>
                      <a:buChar char="–"/>
                      <a:defRPr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2pPr>
                    <a:lvl3pPr marL="1143000" indent="-22860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3pPr>
                    <a:lvl4pPr marL="1600200" indent="-22860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Gill Sans MT" panose="020B0502020104020203" pitchFamily="34" charset="0"/>
                      <a:buChar char="–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4pPr>
                    <a:lvl5pPr marL="2057400" indent="-22860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zh-TW" altLang="en-US" b="1">
                        <a:solidFill>
                          <a:schemeClr val="tx1"/>
                        </a:solidFill>
                        <a:latin typeface="微軟正黑體" panose="020B0604030504040204" pitchFamily="34" charset="-120"/>
                      </a:rPr>
                      <a:t>工作</a:t>
                    </a:r>
                  </a:p>
                </p:txBody>
              </p:sp>
              <p:sp>
                <p:nvSpPr>
                  <p:cNvPr id="19474" name="流程圖: 接點 6">
                    <a:extLst>
                      <a:ext uri="{FF2B5EF4-FFF2-40B4-BE49-F238E27FC236}">
                        <a16:creationId xmlns:a16="http://schemas.microsoft.com/office/drawing/2014/main" id="{5651A0A5-1186-8118-C7ED-E83D34546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69886" y="3488301"/>
                    <a:ext cx="1671221" cy="1325524"/>
                  </a:xfrm>
                  <a:prstGeom prst="flowChartConnector">
                    <a:avLst/>
                  </a:prstGeom>
                  <a:solidFill>
                    <a:srgbClr val="00CCFF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20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1pPr>
                    <a:lvl2pPr marL="742950" indent="-28575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Gill Sans MT" panose="020B0502020104020203" pitchFamily="34" charset="0"/>
                      <a:buChar char="–"/>
                      <a:defRPr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2pPr>
                    <a:lvl3pPr marL="1143000" indent="-22860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6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3pPr>
                    <a:lvl4pPr marL="1600200" indent="-22860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Gill Sans MT" panose="020B0502020104020203" pitchFamily="34" charset="0"/>
                      <a:buChar char="–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4pPr>
                    <a:lvl5pPr marL="2057400" indent="-228600">
                      <a:lnSpc>
                        <a:spcPct val="110000"/>
                      </a:lnSpc>
                      <a:spcBef>
                        <a:spcPts val="700"/>
                      </a:spcBef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5pPr>
                    <a:lvl6pPr marL="25146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6pPr>
                    <a:lvl7pPr marL="29718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7pPr>
                    <a:lvl8pPr marL="34290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8pPr>
                    <a:lvl9pPr marL="3886200" indent="-228600" eaLnBrk="0" fontAlgn="base" hangingPunct="0">
                      <a:lnSpc>
                        <a:spcPct val="110000"/>
                      </a:lnSpc>
                      <a:spcBef>
                        <a:spcPts val="7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Font typeface="Arial" panose="020B0604020202020204" pitchFamily="34" charset="0"/>
                      <a:buChar char="•"/>
                      <a:defRPr sz="1400">
                        <a:solidFill>
                          <a:srgbClr val="595959"/>
                        </a:solidFill>
                        <a:latin typeface="Gill Sans MT" panose="020B0502020104020203" pitchFamily="34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zh-TW" altLang="en-US" b="1">
                        <a:solidFill>
                          <a:schemeClr val="tx1"/>
                        </a:solidFill>
                        <a:latin typeface="微軟正黑體" panose="020B0604030504040204" pitchFamily="34" charset="-120"/>
                      </a:rPr>
                      <a:t>法律</a:t>
                    </a:r>
                  </a:p>
                </p:txBody>
              </p:sp>
            </p:grpSp>
            <p:sp>
              <p:nvSpPr>
                <p:cNvPr id="16" name="流程圖: 接點 1">
                  <a:extLst>
                    <a:ext uri="{FF2B5EF4-FFF2-40B4-BE49-F238E27FC236}">
                      <a16:creationId xmlns:a16="http://schemas.microsoft.com/office/drawing/2014/main" id="{0D956450-5502-ECEB-1D1A-1A38B17AD2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3236" y="3417168"/>
                  <a:ext cx="1660127" cy="1189488"/>
                </a:xfrm>
                <a:prstGeom prst="flowChartConnector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zh-TW" altLang="en-US" b="1" dirty="0">
                      <a:latin typeface="微軟正黑體" pitchFamily="34" charset="-120"/>
                    </a:rPr>
                    <a:t>生活</a:t>
                  </a:r>
                </a:p>
              </p:txBody>
            </p:sp>
            <p:sp>
              <p:nvSpPr>
                <p:cNvPr id="19472" name="流程圖: 接點 6">
                  <a:extLst>
                    <a:ext uri="{FF2B5EF4-FFF2-40B4-BE49-F238E27FC236}">
                      <a16:creationId xmlns:a16="http://schemas.microsoft.com/office/drawing/2014/main" id="{640E14CF-3810-B456-8799-27C51DF8A8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3575" y="3405903"/>
                  <a:ext cx="1587502" cy="1188244"/>
                </a:xfrm>
                <a:prstGeom prst="flowChartConnector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1pPr>
                  <a:lvl2pPr marL="742950" indent="-28575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2pPr>
                  <a:lvl3pPr marL="11430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6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3pPr>
                  <a:lvl4pPr marL="16002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Gill Sans MT" panose="020B0502020104020203" pitchFamily="34" charset="0"/>
                    <a:buChar char="–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4pPr>
                  <a:lvl5pPr marL="2057400" indent="-228600">
                    <a:lnSpc>
                      <a:spcPct val="110000"/>
                    </a:lnSpc>
                    <a:spcBef>
                      <a:spcPts val="700"/>
                    </a:spcBef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5pPr>
                  <a:lvl6pPr marL="25146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6pPr>
                  <a:lvl7pPr marL="29718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7pPr>
                  <a:lvl8pPr marL="34290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8pPr>
                  <a:lvl9pPr marL="3886200" indent="-228600" eaLnBrk="0" fontAlgn="base" hangingPunct="0">
                    <a:lnSpc>
                      <a:spcPct val="110000"/>
                    </a:lnSpc>
                    <a:spcBef>
                      <a:spcPts val="700"/>
                    </a:spcBef>
                    <a:spcAft>
                      <a:spcPct val="0"/>
                    </a:spcAft>
                    <a:buClr>
                      <a:schemeClr val="tx2"/>
                    </a:buClr>
                    <a:buFont typeface="Arial" panose="020B0604020202020204" pitchFamily="34" charset="0"/>
                    <a:buChar char="•"/>
                    <a:defRPr sz="1400">
                      <a:solidFill>
                        <a:srgbClr val="595959"/>
                      </a:solidFill>
                      <a:latin typeface="Gill Sans MT" panose="020B0502020104020203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zh-TW" altLang="en-US" b="1">
                      <a:solidFill>
                        <a:schemeClr val="tx1"/>
                      </a:solidFill>
                      <a:latin typeface="微軟正黑體" panose="020B0604030504040204" pitchFamily="34" charset="-120"/>
                    </a:rPr>
                    <a:t>其他</a:t>
                  </a:r>
                </a:p>
              </p:txBody>
            </p:sp>
          </p:grpSp>
        </p:grpSp>
        <p:sp>
          <p:nvSpPr>
            <p:cNvPr id="19466" name="流程圖: 接點 6">
              <a:extLst>
                <a:ext uri="{FF2B5EF4-FFF2-40B4-BE49-F238E27FC236}">
                  <a16:creationId xmlns:a16="http://schemas.microsoft.com/office/drawing/2014/main" id="{F81CCDE6-0CBD-8F9E-FE20-A0AAC6FC6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431" y="1364742"/>
              <a:ext cx="771140" cy="836156"/>
            </a:xfrm>
            <a:prstGeom prst="flowChartConnector">
              <a:avLst/>
            </a:prstGeom>
            <a:solidFill>
              <a:srgbClr val="F462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健康</a:t>
              </a: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03DEB198-0BBF-8A3B-DA43-8B8FCC95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0" y="2724324"/>
            <a:ext cx="28670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向右箭號 20">
            <a:extLst>
              <a:ext uri="{FF2B5EF4-FFF2-40B4-BE49-F238E27FC236}">
                <a16:creationId xmlns:a16="http://schemas.microsoft.com/office/drawing/2014/main" id="{E03D7C40-B1EB-71A7-8E7D-5D6DE5E3148D}"/>
              </a:ext>
            </a:extLst>
          </p:cNvPr>
          <p:cNvSpPr/>
          <p:nvPr/>
        </p:nvSpPr>
        <p:spPr bwMode="auto">
          <a:xfrm>
            <a:off x="4230688" y="3046413"/>
            <a:ext cx="1566862" cy="1250950"/>
          </a:xfrm>
          <a:prstGeom prst="rightArrow">
            <a:avLst>
              <a:gd name="adj1" fmla="val 53652"/>
              <a:gd name="adj2" fmla="val 48487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zh-TW" altLang="en-US" sz="3000" b="1" dirty="0">
                <a:latin typeface="微軟正黑體" panose="020B0604030504040204" pitchFamily="34" charset="-120"/>
                <a:cs typeface="Arial" charset="0"/>
              </a:rPr>
              <a:t>求助</a:t>
            </a: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BBA8DF21-62F5-6B36-56F7-8BBF9AA71ED7}"/>
              </a:ext>
            </a:extLst>
          </p:cNvPr>
          <p:cNvSpPr/>
          <p:nvPr/>
        </p:nvSpPr>
        <p:spPr bwMode="auto">
          <a:xfrm>
            <a:off x="6224588" y="2589213"/>
            <a:ext cx="2335212" cy="2108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EAP</a:t>
            </a:r>
            <a:r>
              <a:rPr lang="zh-TW" altLang="en-US" sz="3000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方案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146466D-40FA-30AF-E466-93802D42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4973638"/>
            <a:ext cx="624522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66FF"/>
              </a:buClr>
              <a:buFontTx/>
              <a:buNone/>
            </a:pPr>
            <a:r>
              <a:rPr lang="zh-TW" altLang="en-US" sz="2300" b="1">
                <a:solidFill>
                  <a:schemeClr val="tx1"/>
                </a:solidFill>
                <a:latin typeface="微軟正黑體" panose="020B0604030504040204" pitchFamily="34" charset="-120"/>
              </a:rPr>
              <a:t>聯絡方式：</a:t>
            </a:r>
            <a:endParaRPr lang="en-US" altLang="zh-TW" sz="2300" b="1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ts val="900"/>
              </a:spcBef>
              <a:buClr>
                <a:srgbClr val="0066FF"/>
              </a:buClr>
              <a:buFont typeface="Wingdings" panose="05000000000000000000" pitchFamily="2" charset="2"/>
              <a:buChar char="l"/>
            </a:pPr>
            <a:r>
              <a:rPr lang="zh-TW" altLang="en-US" sz="2300" b="1">
                <a:solidFill>
                  <a:schemeClr val="tx1"/>
                </a:solidFill>
                <a:latin typeface="微軟正黑體" panose="020B0604030504040204" pitchFamily="34" charset="-120"/>
              </a:rPr>
              <a:t>校內協助專線</a:t>
            </a:r>
            <a:r>
              <a:rPr lang="en-US" altLang="zh-TW" sz="2300" b="1">
                <a:solidFill>
                  <a:schemeClr val="tx1"/>
                </a:solidFill>
                <a:latin typeface="微軟正黑體" panose="020B0604030504040204" pitchFamily="34" charset="-120"/>
              </a:rPr>
              <a:t>:</a:t>
            </a:r>
            <a:r>
              <a:rPr lang="en-US" altLang="zh-TW" sz="2300" b="1">
                <a:solidFill>
                  <a:srgbClr val="850688"/>
                </a:solidFill>
                <a:latin typeface="微軟正黑體" panose="020B0604030504040204" pitchFamily="34" charset="-120"/>
              </a:rPr>
              <a:t>03-3283201-1632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66FF"/>
              </a:buClr>
              <a:buFont typeface="Wingdings" panose="05000000000000000000" pitchFamily="2" charset="2"/>
              <a:buChar char="l"/>
            </a:pPr>
            <a:r>
              <a:rPr lang="zh-TW" altLang="en-US" sz="2300" b="1">
                <a:solidFill>
                  <a:schemeClr val="tx1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2300" b="1">
                <a:solidFill>
                  <a:schemeClr val="tx1"/>
                </a:solidFill>
                <a:latin typeface="微軟正黑體" panose="020B0604030504040204" pitchFamily="34" charset="-120"/>
              </a:rPr>
              <a:t>Email: </a:t>
            </a:r>
            <a:r>
              <a:rPr lang="en-US" altLang="zh-TW" sz="2300" b="1">
                <a:solidFill>
                  <a:srgbClr val="FF0000"/>
                </a:solidFill>
                <a:latin typeface="微軟正黑體" panose="020B0604030504040204" pitchFamily="34" charset="-120"/>
                <a:hlinkClick r:id="rId4"/>
              </a:rPr>
              <a:t>personnel@ntsu.edu.tw</a:t>
            </a:r>
            <a:endParaRPr lang="en-US" altLang="zh-TW" sz="2300" b="1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>
                <a:srgbClr val="0066FF"/>
              </a:buClr>
              <a:buFont typeface="Wingdings" panose="05000000000000000000" pitchFamily="2" charset="2"/>
              <a:buChar char="l"/>
            </a:pPr>
            <a:r>
              <a:rPr lang="zh-TW" altLang="en-US" sz="2300" b="1">
                <a:solidFill>
                  <a:srgbClr val="FF0000"/>
                </a:solidFill>
                <a:latin typeface="微軟正黑體" panose="020B0604030504040204" pitchFamily="34" charset="-120"/>
              </a:rPr>
              <a:t>各單位綜合業務人員</a:t>
            </a:r>
            <a:r>
              <a:rPr lang="zh-TW" altLang="en-US" sz="2300" b="1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en-US" sz="2300" b="1">
                <a:solidFill>
                  <a:srgbClr val="FF0000"/>
                </a:solidFill>
                <a:latin typeface="微軟正黑體" panose="020B0604030504040204" pitchFamily="34" charset="-120"/>
              </a:rPr>
              <a:t>關懷小組</a:t>
            </a:r>
            <a:r>
              <a:rPr lang="zh-TW" altLang="en-US" sz="2300" b="1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2300" b="1">
                <a:solidFill>
                  <a:srgbClr val="FF0000"/>
                </a:solidFill>
                <a:latin typeface="微軟正黑體" panose="020B0604030504040204" pitchFamily="34" charset="-120"/>
              </a:rPr>
              <a:t>主動通報</a:t>
            </a:r>
            <a:endParaRPr lang="en-US" altLang="zh-TW" sz="2300" b="1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19464" name="圖片 17">
            <a:extLst>
              <a:ext uri="{FF2B5EF4-FFF2-40B4-BE49-F238E27FC236}">
                <a16:creationId xmlns:a16="http://schemas.microsoft.com/office/drawing/2014/main" id="{A802E8DC-092E-8E57-A479-FE8F31078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41261BDC-B961-DD3D-9AE5-C5C2A59DD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9175" y="549275"/>
            <a:ext cx="7402513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肆、員工協助方案</a:t>
            </a:r>
            <a:r>
              <a:rPr lang="en-US" altLang="zh-TW" sz="44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(EAP)</a:t>
            </a:r>
            <a:r>
              <a:rPr lang="zh-TW" altLang="en-US" sz="4400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的運用</a:t>
            </a:r>
            <a:endParaRPr lang="en-US" altLang="zh-TW" sz="4400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4DF409F5-0412-108E-C184-2F6AE24679FB}"/>
              </a:ext>
            </a:extLst>
          </p:cNvPr>
          <p:cNvGraphicFramePr/>
          <p:nvPr/>
        </p:nvGraphicFramePr>
        <p:xfrm>
          <a:off x="2152650" y="1485900"/>
          <a:ext cx="6400800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1" name="圖片 4">
            <a:extLst>
              <a:ext uri="{FF2B5EF4-FFF2-40B4-BE49-F238E27FC236}">
                <a16:creationId xmlns:a16="http://schemas.microsoft.com/office/drawing/2014/main" id="{81B31AC8-679E-0A64-85E2-7395846749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013" y="2262188"/>
            <a:ext cx="1752600" cy="26098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1509" name="圖片 6">
            <a:extLst>
              <a:ext uri="{FF2B5EF4-FFF2-40B4-BE49-F238E27FC236}">
                <a16:creationId xmlns:a16="http://schemas.microsoft.com/office/drawing/2014/main" id="{5FC35194-C34A-D65D-FD13-F4365C933A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C602C1D-611A-CE85-64B6-25F843FBA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1900" y="611188"/>
            <a:ext cx="6988175" cy="833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身心關懷平台</a:t>
            </a:r>
          </a:p>
        </p:txBody>
      </p:sp>
      <p:grpSp>
        <p:nvGrpSpPr>
          <p:cNvPr id="2" name="群組 50">
            <a:extLst>
              <a:ext uri="{FF2B5EF4-FFF2-40B4-BE49-F238E27FC236}">
                <a16:creationId xmlns:a16="http://schemas.microsoft.com/office/drawing/2014/main" id="{EBCC9AB4-3A6F-16A2-094F-2EA96C808776}"/>
              </a:ext>
            </a:extLst>
          </p:cNvPr>
          <p:cNvGrpSpPr>
            <a:grpSpLocks/>
          </p:cNvGrpSpPr>
          <p:nvPr/>
        </p:nvGrpSpPr>
        <p:grpSpPr bwMode="auto">
          <a:xfrm>
            <a:off x="3175" y="1765300"/>
            <a:ext cx="4233863" cy="914400"/>
            <a:chOff x="2465" y="1802978"/>
            <a:chExt cx="4233863" cy="914400"/>
          </a:xfrm>
        </p:grpSpPr>
        <p:grpSp>
          <p:nvGrpSpPr>
            <p:cNvPr id="29723" name="Group 24">
              <a:extLst>
                <a:ext uri="{FF2B5EF4-FFF2-40B4-BE49-F238E27FC236}">
                  <a16:creationId xmlns:a16="http://schemas.microsoft.com/office/drawing/2014/main" id="{EFD255C3-33F3-087B-861C-0D61F2EC12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5" y="1802978"/>
              <a:ext cx="4233863" cy="914400"/>
              <a:chOff x="0" y="864"/>
              <a:chExt cx="3553" cy="802"/>
            </a:xfrm>
          </p:grpSpPr>
          <p:sp>
            <p:nvSpPr>
              <p:cNvPr id="3" name="Rectangle 25">
                <a:extLst>
                  <a:ext uri="{FF2B5EF4-FFF2-40B4-BE49-F238E27FC236}">
                    <a16:creationId xmlns:a16="http://schemas.microsoft.com/office/drawing/2014/main" id="{A73200C7-5EF6-74BD-F168-2E1CD11625C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084"/>
                <a:ext cx="3147" cy="57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zh-TW" altLang="en-US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29726" name="Group 26">
                <a:extLst>
                  <a:ext uri="{FF2B5EF4-FFF2-40B4-BE49-F238E27FC236}">
                    <a16:creationId xmlns:a16="http://schemas.microsoft.com/office/drawing/2014/main" id="{C3960477-7A90-A444-A546-A3E6C269CA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4" y="864"/>
                <a:ext cx="819" cy="802"/>
                <a:chOff x="1488" y="1968"/>
                <a:chExt cx="432" cy="432"/>
              </a:xfrm>
            </p:grpSpPr>
            <p:grpSp>
              <p:nvGrpSpPr>
                <p:cNvPr id="29727" name="Group 27">
                  <a:extLst>
                    <a:ext uri="{FF2B5EF4-FFF2-40B4-BE49-F238E27FC236}">
                      <a16:creationId xmlns:a16="http://schemas.microsoft.com/office/drawing/2014/main" id="{B336ABE9-F26F-6EC8-5797-67A2A33DC6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88" y="1968"/>
                  <a:ext cx="432" cy="432"/>
                  <a:chOff x="2016" y="1920"/>
                  <a:chExt cx="1680" cy="1680"/>
                </a:xfrm>
              </p:grpSpPr>
              <p:sp>
                <p:nvSpPr>
                  <p:cNvPr id="31" name="Oval 28">
                    <a:extLst>
                      <a:ext uri="{FF2B5EF4-FFF2-40B4-BE49-F238E27FC236}">
                        <a16:creationId xmlns:a16="http://schemas.microsoft.com/office/drawing/2014/main" id="{E8B2E0FF-3CD0-0648-A6B4-0E3B1DB8E4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5" y="1920"/>
                    <a:ext cx="1681" cy="1680"/>
                  </a:xfrm>
                  <a:prstGeom prst="ellipse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5" name="Freeform 29">
                    <a:extLst>
                      <a:ext uri="{FF2B5EF4-FFF2-40B4-BE49-F238E27FC236}">
                        <a16:creationId xmlns:a16="http://schemas.microsoft.com/office/drawing/2014/main" id="{900A566C-A1E4-4977-9820-986F92B4A8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7" y="1949"/>
                    <a:ext cx="1298" cy="633"/>
                  </a:xfrm>
                  <a:custGeom>
                    <a:avLst/>
                    <a:gdLst>
                      <a:gd name="T0" fmla="*/ 958 w 1321"/>
                      <a:gd name="T1" fmla="*/ 62 h 712"/>
                      <a:gd name="T2" fmla="*/ 970 w 1321"/>
                      <a:gd name="T3" fmla="*/ 69 h 712"/>
                      <a:gd name="T4" fmla="*/ 973 w 1321"/>
                      <a:gd name="T5" fmla="*/ 75 h 712"/>
                      <a:gd name="T6" fmla="*/ 968 w 1321"/>
                      <a:gd name="T7" fmla="*/ 81 h 712"/>
                      <a:gd name="T8" fmla="*/ 956 w 1321"/>
                      <a:gd name="T9" fmla="*/ 85 h 712"/>
                      <a:gd name="T10" fmla="*/ 937 w 1321"/>
                      <a:gd name="T11" fmla="*/ 91 h 712"/>
                      <a:gd name="T12" fmla="*/ 912 w 1321"/>
                      <a:gd name="T13" fmla="*/ 94 h 712"/>
                      <a:gd name="T14" fmla="*/ 881 w 1321"/>
                      <a:gd name="T15" fmla="*/ 98 h 712"/>
                      <a:gd name="T16" fmla="*/ 845 w 1321"/>
                      <a:gd name="T17" fmla="*/ 102 h 712"/>
                      <a:gd name="T18" fmla="*/ 804 w 1321"/>
                      <a:gd name="T19" fmla="*/ 105 h 712"/>
                      <a:gd name="T20" fmla="*/ 759 w 1321"/>
                      <a:gd name="T21" fmla="*/ 106 h 712"/>
                      <a:gd name="T22" fmla="*/ 712 w 1321"/>
                      <a:gd name="T23" fmla="*/ 107 h 712"/>
                      <a:gd name="T24" fmla="*/ 660 w 1321"/>
                      <a:gd name="T25" fmla="*/ 110 h 712"/>
                      <a:gd name="T26" fmla="*/ 607 w 1321"/>
                      <a:gd name="T27" fmla="*/ 111 h 712"/>
                      <a:gd name="T28" fmla="*/ 586 w 1321"/>
                      <a:gd name="T29" fmla="*/ 112 h 712"/>
                      <a:gd name="T30" fmla="*/ 351 w 1321"/>
                      <a:gd name="T31" fmla="*/ 112 h 712"/>
                      <a:gd name="T32" fmla="*/ 347 w 1321"/>
                      <a:gd name="T33" fmla="*/ 112 h 712"/>
                      <a:gd name="T34" fmla="*/ 301 w 1321"/>
                      <a:gd name="T35" fmla="*/ 111 h 712"/>
                      <a:gd name="T36" fmla="*/ 257 w 1321"/>
                      <a:gd name="T37" fmla="*/ 110 h 712"/>
                      <a:gd name="T38" fmla="*/ 215 w 1321"/>
                      <a:gd name="T39" fmla="*/ 109 h 712"/>
                      <a:gd name="T40" fmla="*/ 174 w 1321"/>
                      <a:gd name="T41" fmla="*/ 106 h 712"/>
                      <a:gd name="T42" fmla="*/ 137 w 1321"/>
                      <a:gd name="T43" fmla="*/ 106 h 712"/>
                      <a:gd name="T44" fmla="*/ 106 w 1321"/>
                      <a:gd name="T45" fmla="*/ 103 h 712"/>
                      <a:gd name="T46" fmla="*/ 74 w 1321"/>
                      <a:gd name="T47" fmla="*/ 101 h 712"/>
                      <a:gd name="T48" fmla="*/ 51 w 1321"/>
                      <a:gd name="T49" fmla="*/ 99 h 712"/>
                      <a:gd name="T50" fmla="*/ 26 w 1321"/>
                      <a:gd name="T51" fmla="*/ 94 h 712"/>
                      <a:gd name="T52" fmla="*/ 18 w 1321"/>
                      <a:gd name="T53" fmla="*/ 91 h 712"/>
                      <a:gd name="T54" fmla="*/ 6 w 1321"/>
                      <a:gd name="T55" fmla="*/ 87 h 712"/>
                      <a:gd name="T56" fmla="*/ 0 w 1321"/>
                      <a:gd name="T57" fmla="*/ 82 h 712"/>
                      <a:gd name="T58" fmla="*/ 0 w 1321"/>
                      <a:gd name="T59" fmla="*/ 81 h 712"/>
                      <a:gd name="T60" fmla="*/ 4 w 1321"/>
                      <a:gd name="T61" fmla="*/ 75 h 712"/>
                      <a:gd name="T62" fmla="*/ 16 w 1321"/>
                      <a:gd name="T63" fmla="*/ 69 h 712"/>
                      <a:gd name="T64" fmla="*/ 35 w 1321"/>
                      <a:gd name="T65" fmla="*/ 58 h 712"/>
                      <a:gd name="T66" fmla="*/ 70 w 1321"/>
                      <a:gd name="T67" fmla="*/ 47 h 712"/>
                      <a:gd name="T68" fmla="*/ 110 w 1321"/>
                      <a:gd name="T69" fmla="*/ 37 h 712"/>
                      <a:gd name="T70" fmla="*/ 151 w 1321"/>
                      <a:gd name="T71" fmla="*/ 27 h 712"/>
                      <a:gd name="T72" fmla="*/ 199 w 1321"/>
                      <a:gd name="T73" fmla="*/ 19 h 712"/>
                      <a:gd name="T74" fmla="*/ 252 w 1321"/>
                      <a:gd name="T75" fmla="*/ 12 h 712"/>
                      <a:gd name="T76" fmla="*/ 306 w 1321"/>
                      <a:gd name="T77" fmla="*/ 7 h 712"/>
                      <a:gd name="T78" fmla="*/ 367 w 1321"/>
                      <a:gd name="T79" fmla="*/ 4 h 712"/>
                      <a:gd name="T80" fmla="*/ 428 w 1321"/>
                      <a:gd name="T81" fmla="*/ 4 h 712"/>
                      <a:gd name="T82" fmla="*/ 492 w 1321"/>
                      <a:gd name="T83" fmla="*/ 0 h 712"/>
                      <a:gd name="T84" fmla="*/ 492 w 1321"/>
                      <a:gd name="T85" fmla="*/ 0 h 712"/>
                      <a:gd name="T86" fmla="*/ 559 w 1321"/>
                      <a:gd name="T87" fmla="*/ 4 h 712"/>
                      <a:gd name="T88" fmla="*/ 624 w 1321"/>
                      <a:gd name="T89" fmla="*/ 4 h 712"/>
                      <a:gd name="T90" fmla="*/ 687 w 1321"/>
                      <a:gd name="T91" fmla="*/ 8 h 712"/>
                      <a:gd name="T92" fmla="*/ 745 w 1321"/>
                      <a:gd name="T93" fmla="*/ 14 h 712"/>
                      <a:gd name="T94" fmla="*/ 797 w 1321"/>
                      <a:gd name="T95" fmla="*/ 21 h 712"/>
                      <a:gd name="T96" fmla="*/ 846 w 1321"/>
                      <a:gd name="T97" fmla="*/ 30 h 712"/>
                      <a:gd name="T98" fmla="*/ 890 w 1321"/>
                      <a:gd name="T99" fmla="*/ 40 h 712"/>
                      <a:gd name="T100" fmla="*/ 927 w 1321"/>
                      <a:gd name="T101" fmla="*/ 51 h 712"/>
                      <a:gd name="T102" fmla="*/ 958 w 1321"/>
                      <a:gd name="T103" fmla="*/ 62 h 712"/>
                      <a:gd name="T104" fmla="*/ 958 w 1321"/>
                      <a:gd name="T105" fmla="*/ 62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30" name="Text Box 30">
                  <a:extLst>
                    <a:ext uri="{FF2B5EF4-FFF2-40B4-BE49-F238E27FC236}">
                      <a16:creationId xmlns:a16="http://schemas.microsoft.com/office/drawing/2014/main" id="{2ACEEEB0-380D-E930-DBAC-7523403E16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1595" y="2016"/>
                  <a:ext cx="212" cy="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TW" sz="2400" b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  <a:ea typeface="新細明體" panose="02020500000000000000" pitchFamily="18" charset="-120"/>
                    </a:rPr>
                    <a:t>A</a:t>
                  </a:r>
                </a:p>
              </p:txBody>
            </p:sp>
          </p:grpSp>
        </p:grpSp>
        <p:sp>
          <p:nvSpPr>
            <p:cNvPr id="29724" name="Text Box 31">
              <a:extLst>
                <a:ext uri="{FF2B5EF4-FFF2-40B4-BE49-F238E27FC236}">
                  <a16:creationId xmlns:a16="http://schemas.microsoft.com/office/drawing/2014/main" id="{43D112EA-4798-BDB7-EED3-93D49F37D0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43790" y="2150641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心理檢測評量</a:t>
              </a:r>
              <a:endParaRPr lang="en-US" altLang="zh-TW" sz="2400" b="1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6" name="群組 51">
            <a:extLst>
              <a:ext uri="{FF2B5EF4-FFF2-40B4-BE49-F238E27FC236}">
                <a16:creationId xmlns:a16="http://schemas.microsoft.com/office/drawing/2014/main" id="{7D15B25A-E16D-2EF4-72C2-3D6AE4D57C62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2792413"/>
            <a:ext cx="4799013" cy="919162"/>
            <a:chOff x="73903" y="2814216"/>
            <a:chExt cx="4799012" cy="919163"/>
          </a:xfrm>
        </p:grpSpPr>
        <p:grpSp>
          <p:nvGrpSpPr>
            <p:cNvPr id="29715" name="Group 10">
              <a:extLst>
                <a:ext uri="{FF2B5EF4-FFF2-40B4-BE49-F238E27FC236}">
                  <a16:creationId xmlns:a16="http://schemas.microsoft.com/office/drawing/2014/main" id="{50EBD357-8B8F-32CC-3279-DD9A50318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03" y="2814216"/>
              <a:ext cx="4799012" cy="919163"/>
              <a:chOff x="0" y="1666"/>
              <a:chExt cx="4028" cy="806"/>
            </a:xfrm>
          </p:grpSpPr>
          <p:sp>
            <p:nvSpPr>
              <p:cNvPr id="29717" name="Rectangle 11">
                <a:extLst>
                  <a:ext uri="{FF2B5EF4-FFF2-40B4-BE49-F238E27FC236}">
                    <a16:creationId xmlns:a16="http://schemas.microsoft.com/office/drawing/2014/main" id="{7227730C-96F1-C113-AC02-A53C8BA7659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68"/>
                <a:ext cx="3478" cy="57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29718" name="Group 12">
                <a:extLst>
                  <a:ext uri="{FF2B5EF4-FFF2-40B4-BE49-F238E27FC236}">
                    <a16:creationId xmlns:a16="http://schemas.microsoft.com/office/drawing/2014/main" id="{FCB49BDE-9448-F881-5952-FF35A2D57E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7" y="1666"/>
                <a:ext cx="811" cy="806"/>
                <a:chOff x="3938" y="1968"/>
                <a:chExt cx="430" cy="437"/>
              </a:xfrm>
            </p:grpSpPr>
            <p:grpSp>
              <p:nvGrpSpPr>
                <p:cNvPr id="29719" name="Group 13">
                  <a:extLst>
                    <a:ext uri="{FF2B5EF4-FFF2-40B4-BE49-F238E27FC236}">
                      <a16:creationId xmlns:a16="http://schemas.microsoft.com/office/drawing/2014/main" id="{05C6A313-2D19-08F0-1E5B-EB8F77B298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43" name="Oval 14">
                    <a:extLst>
                      <a:ext uri="{FF2B5EF4-FFF2-40B4-BE49-F238E27FC236}">
                        <a16:creationId xmlns:a16="http://schemas.microsoft.com/office/drawing/2014/main" id="{1F31C5DD-CB88-6A2A-4DD9-398E275F39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5" y="1920"/>
                    <a:ext cx="1681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30196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29722" name="Freeform 15">
                    <a:extLst>
                      <a:ext uri="{FF2B5EF4-FFF2-40B4-BE49-F238E27FC236}">
                        <a16:creationId xmlns:a16="http://schemas.microsoft.com/office/drawing/2014/main" id="{73B82DE3-C5B6-5E54-9D83-20D5AA9215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734 w 1321"/>
                      <a:gd name="T1" fmla="*/ 12 h 712"/>
                      <a:gd name="T2" fmla="*/ 743 w 1321"/>
                      <a:gd name="T3" fmla="*/ 13 h 712"/>
                      <a:gd name="T4" fmla="*/ 745 w 1321"/>
                      <a:gd name="T5" fmla="*/ 14 h 712"/>
                      <a:gd name="T6" fmla="*/ 741 w 1321"/>
                      <a:gd name="T7" fmla="*/ 16 h 712"/>
                      <a:gd name="T8" fmla="*/ 732 w 1321"/>
                      <a:gd name="T9" fmla="*/ 17 h 712"/>
                      <a:gd name="T10" fmla="*/ 717 w 1321"/>
                      <a:gd name="T11" fmla="*/ 18 h 712"/>
                      <a:gd name="T12" fmla="*/ 698 w 1321"/>
                      <a:gd name="T13" fmla="*/ 18 h 712"/>
                      <a:gd name="T14" fmla="*/ 674 w 1321"/>
                      <a:gd name="T15" fmla="*/ 19 h 712"/>
                      <a:gd name="T16" fmla="*/ 647 w 1321"/>
                      <a:gd name="T17" fmla="*/ 20 h 712"/>
                      <a:gd name="T18" fmla="*/ 615 w 1321"/>
                      <a:gd name="T19" fmla="*/ 20 h 712"/>
                      <a:gd name="T20" fmla="*/ 581 w 1321"/>
                      <a:gd name="T21" fmla="*/ 20 h 712"/>
                      <a:gd name="T22" fmla="*/ 545 w 1321"/>
                      <a:gd name="T23" fmla="*/ 21 h 712"/>
                      <a:gd name="T24" fmla="*/ 505 w 1321"/>
                      <a:gd name="T25" fmla="*/ 21 h 712"/>
                      <a:gd name="T26" fmla="*/ 465 w 1321"/>
                      <a:gd name="T27" fmla="*/ 21 h 712"/>
                      <a:gd name="T28" fmla="*/ 448 w 1321"/>
                      <a:gd name="T29" fmla="*/ 22 h 712"/>
                      <a:gd name="T30" fmla="*/ 269 w 1321"/>
                      <a:gd name="T31" fmla="*/ 22 h 712"/>
                      <a:gd name="T32" fmla="*/ 266 w 1321"/>
                      <a:gd name="T33" fmla="*/ 22 h 712"/>
                      <a:gd name="T34" fmla="*/ 230 w 1321"/>
                      <a:gd name="T35" fmla="*/ 21 h 712"/>
                      <a:gd name="T36" fmla="*/ 197 w 1321"/>
                      <a:gd name="T37" fmla="*/ 21 h 712"/>
                      <a:gd name="T38" fmla="*/ 165 w 1321"/>
                      <a:gd name="T39" fmla="*/ 21 h 712"/>
                      <a:gd name="T40" fmla="*/ 132 w 1321"/>
                      <a:gd name="T41" fmla="*/ 20 h 712"/>
                      <a:gd name="T42" fmla="*/ 107 w 1321"/>
                      <a:gd name="T43" fmla="*/ 20 h 712"/>
                      <a:gd name="T44" fmla="*/ 78 w 1321"/>
                      <a:gd name="T45" fmla="*/ 20 h 712"/>
                      <a:gd name="T46" fmla="*/ 60 w 1321"/>
                      <a:gd name="T47" fmla="*/ 20 h 712"/>
                      <a:gd name="T48" fmla="*/ 37 w 1321"/>
                      <a:gd name="T49" fmla="*/ 19 h 712"/>
                      <a:gd name="T50" fmla="*/ 26 w 1321"/>
                      <a:gd name="T51" fmla="*/ 18 h 712"/>
                      <a:gd name="T52" fmla="*/ 18 w 1321"/>
                      <a:gd name="T53" fmla="*/ 18 h 712"/>
                      <a:gd name="T54" fmla="*/ 6 w 1321"/>
                      <a:gd name="T55" fmla="*/ 17 h 712"/>
                      <a:gd name="T56" fmla="*/ 0 w 1321"/>
                      <a:gd name="T57" fmla="*/ 16 h 712"/>
                      <a:gd name="T58" fmla="*/ 0 w 1321"/>
                      <a:gd name="T59" fmla="*/ 16 h 712"/>
                      <a:gd name="T60" fmla="*/ 4 w 1321"/>
                      <a:gd name="T61" fmla="*/ 14 h 712"/>
                      <a:gd name="T62" fmla="*/ 16 w 1321"/>
                      <a:gd name="T63" fmla="*/ 13 h 712"/>
                      <a:gd name="T64" fmla="*/ 26 w 1321"/>
                      <a:gd name="T65" fmla="*/ 11 h 712"/>
                      <a:gd name="T66" fmla="*/ 56 w 1321"/>
                      <a:gd name="T67" fmla="*/ 9 h 712"/>
                      <a:gd name="T68" fmla="*/ 82 w 1321"/>
                      <a:gd name="T69" fmla="*/ 7 h 712"/>
                      <a:gd name="T70" fmla="*/ 116 w 1321"/>
                      <a:gd name="T71" fmla="*/ 5 h 712"/>
                      <a:gd name="T72" fmla="*/ 153 w 1321"/>
                      <a:gd name="T73" fmla="*/ 4 h 712"/>
                      <a:gd name="T74" fmla="*/ 193 w 1321"/>
                      <a:gd name="T75" fmla="*/ 4 h 712"/>
                      <a:gd name="T76" fmla="*/ 233 w 1321"/>
                      <a:gd name="T77" fmla="*/ 4 h 712"/>
                      <a:gd name="T78" fmla="*/ 280 w 1321"/>
                      <a:gd name="T79" fmla="*/ 4 h 712"/>
                      <a:gd name="T80" fmla="*/ 328 w 1321"/>
                      <a:gd name="T81" fmla="*/ 4 h 712"/>
                      <a:gd name="T82" fmla="*/ 377 w 1321"/>
                      <a:gd name="T83" fmla="*/ 0 h 712"/>
                      <a:gd name="T84" fmla="*/ 377 w 1321"/>
                      <a:gd name="T85" fmla="*/ 0 h 712"/>
                      <a:gd name="T86" fmla="*/ 428 w 1321"/>
                      <a:gd name="T87" fmla="*/ 4 h 712"/>
                      <a:gd name="T88" fmla="*/ 477 w 1321"/>
                      <a:gd name="T89" fmla="*/ 4 h 712"/>
                      <a:gd name="T90" fmla="*/ 525 w 1321"/>
                      <a:gd name="T91" fmla="*/ 4 h 712"/>
                      <a:gd name="T92" fmla="*/ 570 w 1321"/>
                      <a:gd name="T93" fmla="*/ 4 h 712"/>
                      <a:gd name="T94" fmla="*/ 610 w 1321"/>
                      <a:gd name="T95" fmla="*/ 4 h 712"/>
                      <a:gd name="T96" fmla="*/ 648 w 1321"/>
                      <a:gd name="T97" fmla="*/ 6 h 712"/>
                      <a:gd name="T98" fmla="*/ 681 w 1321"/>
                      <a:gd name="T99" fmla="*/ 8 h 712"/>
                      <a:gd name="T100" fmla="*/ 709 w 1321"/>
                      <a:gd name="T101" fmla="*/ 10 h 712"/>
                      <a:gd name="T102" fmla="*/ 734 w 1321"/>
                      <a:gd name="T103" fmla="*/ 12 h 712"/>
                      <a:gd name="T104" fmla="*/ 734 w 1321"/>
                      <a:gd name="T105" fmla="*/ 12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42" name="Text Box 16">
                  <a:extLst>
                    <a:ext uri="{FF2B5EF4-FFF2-40B4-BE49-F238E27FC236}">
                      <a16:creationId xmlns:a16="http://schemas.microsoft.com/office/drawing/2014/main" id="{24FBAD30-4B57-1DD6-BEA4-2FEBE2D01A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057" y="2028"/>
                  <a:ext cx="186" cy="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TW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  <a:ea typeface="新細明體" panose="02020500000000000000" pitchFamily="18" charset="-120"/>
                    </a:rPr>
                    <a:t>B</a:t>
                  </a:r>
                </a:p>
              </p:txBody>
            </p:sp>
          </p:grpSp>
        </p:grpSp>
        <p:sp>
          <p:nvSpPr>
            <p:cNvPr id="29716" name="Text Box 32">
              <a:extLst>
                <a:ext uri="{FF2B5EF4-FFF2-40B4-BE49-F238E27FC236}">
                  <a16:creationId xmlns:a16="http://schemas.microsoft.com/office/drawing/2014/main" id="{F0E3629E-E359-79DB-2681-EB4EDB23D33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12065" y="3215853"/>
              <a:ext cx="297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EAP</a:t>
              </a:r>
              <a:r>
                <a:rPr lang="zh-TW" altLang="en-US" sz="2400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評估諮商</a:t>
              </a:r>
              <a:endParaRPr lang="en-US" altLang="zh-TW" sz="2400" b="1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0" name="群組 52">
            <a:extLst>
              <a:ext uri="{FF2B5EF4-FFF2-40B4-BE49-F238E27FC236}">
                <a16:creationId xmlns:a16="http://schemas.microsoft.com/office/drawing/2014/main" id="{3FF89481-4A3B-9789-C115-91D1330DD99A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3822700"/>
            <a:ext cx="5435600" cy="923925"/>
            <a:chOff x="153278" y="3822278"/>
            <a:chExt cx="5435600" cy="923925"/>
          </a:xfrm>
        </p:grpSpPr>
        <p:grpSp>
          <p:nvGrpSpPr>
            <p:cNvPr id="29707" name="Group 17">
              <a:extLst>
                <a:ext uri="{FF2B5EF4-FFF2-40B4-BE49-F238E27FC236}">
                  <a16:creationId xmlns:a16="http://schemas.microsoft.com/office/drawing/2014/main" id="{92E24EB5-4AE8-9496-1FB4-32D57F889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278" y="3822278"/>
              <a:ext cx="5435600" cy="923925"/>
              <a:chOff x="0" y="2426"/>
              <a:chExt cx="4563" cy="811"/>
            </a:xfrm>
          </p:grpSpPr>
          <p:sp>
            <p:nvSpPr>
              <p:cNvPr id="29709" name="Rectangle 18">
                <a:extLst>
                  <a:ext uri="{FF2B5EF4-FFF2-40B4-BE49-F238E27FC236}">
                    <a16:creationId xmlns:a16="http://schemas.microsoft.com/office/drawing/2014/main" id="{C45AB641-D620-B55E-B5EF-604543632C1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2651"/>
                <a:ext cx="4240" cy="577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Gill Sans MT" panose="020B0502020104020203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zh-TW" altLang="en-US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grpSp>
            <p:nvGrpSpPr>
              <p:cNvPr id="29710" name="Group 19">
                <a:extLst>
                  <a:ext uri="{FF2B5EF4-FFF2-40B4-BE49-F238E27FC236}">
                    <a16:creationId xmlns:a16="http://schemas.microsoft.com/office/drawing/2014/main" id="{24756824-4702-E956-6B22-9F621D3B1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426"/>
                <a:ext cx="819" cy="811"/>
                <a:chOff x="3552" y="3339"/>
                <a:chExt cx="412" cy="392"/>
              </a:xfrm>
            </p:grpSpPr>
            <p:grpSp>
              <p:nvGrpSpPr>
                <p:cNvPr id="29711" name="Group 20">
                  <a:extLst>
                    <a:ext uri="{FF2B5EF4-FFF2-40B4-BE49-F238E27FC236}">
                      <a16:creationId xmlns:a16="http://schemas.microsoft.com/office/drawing/2014/main" id="{C9DE4D61-D53D-ADE1-E346-FE6459B41E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37" name="Oval 21">
                    <a:extLst>
                      <a:ext uri="{FF2B5EF4-FFF2-40B4-BE49-F238E27FC236}">
                        <a16:creationId xmlns:a16="http://schemas.microsoft.com/office/drawing/2014/main" id="{EB8E4A14-FF86-AA3C-74F4-AB8C4AC200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2015" y="1920"/>
                    <a:ext cx="1681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txBody>
                  <a:bodyPr wrap="none" anchor="ctr"/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defRPr/>
                    </a:pPr>
                    <a:endParaRPr lang="zh-TW" altLang="en-US">
                      <a:ea typeface="新細明體" pitchFamily="18" charset="-120"/>
                    </a:endParaRPr>
                  </a:p>
                </p:txBody>
              </p:sp>
              <p:sp>
                <p:nvSpPr>
                  <p:cNvPr id="29714" name="Freeform 22">
                    <a:extLst>
                      <a:ext uri="{FF2B5EF4-FFF2-40B4-BE49-F238E27FC236}">
                        <a16:creationId xmlns:a16="http://schemas.microsoft.com/office/drawing/2014/main" id="{290137F3-8633-9B48-1DCD-DA0C022465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734 w 1321"/>
                      <a:gd name="T1" fmla="*/ 12 h 712"/>
                      <a:gd name="T2" fmla="*/ 743 w 1321"/>
                      <a:gd name="T3" fmla="*/ 13 h 712"/>
                      <a:gd name="T4" fmla="*/ 745 w 1321"/>
                      <a:gd name="T5" fmla="*/ 14 h 712"/>
                      <a:gd name="T6" fmla="*/ 741 w 1321"/>
                      <a:gd name="T7" fmla="*/ 16 h 712"/>
                      <a:gd name="T8" fmla="*/ 732 w 1321"/>
                      <a:gd name="T9" fmla="*/ 17 h 712"/>
                      <a:gd name="T10" fmla="*/ 717 w 1321"/>
                      <a:gd name="T11" fmla="*/ 18 h 712"/>
                      <a:gd name="T12" fmla="*/ 698 w 1321"/>
                      <a:gd name="T13" fmla="*/ 18 h 712"/>
                      <a:gd name="T14" fmla="*/ 674 w 1321"/>
                      <a:gd name="T15" fmla="*/ 19 h 712"/>
                      <a:gd name="T16" fmla="*/ 647 w 1321"/>
                      <a:gd name="T17" fmla="*/ 20 h 712"/>
                      <a:gd name="T18" fmla="*/ 615 w 1321"/>
                      <a:gd name="T19" fmla="*/ 20 h 712"/>
                      <a:gd name="T20" fmla="*/ 581 w 1321"/>
                      <a:gd name="T21" fmla="*/ 20 h 712"/>
                      <a:gd name="T22" fmla="*/ 545 w 1321"/>
                      <a:gd name="T23" fmla="*/ 21 h 712"/>
                      <a:gd name="T24" fmla="*/ 505 w 1321"/>
                      <a:gd name="T25" fmla="*/ 21 h 712"/>
                      <a:gd name="T26" fmla="*/ 465 w 1321"/>
                      <a:gd name="T27" fmla="*/ 21 h 712"/>
                      <a:gd name="T28" fmla="*/ 448 w 1321"/>
                      <a:gd name="T29" fmla="*/ 22 h 712"/>
                      <a:gd name="T30" fmla="*/ 269 w 1321"/>
                      <a:gd name="T31" fmla="*/ 22 h 712"/>
                      <a:gd name="T32" fmla="*/ 266 w 1321"/>
                      <a:gd name="T33" fmla="*/ 22 h 712"/>
                      <a:gd name="T34" fmla="*/ 230 w 1321"/>
                      <a:gd name="T35" fmla="*/ 21 h 712"/>
                      <a:gd name="T36" fmla="*/ 197 w 1321"/>
                      <a:gd name="T37" fmla="*/ 21 h 712"/>
                      <a:gd name="T38" fmla="*/ 165 w 1321"/>
                      <a:gd name="T39" fmla="*/ 21 h 712"/>
                      <a:gd name="T40" fmla="*/ 132 w 1321"/>
                      <a:gd name="T41" fmla="*/ 20 h 712"/>
                      <a:gd name="T42" fmla="*/ 107 w 1321"/>
                      <a:gd name="T43" fmla="*/ 20 h 712"/>
                      <a:gd name="T44" fmla="*/ 78 w 1321"/>
                      <a:gd name="T45" fmla="*/ 20 h 712"/>
                      <a:gd name="T46" fmla="*/ 60 w 1321"/>
                      <a:gd name="T47" fmla="*/ 20 h 712"/>
                      <a:gd name="T48" fmla="*/ 37 w 1321"/>
                      <a:gd name="T49" fmla="*/ 19 h 712"/>
                      <a:gd name="T50" fmla="*/ 26 w 1321"/>
                      <a:gd name="T51" fmla="*/ 18 h 712"/>
                      <a:gd name="T52" fmla="*/ 18 w 1321"/>
                      <a:gd name="T53" fmla="*/ 18 h 712"/>
                      <a:gd name="T54" fmla="*/ 6 w 1321"/>
                      <a:gd name="T55" fmla="*/ 17 h 712"/>
                      <a:gd name="T56" fmla="*/ 0 w 1321"/>
                      <a:gd name="T57" fmla="*/ 16 h 712"/>
                      <a:gd name="T58" fmla="*/ 0 w 1321"/>
                      <a:gd name="T59" fmla="*/ 16 h 712"/>
                      <a:gd name="T60" fmla="*/ 4 w 1321"/>
                      <a:gd name="T61" fmla="*/ 14 h 712"/>
                      <a:gd name="T62" fmla="*/ 16 w 1321"/>
                      <a:gd name="T63" fmla="*/ 13 h 712"/>
                      <a:gd name="T64" fmla="*/ 26 w 1321"/>
                      <a:gd name="T65" fmla="*/ 11 h 712"/>
                      <a:gd name="T66" fmla="*/ 56 w 1321"/>
                      <a:gd name="T67" fmla="*/ 9 h 712"/>
                      <a:gd name="T68" fmla="*/ 82 w 1321"/>
                      <a:gd name="T69" fmla="*/ 7 h 712"/>
                      <a:gd name="T70" fmla="*/ 116 w 1321"/>
                      <a:gd name="T71" fmla="*/ 5 h 712"/>
                      <a:gd name="T72" fmla="*/ 153 w 1321"/>
                      <a:gd name="T73" fmla="*/ 4 h 712"/>
                      <a:gd name="T74" fmla="*/ 193 w 1321"/>
                      <a:gd name="T75" fmla="*/ 4 h 712"/>
                      <a:gd name="T76" fmla="*/ 233 w 1321"/>
                      <a:gd name="T77" fmla="*/ 4 h 712"/>
                      <a:gd name="T78" fmla="*/ 280 w 1321"/>
                      <a:gd name="T79" fmla="*/ 4 h 712"/>
                      <a:gd name="T80" fmla="*/ 328 w 1321"/>
                      <a:gd name="T81" fmla="*/ 4 h 712"/>
                      <a:gd name="T82" fmla="*/ 377 w 1321"/>
                      <a:gd name="T83" fmla="*/ 0 h 712"/>
                      <a:gd name="T84" fmla="*/ 377 w 1321"/>
                      <a:gd name="T85" fmla="*/ 0 h 712"/>
                      <a:gd name="T86" fmla="*/ 428 w 1321"/>
                      <a:gd name="T87" fmla="*/ 4 h 712"/>
                      <a:gd name="T88" fmla="*/ 477 w 1321"/>
                      <a:gd name="T89" fmla="*/ 4 h 712"/>
                      <a:gd name="T90" fmla="*/ 525 w 1321"/>
                      <a:gd name="T91" fmla="*/ 4 h 712"/>
                      <a:gd name="T92" fmla="*/ 570 w 1321"/>
                      <a:gd name="T93" fmla="*/ 4 h 712"/>
                      <a:gd name="T94" fmla="*/ 610 w 1321"/>
                      <a:gd name="T95" fmla="*/ 4 h 712"/>
                      <a:gd name="T96" fmla="*/ 648 w 1321"/>
                      <a:gd name="T97" fmla="*/ 6 h 712"/>
                      <a:gd name="T98" fmla="*/ 681 w 1321"/>
                      <a:gd name="T99" fmla="*/ 8 h 712"/>
                      <a:gd name="T100" fmla="*/ 709 w 1321"/>
                      <a:gd name="T101" fmla="*/ 10 h 712"/>
                      <a:gd name="T102" fmla="*/ 734 w 1321"/>
                      <a:gd name="T103" fmla="*/ 12 h 712"/>
                      <a:gd name="T104" fmla="*/ 734 w 1321"/>
                      <a:gd name="T105" fmla="*/ 12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36" name="Text Box 23">
                  <a:extLst>
                    <a:ext uri="{FF2B5EF4-FFF2-40B4-BE49-F238E27FC236}">
                      <a16:creationId xmlns:a16="http://schemas.microsoft.com/office/drawing/2014/main" id="{3B4C9B72-1406-462E-5999-A879F0654A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3695" y="3399"/>
                  <a:ext cx="172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TW" sz="2400" b="1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anose="020B0604030504040204" pitchFamily="34" charset="0"/>
                      <a:ea typeface="新細明體" panose="02020500000000000000" pitchFamily="18" charset="-120"/>
                    </a:rPr>
                    <a:t>C</a:t>
                  </a:r>
                </a:p>
              </p:txBody>
            </p:sp>
          </p:grpSp>
        </p:grpSp>
        <p:sp>
          <p:nvSpPr>
            <p:cNvPr id="29708" name="Text Box 33">
              <a:extLst>
                <a:ext uri="{FF2B5EF4-FFF2-40B4-BE49-F238E27FC236}">
                  <a16:creationId xmlns:a16="http://schemas.microsoft.com/office/drawing/2014/main" id="{C4CF445A-0ED3-0D1F-735E-8C061F074C4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35865" y="4222328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>
                  <a:solidFill>
                    <a:srgbClr val="595959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anose="020B0502020104020203" pitchFamily="34" charset="0"/>
                <a:buChar char="–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Gill Sans MT" panose="020B0502020104020203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400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EAP</a:t>
              </a:r>
              <a:r>
                <a:rPr lang="zh-TW" altLang="en-US" sz="2400" b="1">
                  <a:solidFill>
                    <a:schemeClr val="tx1"/>
                  </a:solidFill>
                  <a:latin typeface="微軟正黑體" panose="020B0604030504040204" pitchFamily="34" charset="-120"/>
                </a:rPr>
                <a:t>專業關懷</a:t>
              </a:r>
              <a:endParaRPr lang="en-US" altLang="zh-TW" sz="2400" b="1">
                <a:solidFill>
                  <a:schemeClr val="tx1"/>
                </a:solidFill>
                <a:latin typeface="微軟正黑體" panose="020B0604030504040204" pitchFamily="34" charset="-120"/>
              </a:endParaRPr>
            </a:p>
          </p:txBody>
        </p:sp>
      </p:grpSp>
      <p:sp>
        <p:nvSpPr>
          <p:cNvPr id="16" name="圓角矩形 15">
            <a:extLst>
              <a:ext uri="{FF2B5EF4-FFF2-40B4-BE49-F238E27FC236}">
                <a16:creationId xmlns:a16="http://schemas.microsoft.com/office/drawing/2014/main" id="{C9419899-6812-FA19-9373-0B1EDD9D4353}"/>
              </a:ext>
            </a:extLst>
          </p:cNvPr>
          <p:cNvSpPr/>
          <p:nvPr/>
        </p:nvSpPr>
        <p:spPr>
          <a:xfrm>
            <a:off x="5718175" y="1638300"/>
            <a:ext cx="3146425" cy="1035050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itchFamily="34" charset="-120"/>
              </a:rPr>
              <a:t>員工身心</a:t>
            </a:r>
            <a:endParaRPr lang="en-US" altLang="zh-TW" sz="2800" dirty="0">
              <a:solidFill>
                <a:srgbClr val="000000"/>
              </a:solidFill>
              <a:latin typeface="微軟正黑體" pitchFamily="34" charset="-120"/>
            </a:endParaRP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itchFamily="34" charset="-120"/>
              </a:rPr>
              <a:t>關懷平台</a:t>
            </a:r>
            <a:endParaRPr lang="zh-TW" altLang="en-US" dirty="0">
              <a:solidFill>
                <a:srgbClr val="000000"/>
              </a:solidFill>
              <a:ea typeface="新細明體" pitchFamily="18" charset="-120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9AC14F1-4726-9DAC-75BF-4DD1D67F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2832100"/>
            <a:ext cx="32543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n"/>
            </a:pP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</a:rPr>
              <a:t>身</a:t>
            </a: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n"/>
            </a:pP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</a:rPr>
              <a:t>心</a:t>
            </a:r>
            <a:endParaRPr lang="en-US" altLang="zh-TW" sz="2400">
              <a:solidFill>
                <a:schemeClr val="tx1"/>
              </a:solidFill>
              <a:latin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n"/>
            </a:pP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</a:rPr>
              <a:t>靈</a:t>
            </a:r>
          </a:p>
        </p:txBody>
      </p:sp>
      <p:pic>
        <p:nvPicPr>
          <p:cNvPr id="29704" name="圖片 32">
            <a:extLst>
              <a:ext uri="{FF2B5EF4-FFF2-40B4-BE49-F238E27FC236}">
                <a16:creationId xmlns:a16="http://schemas.microsoft.com/office/drawing/2014/main" id="{1B0A96A5-F97D-C9C6-B4D3-5C004252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/>
          <a:stretch>
            <a:fillRect/>
          </a:stretch>
        </p:blipFill>
        <p:spPr bwMode="auto">
          <a:xfrm>
            <a:off x="5827713" y="4344988"/>
            <a:ext cx="28575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EA6C68A-CF5F-629B-0C2D-612A15369CBF}"/>
              </a:ext>
            </a:extLst>
          </p:cNvPr>
          <p:cNvSpPr/>
          <p:nvPr/>
        </p:nvSpPr>
        <p:spPr>
          <a:xfrm>
            <a:off x="5945141" y="5688727"/>
            <a:ext cx="282579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健康平衡點</a:t>
            </a:r>
          </a:p>
        </p:txBody>
      </p:sp>
      <p:pic>
        <p:nvPicPr>
          <p:cNvPr id="29706" name="圖片 33">
            <a:extLst>
              <a:ext uri="{FF2B5EF4-FFF2-40B4-BE49-F238E27FC236}">
                <a16:creationId xmlns:a16="http://schemas.microsoft.com/office/drawing/2014/main" id="{4B8B0B14-0FBB-0CDE-2A2A-DD61A47783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27A8CD-E59C-1D25-F074-A29CADB59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46" y="1004562"/>
            <a:ext cx="7247436" cy="585343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27903CA-452D-AAC8-7D19-02C26DB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2263" y="493713"/>
            <a:ext cx="69881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身心關懷平台</a:t>
            </a:r>
          </a:p>
        </p:txBody>
      </p:sp>
      <p:sp>
        <p:nvSpPr>
          <p:cNvPr id="31748" name="文字方塊 2">
            <a:extLst>
              <a:ext uri="{FF2B5EF4-FFF2-40B4-BE49-F238E27FC236}">
                <a16:creationId xmlns:a16="http://schemas.microsoft.com/office/drawing/2014/main" id="{69DCC4B2-D4EB-1D0A-D242-34FB2D1D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636" y="1083831"/>
            <a:ext cx="45263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公告校內及外部各項關懷諮詢管道</a:t>
            </a:r>
          </a:p>
        </p:txBody>
      </p:sp>
      <p:pic>
        <p:nvPicPr>
          <p:cNvPr id="31749" name="圖片 5">
            <a:extLst>
              <a:ext uri="{FF2B5EF4-FFF2-40B4-BE49-F238E27FC236}">
                <a16:creationId xmlns:a16="http://schemas.microsoft.com/office/drawing/2014/main" id="{73C01B56-DAA5-45AB-9D76-71CC1B19D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804A8-B1B1-EA13-8B4C-4082E1F74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DC932F3-B5A8-EB24-A991-9CCF6F6BD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2263" y="493713"/>
            <a:ext cx="6988175" cy="384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員工協助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(EAP)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身心關懷平台</a:t>
            </a:r>
          </a:p>
        </p:txBody>
      </p:sp>
      <p:sp>
        <p:nvSpPr>
          <p:cNvPr id="31748" name="文字方塊 2">
            <a:extLst>
              <a:ext uri="{FF2B5EF4-FFF2-40B4-BE49-F238E27FC236}">
                <a16:creationId xmlns:a16="http://schemas.microsoft.com/office/drawing/2014/main" id="{1377F58E-7AC9-AC1C-DF2B-D6909C6B7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079500"/>
            <a:ext cx="78514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外部身心健康協助資源</a:t>
            </a:r>
            <a:r>
              <a:rPr lang="en-US" altLang="zh-TW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zh-TW" altLang="en-US" dirty="0">
                <a:solidFill>
                  <a:schemeClr val="tx1"/>
                </a:solidFill>
                <a:latin typeface="Arial" panose="020B0604020202020204" pitchFamily="34" charset="0"/>
              </a:rPr>
              <a:t>如</a:t>
            </a:r>
            <a:r>
              <a:rPr lang="en-US" altLang="zh-TW" b="1" dirty="0">
                <a:hlinkClick r:id="rId3"/>
              </a:rPr>
              <a:t>1925</a:t>
            </a:r>
            <a:r>
              <a:rPr lang="zh-TW" altLang="en-US" b="1" dirty="0">
                <a:hlinkClick r:id="rId3"/>
              </a:rPr>
              <a:t>安心專線</a:t>
            </a:r>
            <a:r>
              <a:rPr lang="zh-TW" altLang="en-US" b="1" dirty="0"/>
              <a:t>、社區心理衛生中心</a:t>
            </a:r>
            <a:endParaRPr lang="zh-TW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圖片 5">
            <a:extLst>
              <a:ext uri="{FF2B5EF4-FFF2-40B4-BE49-F238E27FC236}">
                <a16:creationId xmlns:a16="http://schemas.microsoft.com/office/drawing/2014/main" id="{39EB1CE7-5E7C-2158-AFA6-5C4B189C7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0"/>
            <a:ext cx="1947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3D6D52E-277F-B47A-676D-7476B270A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843" y="3016527"/>
            <a:ext cx="5872484" cy="35920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D9FC2C9-167D-91C1-BFCB-97D5EDE282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79610"/>
            <a:ext cx="4571999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0464"/>
      </p:ext>
    </p:extLst>
  </p:cSld>
  <p:clrMapOvr>
    <a:masterClrMapping/>
  </p:clrMapOvr>
  <p:transition>
    <p:cover dir="ld"/>
  </p:transition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10470</TotalTime>
  <Words>2154</Words>
  <Application>Microsoft Office PowerPoint</Application>
  <PresentationFormat>如螢幕大小 (4:3)</PresentationFormat>
  <Paragraphs>209</Paragraphs>
  <Slides>29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40" baseType="lpstr">
      <vt:lpstr>微軟正黑體</vt:lpstr>
      <vt:lpstr>新細明體</vt:lpstr>
      <vt:lpstr>標楷體</vt:lpstr>
      <vt:lpstr>Arial</vt:lpstr>
      <vt:lpstr>Calibri</vt:lpstr>
      <vt:lpstr>Gill Sans MT</vt:lpstr>
      <vt:lpstr>Impact</vt:lpstr>
      <vt:lpstr>Times New Roman</vt:lpstr>
      <vt:lpstr>Verdana</vt:lpstr>
      <vt:lpstr>Wingdings</vt:lpstr>
      <vt:lpstr>Badge</vt:lpstr>
      <vt:lpstr>宣導說明  </vt:lpstr>
      <vt:lpstr>前言</vt:lpstr>
      <vt:lpstr>PowerPoint 簡報</vt:lpstr>
      <vt:lpstr>貳、為什麼需要EAP服務？</vt:lpstr>
      <vt:lpstr>PowerPoint 簡報</vt:lpstr>
      <vt:lpstr>肆、員工協助方案(EAP)的運用</vt:lpstr>
      <vt:lpstr>員工協助(EAP)身心關懷平台</vt:lpstr>
      <vt:lpstr>員工協助(EAP)身心關懷平台</vt:lpstr>
      <vt:lpstr>員工協助(EAP)身心關懷平台</vt:lpstr>
      <vt:lpstr>EAP專業諮詢使用方式</vt:lpstr>
      <vt:lpstr>EAP關懷措施-工作面</vt:lpstr>
      <vt:lpstr>EAP關懷措施-生活面</vt:lpstr>
      <vt:lpstr>EAP關懷措施-健康面</vt:lpstr>
      <vt:lpstr>EAP關懷措施-健康面</vt:lpstr>
      <vt:lpstr>EAP關懷措施-法律諮詢</vt:lpstr>
      <vt:lpstr>EAP關懷措施-其他協助</vt:lpstr>
      <vt:lpstr>不定期發送人事服務資訊</vt:lpstr>
      <vt:lpstr>建置人事好康網</vt:lpstr>
      <vt:lpstr>公告宣導組織(EAP)資源</vt:lpstr>
      <vt:lpstr> 我說的，會不會曝光? 會被同事或長官知情嗎？ 你們真的會保密嗎?</vt:lpstr>
      <vt:lpstr> </vt:lpstr>
      <vt:lpstr>EAP校內諮商保密服務</vt:lpstr>
      <vt:lpstr>文件保密政策及調閱規定</vt:lpstr>
      <vt:lpstr>PowerPoint 簡報</vt:lpstr>
      <vt:lpstr>EAP評估及後續追蹤服務滿意度調查</vt:lpstr>
      <vt:lpstr>同仁行為觀察要點</vt:lpstr>
      <vt:lpstr>鼓勵同事使用EAP的步驟</vt:lpstr>
      <vt:lpstr>多樣化的資源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dc:description>PresentationLoad.com</dc:description>
  <cp:lastModifiedBy>Wesley Cerulean</cp:lastModifiedBy>
  <cp:revision>509</cp:revision>
  <dcterms:created xsi:type="dcterms:W3CDTF">2007-11-27T23:54:21Z</dcterms:created>
  <dcterms:modified xsi:type="dcterms:W3CDTF">2026-03-30T02:04:57Z</dcterms:modified>
</cp:coreProperties>
</file>