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9"/>
  </p:notesMasterIdLst>
  <p:sldIdLst>
    <p:sldId id="256" r:id="rId2"/>
    <p:sldId id="552" r:id="rId3"/>
    <p:sldId id="426" r:id="rId4"/>
    <p:sldId id="427" r:id="rId5"/>
    <p:sldId id="428" r:id="rId6"/>
    <p:sldId id="459" r:id="rId7"/>
    <p:sldId id="326" r:id="rId8"/>
    <p:sldId id="325" r:id="rId9"/>
    <p:sldId id="324" r:id="rId10"/>
    <p:sldId id="322" r:id="rId11"/>
    <p:sldId id="397" r:id="rId12"/>
    <p:sldId id="557" r:id="rId13"/>
    <p:sldId id="399" r:id="rId14"/>
    <p:sldId id="412" r:id="rId15"/>
    <p:sldId id="402" r:id="rId16"/>
    <p:sldId id="403" r:id="rId17"/>
    <p:sldId id="404" r:id="rId18"/>
    <p:sldId id="515" r:id="rId19"/>
    <p:sldId id="516" r:id="rId20"/>
    <p:sldId id="517" r:id="rId21"/>
    <p:sldId id="423" r:id="rId22"/>
    <p:sldId id="424" r:id="rId23"/>
    <p:sldId id="333" r:id="rId24"/>
    <p:sldId id="334" r:id="rId25"/>
    <p:sldId id="358" r:id="rId26"/>
    <p:sldId id="379" r:id="rId27"/>
    <p:sldId id="344" r:id="rId28"/>
    <p:sldId id="335" r:id="rId29"/>
    <p:sldId id="389" r:id="rId30"/>
    <p:sldId id="408" r:id="rId31"/>
    <p:sldId id="409" r:id="rId32"/>
    <p:sldId id="410" r:id="rId33"/>
    <p:sldId id="558" r:id="rId34"/>
    <p:sldId id="559" r:id="rId35"/>
    <p:sldId id="405" r:id="rId36"/>
    <p:sldId id="411" r:id="rId37"/>
    <p:sldId id="425" r:id="rId38"/>
    <p:sldId id="458" r:id="rId39"/>
    <p:sldId id="388" r:id="rId40"/>
    <p:sldId id="387" r:id="rId41"/>
    <p:sldId id="336" r:id="rId42"/>
    <p:sldId id="323" r:id="rId43"/>
    <p:sldId id="347" r:id="rId44"/>
    <p:sldId id="413" r:id="rId45"/>
    <p:sldId id="414" r:id="rId46"/>
    <p:sldId id="348" r:id="rId47"/>
    <p:sldId id="508" r:id="rId48"/>
    <p:sldId id="419" r:id="rId49"/>
    <p:sldId id="432" r:id="rId50"/>
    <p:sldId id="476" r:id="rId51"/>
    <p:sldId id="477" r:id="rId52"/>
    <p:sldId id="553" r:id="rId53"/>
    <p:sldId id="554" r:id="rId54"/>
    <p:sldId id="555" r:id="rId55"/>
    <p:sldId id="556" r:id="rId56"/>
    <p:sldId id="464" r:id="rId57"/>
    <p:sldId id="360" r:id="rId58"/>
    <p:sldId id="435" r:id="rId59"/>
    <p:sldId id="436" r:id="rId60"/>
    <p:sldId id="438" r:id="rId61"/>
    <p:sldId id="346" r:id="rId62"/>
    <p:sldId id="439" r:id="rId63"/>
    <p:sldId id="433" r:id="rId64"/>
    <p:sldId id="361" r:id="rId65"/>
    <p:sldId id="469" r:id="rId66"/>
    <p:sldId id="363" r:id="rId67"/>
    <p:sldId id="471" r:id="rId68"/>
    <p:sldId id="470" r:id="rId69"/>
    <p:sldId id="340" r:id="rId70"/>
    <p:sldId id="337" r:id="rId71"/>
    <p:sldId id="338" r:id="rId72"/>
    <p:sldId id="339" r:id="rId73"/>
    <p:sldId id="341" r:id="rId74"/>
    <p:sldId id="342" r:id="rId75"/>
    <p:sldId id="511" r:id="rId76"/>
    <p:sldId id="512" r:id="rId77"/>
    <p:sldId id="513" r:id="rId78"/>
    <p:sldId id="343" r:id="rId79"/>
    <p:sldId id="468" r:id="rId80"/>
    <p:sldId id="415" r:id="rId81"/>
    <p:sldId id="416" r:id="rId82"/>
    <p:sldId id="566" r:id="rId83"/>
    <p:sldId id="418" r:id="rId84"/>
    <p:sldId id="417" r:id="rId85"/>
    <p:sldId id="352" r:id="rId86"/>
    <p:sldId id="560" r:id="rId87"/>
    <p:sldId id="401" r:id="rId88"/>
    <p:sldId id="500" r:id="rId89"/>
    <p:sldId id="501" r:id="rId90"/>
    <p:sldId id="503" r:id="rId91"/>
    <p:sldId id="504" r:id="rId92"/>
    <p:sldId id="505" r:id="rId93"/>
    <p:sldId id="506" r:id="rId94"/>
    <p:sldId id="507" r:id="rId95"/>
    <p:sldId id="442" r:id="rId96"/>
    <p:sldId id="441" r:id="rId97"/>
    <p:sldId id="443" r:id="rId98"/>
    <p:sldId id="444" r:id="rId99"/>
    <p:sldId id="446" r:id="rId100"/>
    <p:sldId id="561" r:id="rId101"/>
    <p:sldId id="565" r:id="rId102"/>
    <p:sldId id="350" r:id="rId103"/>
    <p:sldId id="351" r:id="rId104"/>
    <p:sldId id="562" r:id="rId105"/>
    <p:sldId id="563" r:id="rId106"/>
    <p:sldId id="564" r:id="rId107"/>
    <p:sldId id="450" r:id="rId108"/>
    <p:sldId id="451" r:id="rId109"/>
    <p:sldId id="452" r:id="rId110"/>
    <p:sldId id="453" r:id="rId111"/>
    <p:sldId id="454" r:id="rId112"/>
    <p:sldId id="455" r:id="rId113"/>
    <p:sldId id="456" r:id="rId114"/>
    <p:sldId id="457" r:id="rId115"/>
    <p:sldId id="541" r:id="rId116"/>
    <p:sldId id="365" r:id="rId117"/>
    <p:sldId id="366" r:id="rId118"/>
    <p:sldId id="465" r:id="rId119"/>
    <p:sldId id="466" r:id="rId120"/>
    <p:sldId id="467" r:id="rId121"/>
    <p:sldId id="367" r:id="rId122"/>
    <p:sldId id="368" r:id="rId123"/>
    <p:sldId id="364" r:id="rId124"/>
    <p:sldId id="460" r:id="rId125"/>
    <p:sldId id="461" r:id="rId126"/>
    <p:sldId id="359" r:id="rId127"/>
    <p:sldId id="278" r:id="rId1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18"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589AE-A7C2-4125-859B-D679017BDD66}"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zh-TW" altLang="en-US"/>
        </a:p>
      </dgm:t>
    </dgm:pt>
    <dgm:pt modelId="{7AE50E67-A192-4634-A86F-470F395E930A}">
      <dgm:prSet/>
      <dgm:spPr/>
      <dgm:t>
        <a:bodyPr/>
        <a:lstStyle/>
        <a:p>
          <a:pPr rtl="0"/>
          <a:r>
            <a:rPr lang="zh-TW" b="1">
              <a:latin typeface="微軟正黑體" panose="020B0604030504040204" pitchFamily="34" charset="-120"/>
              <a:ea typeface="微軟正黑體" panose="020B0604030504040204" pitchFamily="34" charset="-120"/>
            </a:rPr>
            <a:t>女同性戀者（</a:t>
          </a:r>
          <a:r>
            <a:rPr lang="en-US" b="1">
              <a:latin typeface="微軟正黑體" panose="020B0604030504040204" pitchFamily="34" charset="-120"/>
              <a:ea typeface="微軟正黑體" panose="020B0604030504040204" pitchFamily="34" charset="-120"/>
            </a:rPr>
            <a:t>lesbian</a:t>
          </a:r>
          <a:r>
            <a:rPr lang="zh-TW" b="1">
              <a:latin typeface="微軟正黑體" panose="020B0604030504040204" pitchFamily="34" charset="-120"/>
              <a:ea typeface="微軟正黑體" panose="020B0604030504040204" pitchFamily="34" charset="-120"/>
            </a:rPr>
            <a:t>）</a:t>
          </a:r>
          <a:endParaRPr lang="zh-TW">
            <a:latin typeface="微軟正黑體" panose="020B0604030504040204" pitchFamily="34" charset="-120"/>
            <a:ea typeface="微軟正黑體" panose="020B0604030504040204" pitchFamily="34" charset="-120"/>
          </a:endParaRPr>
        </a:p>
      </dgm:t>
    </dgm:pt>
    <dgm:pt modelId="{336908B1-421E-441F-A0A7-7D8FEEF89359}" type="parTrans" cxnId="{2420B18D-EEEF-47CC-86C3-2FC925C130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1048DF7-1770-4D84-A073-A74793892FED}" type="sibTrans" cxnId="{2420B18D-EEEF-47CC-86C3-2FC925C130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4D770DD-EF08-4CB7-B99E-1BADCF763F6F}">
      <dgm:prSet/>
      <dgm:spPr/>
      <dgm:t>
        <a:bodyPr/>
        <a:lstStyle/>
        <a:p>
          <a:pPr rtl="0"/>
          <a:r>
            <a:rPr lang="zh-TW" b="1">
              <a:latin typeface="微軟正黑體" panose="020B0604030504040204" pitchFamily="34" charset="-120"/>
              <a:ea typeface="微軟正黑體" panose="020B0604030504040204" pitchFamily="34" charset="-120"/>
            </a:rPr>
            <a:t>男同性戀者（</a:t>
          </a:r>
          <a:r>
            <a:rPr lang="en-US" b="1">
              <a:latin typeface="微軟正黑體" panose="020B0604030504040204" pitchFamily="34" charset="-120"/>
              <a:ea typeface="微軟正黑體" panose="020B0604030504040204" pitchFamily="34" charset="-120"/>
            </a:rPr>
            <a:t>gay</a:t>
          </a:r>
          <a:r>
            <a:rPr lang="zh-TW" b="1">
              <a:latin typeface="微軟正黑體" panose="020B0604030504040204" pitchFamily="34" charset="-120"/>
              <a:ea typeface="微軟正黑體" panose="020B0604030504040204" pitchFamily="34" charset="-120"/>
            </a:rPr>
            <a:t>）</a:t>
          </a:r>
          <a:endParaRPr lang="zh-TW">
            <a:latin typeface="微軟正黑體" panose="020B0604030504040204" pitchFamily="34" charset="-120"/>
            <a:ea typeface="微軟正黑體" panose="020B0604030504040204" pitchFamily="34" charset="-120"/>
          </a:endParaRPr>
        </a:p>
      </dgm:t>
    </dgm:pt>
    <dgm:pt modelId="{157BA7D9-B00A-499F-880A-38FDEEB6E707}" type="parTrans" cxnId="{4A7F1279-02FC-477A-94C8-D9A6A47FFE5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852E5F2-74FE-4375-9016-522E56B9345D}" type="sibTrans" cxnId="{4A7F1279-02FC-477A-94C8-D9A6A47FFE5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8FD67FB-B7E5-453C-B1AA-34E38D9D59ED}">
      <dgm:prSet/>
      <dgm:spPr/>
      <dgm:t>
        <a:bodyPr/>
        <a:lstStyle/>
        <a:p>
          <a:pPr rtl="0"/>
          <a:r>
            <a:rPr lang="zh-TW" b="1">
              <a:latin typeface="微軟正黑體" panose="020B0604030504040204" pitchFamily="34" charset="-120"/>
              <a:ea typeface="微軟正黑體" panose="020B0604030504040204" pitchFamily="34" charset="-120"/>
            </a:rPr>
            <a:t>雙性戀者（</a:t>
          </a:r>
          <a:r>
            <a:rPr lang="en-US" b="1">
              <a:latin typeface="微軟正黑體" panose="020B0604030504040204" pitchFamily="34" charset="-120"/>
              <a:ea typeface="微軟正黑體" panose="020B0604030504040204" pitchFamily="34" charset="-120"/>
            </a:rPr>
            <a:t>bisexual</a:t>
          </a:r>
          <a:r>
            <a:rPr lang="zh-TW" b="1">
              <a:latin typeface="微軟正黑體" panose="020B0604030504040204" pitchFamily="34" charset="-120"/>
              <a:ea typeface="微軟正黑體" panose="020B0604030504040204" pitchFamily="34" charset="-120"/>
            </a:rPr>
            <a:t>）</a:t>
          </a:r>
          <a:endParaRPr lang="zh-TW">
            <a:latin typeface="微軟正黑體" panose="020B0604030504040204" pitchFamily="34" charset="-120"/>
            <a:ea typeface="微軟正黑體" panose="020B0604030504040204" pitchFamily="34" charset="-120"/>
          </a:endParaRPr>
        </a:p>
      </dgm:t>
    </dgm:pt>
    <dgm:pt modelId="{926D942E-D130-48FE-887C-5147E8BDAC7C}" type="parTrans" cxnId="{B437AFDA-8C4E-45FA-8FAB-71A22C144D2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7868114-619B-4E78-8A1F-E44C0A2161EB}" type="sibTrans" cxnId="{B437AFDA-8C4E-45FA-8FAB-71A22C144D2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5CDE11B-E88E-4DB1-8A31-E3543649F40C}">
      <dgm:prSet/>
      <dgm:spPr/>
      <dgm:t>
        <a:bodyPr/>
        <a:lstStyle/>
        <a:p>
          <a:pPr rtl="0"/>
          <a:r>
            <a:rPr lang="zh-TW" b="1">
              <a:latin typeface="微軟正黑體" panose="020B0604030504040204" pitchFamily="34" charset="-120"/>
              <a:ea typeface="微軟正黑體" panose="020B0604030504040204" pitchFamily="34" charset="-120"/>
            </a:rPr>
            <a:t>跨性別者（</a:t>
          </a:r>
          <a:r>
            <a:rPr lang="en-US" b="1">
              <a:latin typeface="微軟正黑體" panose="020B0604030504040204" pitchFamily="34" charset="-120"/>
              <a:ea typeface="微軟正黑體" panose="020B0604030504040204" pitchFamily="34" charset="-120"/>
            </a:rPr>
            <a:t>transgender</a:t>
          </a:r>
          <a:r>
            <a:rPr lang="zh-TW" b="1">
              <a:latin typeface="微軟正黑體" panose="020B0604030504040204" pitchFamily="34" charset="-120"/>
              <a:ea typeface="微軟正黑體" panose="020B0604030504040204" pitchFamily="34" charset="-120"/>
            </a:rPr>
            <a:t>）</a:t>
          </a:r>
          <a:endParaRPr lang="zh-TW">
            <a:latin typeface="微軟正黑體" panose="020B0604030504040204" pitchFamily="34" charset="-120"/>
            <a:ea typeface="微軟正黑體" panose="020B0604030504040204" pitchFamily="34" charset="-120"/>
          </a:endParaRPr>
        </a:p>
      </dgm:t>
    </dgm:pt>
    <dgm:pt modelId="{C42885BB-9CA9-4A4F-BBE9-0574D35C1525}" type="parTrans" cxnId="{BB6D19F3-41C2-4FDC-9775-8FFB456366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265049A-EB36-4B33-8D83-201494EAD9A5}" type="sibTrans" cxnId="{BB6D19F3-41C2-4FDC-9775-8FFB456366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39ECD63-BFE2-440B-A936-C710D7FF300A}">
      <dgm:prSet/>
      <dgm:spPr/>
      <dgm:t>
        <a:bodyPr/>
        <a:lstStyle/>
        <a:p>
          <a:pPr rtl="0"/>
          <a:r>
            <a:rPr lang="zh-TW" b="1">
              <a:latin typeface="微軟正黑體" panose="020B0604030504040204" pitchFamily="34" charset="-120"/>
              <a:ea typeface="微軟正黑體" panose="020B0604030504040204" pitchFamily="34" charset="-120"/>
            </a:rPr>
            <a:t>雙性人 （</a:t>
          </a:r>
          <a:r>
            <a:rPr lang="en-US" b="1">
              <a:latin typeface="微軟正黑體" panose="020B0604030504040204" pitchFamily="34" charset="-120"/>
              <a:ea typeface="微軟正黑體" panose="020B0604030504040204" pitchFamily="34" charset="-120"/>
            </a:rPr>
            <a:t>intersexual</a:t>
          </a:r>
          <a:r>
            <a:rPr lang="zh-TW" b="1">
              <a:latin typeface="微軟正黑體" panose="020B0604030504040204" pitchFamily="34" charset="-120"/>
              <a:ea typeface="微軟正黑體" panose="020B0604030504040204" pitchFamily="34" charset="-120"/>
            </a:rPr>
            <a:t>）</a:t>
          </a:r>
          <a:endParaRPr lang="zh-TW">
            <a:latin typeface="微軟正黑體" panose="020B0604030504040204" pitchFamily="34" charset="-120"/>
            <a:ea typeface="微軟正黑體" panose="020B0604030504040204" pitchFamily="34" charset="-120"/>
          </a:endParaRPr>
        </a:p>
      </dgm:t>
    </dgm:pt>
    <dgm:pt modelId="{38F24D27-516F-4347-BB33-6BB4F89D152A}" type="parTrans" cxnId="{598C522D-2D65-4800-94EE-E5823426BEF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F4E6DF4-98BD-4194-A7A6-175D09E069F7}" type="sibTrans" cxnId="{598C522D-2D65-4800-94EE-E5823426BEF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C950EDD-6D8A-4FA6-A53E-69A3D398A3E2}" type="pres">
      <dgm:prSet presAssocID="{E62589AE-A7C2-4125-859B-D679017BDD66}" presName="diagram" presStyleCnt="0">
        <dgm:presLayoutVars>
          <dgm:dir/>
          <dgm:resizeHandles val="exact"/>
        </dgm:presLayoutVars>
      </dgm:prSet>
      <dgm:spPr/>
    </dgm:pt>
    <dgm:pt modelId="{675C4461-214E-46B8-84CF-66796A95C4A3}" type="pres">
      <dgm:prSet presAssocID="{7AE50E67-A192-4634-A86F-470F395E930A}" presName="node" presStyleLbl="node1" presStyleIdx="0" presStyleCnt="5">
        <dgm:presLayoutVars>
          <dgm:bulletEnabled val="1"/>
        </dgm:presLayoutVars>
      </dgm:prSet>
      <dgm:spPr/>
    </dgm:pt>
    <dgm:pt modelId="{4C64AB2C-0AE2-465F-A1C8-58EBB3D51F55}" type="pres">
      <dgm:prSet presAssocID="{31048DF7-1770-4D84-A073-A74793892FED}" presName="sibTrans" presStyleCnt="0"/>
      <dgm:spPr/>
    </dgm:pt>
    <dgm:pt modelId="{D84F3656-FD81-44D5-B260-16770183351B}" type="pres">
      <dgm:prSet presAssocID="{E4D770DD-EF08-4CB7-B99E-1BADCF763F6F}" presName="node" presStyleLbl="node1" presStyleIdx="1" presStyleCnt="5">
        <dgm:presLayoutVars>
          <dgm:bulletEnabled val="1"/>
        </dgm:presLayoutVars>
      </dgm:prSet>
      <dgm:spPr/>
    </dgm:pt>
    <dgm:pt modelId="{3BE7F6B9-61D4-41DE-958C-1A03E8FF00BA}" type="pres">
      <dgm:prSet presAssocID="{B852E5F2-74FE-4375-9016-522E56B9345D}" presName="sibTrans" presStyleCnt="0"/>
      <dgm:spPr/>
    </dgm:pt>
    <dgm:pt modelId="{B923B50D-A60C-442A-84F8-F697F74A4C86}" type="pres">
      <dgm:prSet presAssocID="{C8FD67FB-B7E5-453C-B1AA-34E38D9D59ED}" presName="node" presStyleLbl="node1" presStyleIdx="2" presStyleCnt="5">
        <dgm:presLayoutVars>
          <dgm:bulletEnabled val="1"/>
        </dgm:presLayoutVars>
      </dgm:prSet>
      <dgm:spPr/>
    </dgm:pt>
    <dgm:pt modelId="{CA77D0E0-6F31-4A9B-8BAB-CBB636F3D743}" type="pres">
      <dgm:prSet presAssocID="{57868114-619B-4E78-8A1F-E44C0A2161EB}" presName="sibTrans" presStyleCnt="0"/>
      <dgm:spPr/>
    </dgm:pt>
    <dgm:pt modelId="{9F9019B4-165F-4586-BD4A-D9A7D02E61C6}" type="pres">
      <dgm:prSet presAssocID="{35CDE11B-E88E-4DB1-8A31-E3543649F40C}" presName="node" presStyleLbl="node1" presStyleIdx="3" presStyleCnt="5">
        <dgm:presLayoutVars>
          <dgm:bulletEnabled val="1"/>
        </dgm:presLayoutVars>
      </dgm:prSet>
      <dgm:spPr/>
    </dgm:pt>
    <dgm:pt modelId="{938C18FC-3FAF-48E0-B2F2-4075580E3BE8}" type="pres">
      <dgm:prSet presAssocID="{B265049A-EB36-4B33-8D83-201494EAD9A5}" presName="sibTrans" presStyleCnt="0"/>
      <dgm:spPr/>
    </dgm:pt>
    <dgm:pt modelId="{D6D52076-CE41-44B0-8BC5-220E3765C675}" type="pres">
      <dgm:prSet presAssocID="{039ECD63-BFE2-440B-A936-C710D7FF300A}" presName="node" presStyleLbl="node1" presStyleIdx="4" presStyleCnt="5">
        <dgm:presLayoutVars>
          <dgm:bulletEnabled val="1"/>
        </dgm:presLayoutVars>
      </dgm:prSet>
      <dgm:spPr/>
    </dgm:pt>
  </dgm:ptLst>
  <dgm:cxnLst>
    <dgm:cxn modelId="{C3754F04-8AE2-4D2E-848D-EE200541747C}" type="presOf" srcId="{E62589AE-A7C2-4125-859B-D679017BDD66}" destId="{5C950EDD-6D8A-4FA6-A53E-69A3D398A3E2}" srcOrd="0" destOrd="0" presId="urn:microsoft.com/office/officeart/2005/8/layout/default"/>
    <dgm:cxn modelId="{598C522D-2D65-4800-94EE-E5823426BEF7}" srcId="{E62589AE-A7C2-4125-859B-D679017BDD66}" destId="{039ECD63-BFE2-440B-A936-C710D7FF300A}" srcOrd="4" destOrd="0" parTransId="{38F24D27-516F-4347-BB33-6BB4F89D152A}" sibTransId="{CF4E6DF4-98BD-4194-A7A6-175D09E069F7}"/>
    <dgm:cxn modelId="{B5FF4632-F98B-4F44-BC2F-2E368D857CBE}" type="presOf" srcId="{E4D770DD-EF08-4CB7-B99E-1BADCF763F6F}" destId="{D84F3656-FD81-44D5-B260-16770183351B}" srcOrd="0" destOrd="0" presId="urn:microsoft.com/office/officeart/2005/8/layout/default"/>
    <dgm:cxn modelId="{4A7F1279-02FC-477A-94C8-D9A6A47FFE53}" srcId="{E62589AE-A7C2-4125-859B-D679017BDD66}" destId="{E4D770DD-EF08-4CB7-B99E-1BADCF763F6F}" srcOrd="1" destOrd="0" parTransId="{157BA7D9-B00A-499F-880A-38FDEEB6E707}" sibTransId="{B852E5F2-74FE-4375-9016-522E56B9345D}"/>
    <dgm:cxn modelId="{A8373C5A-31DE-4191-9826-5B25D4B43885}" type="presOf" srcId="{35CDE11B-E88E-4DB1-8A31-E3543649F40C}" destId="{9F9019B4-165F-4586-BD4A-D9A7D02E61C6}" srcOrd="0" destOrd="0" presId="urn:microsoft.com/office/officeart/2005/8/layout/default"/>
    <dgm:cxn modelId="{7E400682-2A35-44C8-8C6B-A0C3314FEEF3}" type="presOf" srcId="{039ECD63-BFE2-440B-A936-C710D7FF300A}" destId="{D6D52076-CE41-44B0-8BC5-220E3765C675}" srcOrd="0" destOrd="0" presId="urn:microsoft.com/office/officeart/2005/8/layout/default"/>
    <dgm:cxn modelId="{2420B18D-EEEF-47CC-86C3-2FC925C13049}" srcId="{E62589AE-A7C2-4125-859B-D679017BDD66}" destId="{7AE50E67-A192-4634-A86F-470F395E930A}" srcOrd="0" destOrd="0" parTransId="{336908B1-421E-441F-A0A7-7D8FEEF89359}" sibTransId="{31048DF7-1770-4D84-A073-A74793892FED}"/>
    <dgm:cxn modelId="{7F6AFDC6-A5E4-4AA4-8E30-3035DBACCB82}" type="presOf" srcId="{C8FD67FB-B7E5-453C-B1AA-34E38D9D59ED}" destId="{B923B50D-A60C-442A-84F8-F697F74A4C86}" srcOrd="0" destOrd="0" presId="urn:microsoft.com/office/officeart/2005/8/layout/default"/>
    <dgm:cxn modelId="{07FCE5D2-B247-4C1D-B2AA-D398F7BC0B5B}" type="presOf" srcId="{7AE50E67-A192-4634-A86F-470F395E930A}" destId="{675C4461-214E-46B8-84CF-66796A95C4A3}" srcOrd="0" destOrd="0" presId="urn:microsoft.com/office/officeart/2005/8/layout/default"/>
    <dgm:cxn modelId="{B437AFDA-8C4E-45FA-8FAB-71A22C144D2A}" srcId="{E62589AE-A7C2-4125-859B-D679017BDD66}" destId="{C8FD67FB-B7E5-453C-B1AA-34E38D9D59ED}" srcOrd="2" destOrd="0" parTransId="{926D942E-D130-48FE-887C-5147E8BDAC7C}" sibTransId="{57868114-619B-4E78-8A1F-E44C0A2161EB}"/>
    <dgm:cxn modelId="{BB6D19F3-41C2-4FDC-9775-8FFB45636618}" srcId="{E62589AE-A7C2-4125-859B-D679017BDD66}" destId="{35CDE11B-E88E-4DB1-8A31-E3543649F40C}" srcOrd="3" destOrd="0" parTransId="{C42885BB-9CA9-4A4F-BBE9-0574D35C1525}" sibTransId="{B265049A-EB36-4B33-8D83-201494EAD9A5}"/>
    <dgm:cxn modelId="{5948B80B-5E0A-4362-B65D-20F958DF4836}" type="presParOf" srcId="{5C950EDD-6D8A-4FA6-A53E-69A3D398A3E2}" destId="{675C4461-214E-46B8-84CF-66796A95C4A3}" srcOrd="0" destOrd="0" presId="urn:microsoft.com/office/officeart/2005/8/layout/default"/>
    <dgm:cxn modelId="{3832739C-7C07-4873-971C-F46A61A12F02}" type="presParOf" srcId="{5C950EDD-6D8A-4FA6-A53E-69A3D398A3E2}" destId="{4C64AB2C-0AE2-465F-A1C8-58EBB3D51F55}" srcOrd="1" destOrd="0" presId="urn:microsoft.com/office/officeart/2005/8/layout/default"/>
    <dgm:cxn modelId="{6437229F-181C-4734-A07A-DDAC2ACB9B76}" type="presParOf" srcId="{5C950EDD-6D8A-4FA6-A53E-69A3D398A3E2}" destId="{D84F3656-FD81-44D5-B260-16770183351B}" srcOrd="2" destOrd="0" presId="urn:microsoft.com/office/officeart/2005/8/layout/default"/>
    <dgm:cxn modelId="{B3445C77-5231-4435-9F37-F20A2805EE56}" type="presParOf" srcId="{5C950EDD-6D8A-4FA6-A53E-69A3D398A3E2}" destId="{3BE7F6B9-61D4-41DE-958C-1A03E8FF00BA}" srcOrd="3" destOrd="0" presId="urn:microsoft.com/office/officeart/2005/8/layout/default"/>
    <dgm:cxn modelId="{6E42D022-C030-433F-A6DA-C9FE7C282B9F}" type="presParOf" srcId="{5C950EDD-6D8A-4FA6-A53E-69A3D398A3E2}" destId="{B923B50D-A60C-442A-84F8-F697F74A4C86}" srcOrd="4" destOrd="0" presId="urn:microsoft.com/office/officeart/2005/8/layout/default"/>
    <dgm:cxn modelId="{6E8ADE25-7047-4413-8BCA-AADFFFBB607F}" type="presParOf" srcId="{5C950EDD-6D8A-4FA6-A53E-69A3D398A3E2}" destId="{CA77D0E0-6F31-4A9B-8BAB-CBB636F3D743}" srcOrd="5" destOrd="0" presId="urn:microsoft.com/office/officeart/2005/8/layout/default"/>
    <dgm:cxn modelId="{BD8E9E6C-D267-4351-8EE2-9C2D0A4B3462}" type="presParOf" srcId="{5C950EDD-6D8A-4FA6-A53E-69A3D398A3E2}" destId="{9F9019B4-165F-4586-BD4A-D9A7D02E61C6}" srcOrd="6" destOrd="0" presId="urn:microsoft.com/office/officeart/2005/8/layout/default"/>
    <dgm:cxn modelId="{48BBA4F0-6981-4B13-A824-1D90044B769A}" type="presParOf" srcId="{5C950EDD-6D8A-4FA6-A53E-69A3D398A3E2}" destId="{938C18FC-3FAF-48E0-B2F2-4075580E3BE8}" srcOrd="7" destOrd="0" presId="urn:microsoft.com/office/officeart/2005/8/layout/default"/>
    <dgm:cxn modelId="{4DD52BF4-2087-4E09-B6E0-2E91F7EAF06E}" type="presParOf" srcId="{5C950EDD-6D8A-4FA6-A53E-69A3D398A3E2}" destId="{D6D52076-CE41-44B0-8BC5-220E3765C67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CBCD6C-1F4C-497C-A1AC-1645884845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A38E8C01-0850-49E9-A5A2-5BBBBD40D10E}">
      <dgm:prSet phldrT="[文字]" custT="1"/>
      <dgm:spPr/>
      <dgm:t>
        <a:bodyPr/>
        <a:lstStyle/>
        <a:p>
          <a:r>
            <a:rPr lang="zh-TW" altLang="en-US" sz="3200" dirty="0">
              <a:latin typeface="微軟正黑體" panose="020B0604030504040204" pitchFamily="34" charset="-120"/>
              <a:ea typeface="微軟正黑體" panose="020B0604030504040204" pitchFamily="34" charset="-120"/>
            </a:rPr>
            <a:t>學生透過文字或語言</a:t>
          </a:r>
          <a:br>
            <a:rPr lang="en-US" altLang="zh-TW" sz="3200" dirty="0">
              <a:latin typeface="微軟正黑體" panose="020B0604030504040204" pitchFamily="34" charset="-120"/>
              <a:ea typeface="微軟正黑體" panose="020B0604030504040204" pitchFamily="34" charset="-120"/>
            </a:rPr>
          </a:br>
          <a:r>
            <a:rPr lang="zh-TW" altLang="en-US" sz="3200" dirty="0">
              <a:latin typeface="微軟正黑體" panose="020B0604030504040204" pitchFamily="34" charset="-120"/>
              <a:ea typeface="微軟正黑體" panose="020B0604030504040204" pitchFamily="34" charset="-120"/>
            </a:rPr>
            <a:t>向教師傳達愛慕之意時，</a:t>
          </a:r>
          <a:br>
            <a:rPr lang="en-US" altLang="zh-TW" sz="3200" dirty="0">
              <a:latin typeface="微軟正黑體" panose="020B0604030504040204" pitchFamily="34" charset="-120"/>
              <a:ea typeface="微軟正黑體" panose="020B0604030504040204" pitchFamily="34" charset="-120"/>
            </a:rPr>
          </a:br>
          <a:r>
            <a:rPr lang="zh-TW" altLang="en-US" sz="3200" dirty="0">
              <a:latin typeface="微軟正黑體" panose="020B0604030504040204" pitchFamily="34" charset="-120"/>
              <a:ea typeface="微軟正黑體" panose="020B0604030504040204" pitchFamily="34" charset="-120"/>
            </a:rPr>
            <a:t>教師該如何應對？</a:t>
          </a:r>
        </a:p>
      </dgm:t>
    </dgm:pt>
    <dgm:pt modelId="{88A3D756-D0F8-48B8-A3D4-021C927FE2F7}" type="parTrans" cxnId="{A9D5F447-EAA2-4B45-88CF-F1E4C47F96CE}">
      <dgm:prSet/>
      <dgm:spPr/>
      <dgm:t>
        <a:bodyPr/>
        <a:lstStyle/>
        <a:p>
          <a:endParaRPr lang="zh-TW" altLang="en-US" sz="3200">
            <a:latin typeface="微軟正黑體" panose="020B0604030504040204" pitchFamily="34" charset="-120"/>
            <a:ea typeface="微軟正黑體" panose="020B0604030504040204" pitchFamily="34" charset="-120"/>
          </a:endParaRPr>
        </a:p>
      </dgm:t>
    </dgm:pt>
    <dgm:pt modelId="{DFFAFAFD-5C6A-420F-86C1-24E06BD02B99}" type="sibTrans" cxnId="{A9D5F447-EAA2-4B45-88CF-F1E4C47F96CE}">
      <dgm:prSet/>
      <dgm:spPr/>
      <dgm:t>
        <a:bodyPr/>
        <a:lstStyle/>
        <a:p>
          <a:endParaRPr lang="zh-TW" altLang="en-US" sz="3200">
            <a:latin typeface="微軟正黑體" panose="020B0604030504040204" pitchFamily="34" charset="-120"/>
            <a:ea typeface="微軟正黑體" panose="020B0604030504040204" pitchFamily="34" charset="-120"/>
          </a:endParaRPr>
        </a:p>
      </dgm:t>
    </dgm:pt>
    <dgm:pt modelId="{6D0C9147-30C9-4A94-970A-269374A61D1F}">
      <dgm:prSet phldrT="[文字]" custT="1"/>
      <dgm:spPr/>
      <dgm:t>
        <a:bodyPr/>
        <a:lstStyle/>
        <a:p>
          <a:r>
            <a:rPr lang="zh-TW" altLang="en-US" sz="3200" dirty="0">
              <a:latin typeface="微軟正黑體" panose="020B0604030504040204" pitchFamily="34" charset="-120"/>
              <a:ea typeface="微軟正黑體" panose="020B0604030504040204" pitchFamily="34" charset="-120"/>
            </a:rPr>
            <a:t>教師應拒絕</a:t>
          </a:r>
          <a:br>
            <a:rPr lang="en-US" altLang="zh-TW" sz="3200" dirty="0">
              <a:latin typeface="微軟正黑體" panose="020B0604030504040204" pitchFamily="34" charset="-120"/>
              <a:ea typeface="微軟正黑體" panose="020B0604030504040204" pitchFamily="34" charset="-120"/>
            </a:rPr>
          </a:br>
          <a:r>
            <a:rPr lang="zh-TW" altLang="en-US" sz="3200" dirty="0">
              <a:latin typeface="微軟正黑體" panose="020B0604030504040204" pitchFamily="34" charset="-120"/>
              <a:ea typeface="微軟正黑體" panose="020B0604030504040204" pitchFamily="34" charset="-120"/>
            </a:rPr>
            <a:t>並向學生說明清楚自己的立場</a:t>
          </a:r>
        </a:p>
      </dgm:t>
    </dgm:pt>
    <dgm:pt modelId="{67EAEF8B-0C84-418F-8F94-8FCFF97F236A}" type="parTrans" cxnId="{B6B6CAAB-AEB5-4ECE-A078-B27D68826F1C}">
      <dgm:prSet/>
      <dgm:spPr/>
      <dgm:t>
        <a:bodyPr/>
        <a:lstStyle/>
        <a:p>
          <a:endParaRPr lang="zh-TW" altLang="en-US" sz="3200">
            <a:latin typeface="微軟正黑體" panose="020B0604030504040204" pitchFamily="34" charset="-120"/>
            <a:ea typeface="微軟正黑體" panose="020B0604030504040204" pitchFamily="34" charset="-120"/>
          </a:endParaRPr>
        </a:p>
      </dgm:t>
    </dgm:pt>
    <dgm:pt modelId="{CA3C8CAB-596C-41C0-B29B-23D6FA233256}" type="sibTrans" cxnId="{B6B6CAAB-AEB5-4ECE-A078-B27D68826F1C}">
      <dgm:prSet/>
      <dgm:spPr/>
      <dgm:t>
        <a:bodyPr/>
        <a:lstStyle/>
        <a:p>
          <a:endParaRPr lang="zh-TW" altLang="en-US" sz="3200">
            <a:latin typeface="微軟正黑體" panose="020B0604030504040204" pitchFamily="34" charset="-120"/>
            <a:ea typeface="微軟正黑體" panose="020B0604030504040204" pitchFamily="34" charset="-120"/>
          </a:endParaRPr>
        </a:p>
      </dgm:t>
    </dgm:pt>
    <dgm:pt modelId="{B83C436E-3022-4C72-B0C0-FC894D0615D5}" type="pres">
      <dgm:prSet presAssocID="{15CBCD6C-1F4C-497C-A1AC-16458848458C}" presName="diagram" presStyleCnt="0">
        <dgm:presLayoutVars>
          <dgm:dir/>
          <dgm:resizeHandles val="exact"/>
        </dgm:presLayoutVars>
      </dgm:prSet>
      <dgm:spPr/>
    </dgm:pt>
    <dgm:pt modelId="{1379BE5E-D24A-4613-90F0-06DD047F35D8}" type="pres">
      <dgm:prSet presAssocID="{A38E8C01-0850-49E9-A5A2-5BBBBD40D10E}" presName="node" presStyleLbl="node1" presStyleIdx="0" presStyleCnt="2">
        <dgm:presLayoutVars>
          <dgm:bulletEnabled val="1"/>
        </dgm:presLayoutVars>
      </dgm:prSet>
      <dgm:spPr/>
    </dgm:pt>
    <dgm:pt modelId="{99C09B4C-0EB1-4182-9653-7088E60D7328}" type="pres">
      <dgm:prSet presAssocID="{DFFAFAFD-5C6A-420F-86C1-24E06BD02B99}" presName="sibTrans" presStyleCnt="0"/>
      <dgm:spPr/>
    </dgm:pt>
    <dgm:pt modelId="{DBC18B10-503B-410B-B931-ED8CF7D7763F}" type="pres">
      <dgm:prSet presAssocID="{6D0C9147-30C9-4A94-970A-269374A61D1F}" presName="node" presStyleLbl="node1" presStyleIdx="1" presStyleCnt="2">
        <dgm:presLayoutVars>
          <dgm:bulletEnabled val="1"/>
        </dgm:presLayoutVars>
      </dgm:prSet>
      <dgm:spPr/>
    </dgm:pt>
  </dgm:ptLst>
  <dgm:cxnLst>
    <dgm:cxn modelId="{F3C6891E-8AF1-4615-8DE8-A8C20188287F}" type="presOf" srcId="{6D0C9147-30C9-4A94-970A-269374A61D1F}" destId="{DBC18B10-503B-410B-B931-ED8CF7D7763F}" srcOrd="0" destOrd="0" presId="urn:microsoft.com/office/officeart/2005/8/layout/default"/>
    <dgm:cxn modelId="{A9D5F447-EAA2-4B45-88CF-F1E4C47F96CE}" srcId="{15CBCD6C-1F4C-497C-A1AC-16458848458C}" destId="{A38E8C01-0850-49E9-A5A2-5BBBBD40D10E}" srcOrd="0" destOrd="0" parTransId="{88A3D756-D0F8-48B8-A3D4-021C927FE2F7}" sibTransId="{DFFAFAFD-5C6A-420F-86C1-24E06BD02B99}"/>
    <dgm:cxn modelId="{B6B6CAAB-AEB5-4ECE-A078-B27D68826F1C}" srcId="{15CBCD6C-1F4C-497C-A1AC-16458848458C}" destId="{6D0C9147-30C9-4A94-970A-269374A61D1F}" srcOrd="1" destOrd="0" parTransId="{67EAEF8B-0C84-418F-8F94-8FCFF97F236A}" sibTransId="{CA3C8CAB-596C-41C0-B29B-23D6FA233256}"/>
    <dgm:cxn modelId="{D92A16C2-9E6A-45BB-B3F3-280D7202C051}" type="presOf" srcId="{A38E8C01-0850-49E9-A5A2-5BBBBD40D10E}" destId="{1379BE5E-D24A-4613-90F0-06DD047F35D8}" srcOrd="0" destOrd="0" presId="urn:microsoft.com/office/officeart/2005/8/layout/default"/>
    <dgm:cxn modelId="{4A020EFD-AF5F-44B3-AF61-A5EC1ACC681C}" type="presOf" srcId="{15CBCD6C-1F4C-497C-A1AC-16458848458C}" destId="{B83C436E-3022-4C72-B0C0-FC894D0615D5}" srcOrd="0" destOrd="0" presId="urn:microsoft.com/office/officeart/2005/8/layout/default"/>
    <dgm:cxn modelId="{A9366C3F-BC12-4E1A-9AE2-8FA71313678E}" type="presParOf" srcId="{B83C436E-3022-4C72-B0C0-FC894D0615D5}" destId="{1379BE5E-D24A-4613-90F0-06DD047F35D8}" srcOrd="0" destOrd="0" presId="urn:microsoft.com/office/officeart/2005/8/layout/default"/>
    <dgm:cxn modelId="{F1F57A11-9F20-4685-B202-1AD1706C2944}" type="presParOf" srcId="{B83C436E-3022-4C72-B0C0-FC894D0615D5}" destId="{99C09B4C-0EB1-4182-9653-7088E60D7328}" srcOrd="1" destOrd="0" presId="urn:microsoft.com/office/officeart/2005/8/layout/default"/>
    <dgm:cxn modelId="{5ECBE836-DDA2-4270-A494-98D09637F8D6}" type="presParOf" srcId="{B83C436E-3022-4C72-B0C0-FC894D0615D5}" destId="{DBC18B10-503B-410B-B931-ED8CF7D7763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1D4B8-1750-4BF7-9B1B-F522696A6394}"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zh-TW" altLang="en-US"/>
        </a:p>
      </dgm:t>
    </dgm:pt>
    <dgm:pt modelId="{35143670-5A45-422F-8741-94765F07EA41}">
      <dgm:prSet phldrT="[文字]"/>
      <dgm:spPr/>
      <dgm:t>
        <a:bodyPr/>
        <a:lstStyle/>
        <a:p>
          <a:endParaRPr lang="zh-TW" altLang="en-US" dirty="0">
            <a:latin typeface="微軟正黑體" panose="020B0604030504040204" pitchFamily="34" charset="-120"/>
            <a:ea typeface="微軟正黑體" panose="020B0604030504040204" pitchFamily="34" charset="-120"/>
          </a:endParaRPr>
        </a:p>
      </dgm:t>
    </dgm:pt>
    <dgm:pt modelId="{884244F9-8AD5-4BBB-94AE-2CA60AA2F2A1}" type="parTrans" cxnId="{4A0788F2-0F17-4D2D-8846-F7FBE2AB127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EF4B7D-70C8-4C85-97F7-43342486E5B2}" type="sibTrans" cxnId="{4A0788F2-0F17-4D2D-8846-F7FBE2AB127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284E74E-8069-417C-A4AB-DFCC7CE49120}">
      <dgm:prSet phldrT="[文字]"/>
      <dgm:spPr/>
      <dgm:t>
        <a:bodyPr/>
        <a:lstStyle/>
        <a:p>
          <a:r>
            <a:rPr lang="en-US" altLang="zh-TW" b="0" i="0" dirty="0">
              <a:latin typeface="微軟正黑體" panose="020B0604030504040204" pitchFamily="34" charset="-120"/>
              <a:ea typeface="微軟正黑體" panose="020B0604030504040204" pitchFamily="34" charset="-120"/>
            </a:rPr>
            <a:t>《</a:t>
          </a:r>
          <a:r>
            <a:rPr lang="zh-TW" altLang="en-US" b="0" i="0" dirty="0">
              <a:latin typeface="微軟正黑體" panose="020B0604030504040204" pitchFamily="34" charset="-120"/>
              <a:ea typeface="微軟正黑體" panose="020B0604030504040204" pitchFamily="34" charset="-120"/>
            </a:rPr>
            <a:t>性騷擾防治法</a:t>
          </a:r>
          <a:r>
            <a:rPr lang="en-US" altLang="zh-TW" b="0" i="0"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dgm:t>
    </dgm:pt>
    <dgm:pt modelId="{FF0D2247-7A66-4E2E-9812-51B63874DD3D}" type="parTrans" cxnId="{5A9FB28A-28D7-494B-B711-5A74F8D7A7B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2F6482D-B871-459F-A335-3EC992F94AC0}" type="sibTrans" cxnId="{5A9FB28A-28D7-494B-B711-5A74F8D7A7B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C8D02BE-6A2F-4066-99C8-FD25A35E2911}">
      <dgm:prSet phldrT="[文字]"/>
      <dgm:spPr/>
      <dgm:t>
        <a:bodyPr/>
        <a:lstStyle/>
        <a:p>
          <a:r>
            <a:rPr lang="en-US" altLang="zh-TW" b="0" i="0" dirty="0">
              <a:latin typeface="微軟正黑體" panose="020B0604030504040204" pitchFamily="34" charset="-120"/>
              <a:ea typeface="微軟正黑體" panose="020B0604030504040204" pitchFamily="34" charset="-120"/>
            </a:rPr>
            <a:t>《</a:t>
          </a:r>
          <a:r>
            <a:rPr lang="zh-TW" altLang="en-US" b="0" i="0" dirty="0">
              <a:latin typeface="微軟正黑體" panose="020B0604030504040204" pitchFamily="34" charset="-120"/>
              <a:ea typeface="微軟正黑體" panose="020B0604030504040204" pitchFamily="34" charset="-120"/>
            </a:rPr>
            <a:t>性別平等工作法</a:t>
          </a:r>
          <a:r>
            <a:rPr lang="en-US" altLang="zh-TW" b="0" i="0"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dgm:t>
    </dgm:pt>
    <dgm:pt modelId="{1E3B4F97-F7D4-4814-A6ED-7198F32DCEB5}" type="parTrans" cxnId="{FD2355DE-3B4D-46AC-9FEE-2EF051C2A77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828D649-071E-4D9E-ADF2-428CF3300025}" type="sibTrans" cxnId="{FD2355DE-3B4D-46AC-9FEE-2EF051C2A77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7AA7EB-D689-4F0B-BDD3-CE254FDE98C4}">
      <dgm:prSet phldrT="[文字]"/>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b="0" i="0" dirty="0">
              <a:latin typeface="微軟正黑體" panose="020B0604030504040204" pitchFamily="34" charset="-120"/>
              <a:ea typeface="微軟正黑體" panose="020B0604030504040204" pitchFamily="34" charset="-120"/>
            </a:rPr>
            <a:t>《</a:t>
          </a:r>
          <a:r>
            <a:rPr lang="zh-TW" altLang="en-US" b="0" i="0" dirty="0">
              <a:latin typeface="微軟正黑體" panose="020B0604030504040204" pitchFamily="34" charset="-120"/>
              <a:ea typeface="微軟正黑體" panose="020B0604030504040204" pitchFamily="34" charset="-120"/>
            </a:rPr>
            <a:t>性別平等教育法</a:t>
          </a:r>
          <a:r>
            <a:rPr lang="en-US" altLang="zh-TW" b="0" i="0"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dgm:t>
    </dgm:pt>
    <dgm:pt modelId="{3F52B4A1-B0D4-4EB0-80A9-B56E8A95B49C}" type="parTrans" cxnId="{015466EB-C8CC-424B-A4AB-F0DB71BB079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DA152C9-08D9-4C03-924C-AC48F6DC96FF}" type="sibTrans" cxnId="{015466EB-C8CC-424B-A4AB-F0DB71BB079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8B76632-F57A-4040-9413-50CAC3B242D0}" type="pres">
      <dgm:prSet presAssocID="{DDD1D4B8-1750-4BF7-9B1B-F522696A6394}" presName="vert0" presStyleCnt="0">
        <dgm:presLayoutVars>
          <dgm:dir/>
          <dgm:animOne val="branch"/>
          <dgm:animLvl val="lvl"/>
        </dgm:presLayoutVars>
      </dgm:prSet>
      <dgm:spPr/>
    </dgm:pt>
    <dgm:pt modelId="{A1D8CFD3-0CF2-423E-9AB7-F3B316147753}" type="pres">
      <dgm:prSet presAssocID="{35143670-5A45-422F-8741-94765F07EA41}" presName="thickLine" presStyleLbl="alignNode1" presStyleIdx="0" presStyleCnt="1"/>
      <dgm:spPr/>
    </dgm:pt>
    <dgm:pt modelId="{D6981000-400B-453B-8370-EBDBF968C212}" type="pres">
      <dgm:prSet presAssocID="{35143670-5A45-422F-8741-94765F07EA41}" presName="horz1" presStyleCnt="0"/>
      <dgm:spPr/>
    </dgm:pt>
    <dgm:pt modelId="{84E4027D-D459-48F8-AC38-B59C28CCBCE9}" type="pres">
      <dgm:prSet presAssocID="{35143670-5A45-422F-8741-94765F07EA41}" presName="tx1" presStyleLbl="revTx" presStyleIdx="0" presStyleCnt="4"/>
      <dgm:spPr/>
    </dgm:pt>
    <dgm:pt modelId="{FB825550-D0D7-4F14-8D57-F74423A74553}" type="pres">
      <dgm:prSet presAssocID="{35143670-5A45-422F-8741-94765F07EA41}" presName="vert1" presStyleCnt="0"/>
      <dgm:spPr/>
    </dgm:pt>
    <dgm:pt modelId="{9D373F60-3ECC-4BEB-8192-14A914B9B95B}" type="pres">
      <dgm:prSet presAssocID="{6284E74E-8069-417C-A4AB-DFCC7CE49120}" presName="vertSpace2a" presStyleCnt="0"/>
      <dgm:spPr/>
    </dgm:pt>
    <dgm:pt modelId="{BF52B0C4-4D3A-441F-8BC2-B0A8A0563995}" type="pres">
      <dgm:prSet presAssocID="{6284E74E-8069-417C-A4AB-DFCC7CE49120}" presName="horz2" presStyleCnt="0"/>
      <dgm:spPr/>
    </dgm:pt>
    <dgm:pt modelId="{9CBBC2A9-FF0D-4ECD-866B-4307204806CF}" type="pres">
      <dgm:prSet presAssocID="{6284E74E-8069-417C-A4AB-DFCC7CE49120}" presName="horzSpace2" presStyleCnt="0"/>
      <dgm:spPr/>
    </dgm:pt>
    <dgm:pt modelId="{98F83B9D-61AD-45C9-AEB5-4F94DA1C5914}" type="pres">
      <dgm:prSet presAssocID="{6284E74E-8069-417C-A4AB-DFCC7CE49120}" presName="tx2" presStyleLbl="revTx" presStyleIdx="1" presStyleCnt="4"/>
      <dgm:spPr/>
    </dgm:pt>
    <dgm:pt modelId="{F9976B9B-B896-440D-9ED8-CC30F4D98C41}" type="pres">
      <dgm:prSet presAssocID="{6284E74E-8069-417C-A4AB-DFCC7CE49120}" presName="vert2" presStyleCnt="0"/>
      <dgm:spPr/>
    </dgm:pt>
    <dgm:pt modelId="{36C13174-0EEE-4905-AA44-74CA4EF77061}" type="pres">
      <dgm:prSet presAssocID="{6284E74E-8069-417C-A4AB-DFCC7CE49120}" presName="thinLine2b" presStyleLbl="callout" presStyleIdx="0" presStyleCnt="3"/>
      <dgm:spPr/>
    </dgm:pt>
    <dgm:pt modelId="{6E7CAB64-6DF7-4690-9BA9-7CF74176DF95}" type="pres">
      <dgm:prSet presAssocID="{6284E74E-8069-417C-A4AB-DFCC7CE49120}" presName="vertSpace2b" presStyleCnt="0"/>
      <dgm:spPr/>
    </dgm:pt>
    <dgm:pt modelId="{3B57EAAF-71A2-49F8-A612-535C52C78F85}" type="pres">
      <dgm:prSet presAssocID="{BC8D02BE-6A2F-4066-99C8-FD25A35E2911}" presName="horz2" presStyleCnt="0"/>
      <dgm:spPr/>
    </dgm:pt>
    <dgm:pt modelId="{D6F23D09-8B77-450A-BE9D-DB7D82BEA2BF}" type="pres">
      <dgm:prSet presAssocID="{BC8D02BE-6A2F-4066-99C8-FD25A35E2911}" presName="horzSpace2" presStyleCnt="0"/>
      <dgm:spPr/>
    </dgm:pt>
    <dgm:pt modelId="{708F85A8-1DB8-4783-ABD9-B24CDA6AE280}" type="pres">
      <dgm:prSet presAssocID="{BC8D02BE-6A2F-4066-99C8-FD25A35E2911}" presName="tx2" presStyleLbl="revTx" presStyleIdx="2" presStyleCnt="4"/>
      <dgm:spPr/>
    </dgm:pt>
    <dgm:pt modelId="{2D61DC88-B8DB-4860-818C-FC27AE0076D8}" type="pres">
      <dgm:prSet presAssocID="{BC8D02BE-6A2F-4066-99C8-FD25A35E2911}" presName="vert2" presStyleCnt="0"/>
      <dgm:spPr/>
    </dgm:pt>
    <dgm:pt modelId="{8D0C4BF9-8845-444D-AA90-DC5539FBBFAB}" type="pres">
      <dgm:prSet presAssocID="{BC8D02BE-6A2F-4066-99C8-FD25A35E2911}" presName="thinLine2b" presStyleLbl="callout" presStyleIdx="1" presStyleCnt="3"/>
      <dgm:spPr/>
    </dgm:pt>
    <dgm:pt modelId="{7D29E2B0-91CA-4800-AD60-162EFCD39A31}" type="pres">
      <dgm:prSet presAssocID="{BC8D02BE-6A2F-4066-99C8-FD25A35E2911}" presName="vertSpace2b" presStyleCnt="0"/>
      <dgm:spPr/>
    </dgm:pt>
    <dgm:pt modelId="{B2E4F124-071F-4BA3-9050-5A11915975BD}" type="pres">
      <dgm:prSet presAssocID="{4E7AA7EB-D689-4F0B-BDD3-CE254FDE98C4}" presName="horz2" presStyleCnt="0"/>
      <dgm:spPr/>
    </dgm:pt>
    <dgm:pt modelId="{DAEC1B61-FCD3-4B7C-8C47-72A967D2EE3E}" type="pres">
      <dgm:prSet presAssocID="{4E7AA7EB-D689-4F0B-BDD3-CE254FDE98C4}" presName="horzSpace2" presStyleCnt="0"/>
      <dgm:spPr/>
    </dgm:pt>
    <dgm:pt modelId="{040EC486-A706-4610-AF11-1BBFE21B721D}" type="pres">
      <dgm:prSet presAssocID="{4E7AA7EB-D689-4F0B-BDD3-CE254FDE98C4}" presName="tx2" presStyleLbl="revTx" presStyleIdx="3" presStyleCnt="4"/>
      <dgm:spPr/>
    </dgm:pt>
    <dgm:pt modelId="{6EE02C06-401D-4A88-A9D6-E6BF35CA69D5}" type="pres">
      <dgm:prSet presAssocID="{4E7AA7EB-D689-4F0B-BDD3-CE254FDE98C4}" presName="vert2" presStyleCnt="0"/>
      <dgm:spPr/>
    </dgm:pt>
    <dgm:pt modelId="{79463D28-10F0-42AB-986A-66A2B534064E}" type="pres">
      <dgm:prSet presAssocID="{4E7AA7EB-D689-4F0B-BDD3-CE254FDE98C4}" presName="thinLine2b" presStyleLbl="callout" presStyleIdx="2" presStyleCnt="3"/>
      <dgm:spPr/>
    </dgm:pt>
    <dgm:pt modelId="{E505EEB3-95A3-4701-8FAE-FC5EF8D0D478}" type="pres">
      <dgm:prSet presAssocID="{4E7AA7EB-D689-4F0B-BDD3-CE254FDE98C4}" presName="vertSpace2b" presStyleCnt="0"/>
      <dgm:spPr/>
    </dgm:pt>
  </dgm:ptLst>
  <dgm:cxnLst>
    <dgm:cxn modelId="{C52BD83D-8A97-4757-ABD8-911C1B7805D3}" type="presOf" srcId="{35143670-5A45-422F-8741-94765F07EA41}" destId="{84E4027D-D459-48F8-AC38-B59C28CCBCE9}" srcOrd="0" destOrd="0" presId="urn:microsoft.com/office/officeart/2008/layout/LinedList"/>
    <dgm:cxn modelId="{6A8FA743-64C0-4079-9D75-A97C426DE7FB}" type="presOf" srcId="{BC8D02BE-6A2F-4066-99C8-FD25A35E2911}" destId="{708F85A8-1DB8-4783-ABD9-B24CDA6AE280}" srcOrd="0" destOrd="0" presId="urn:microsoft.com/office/officeart/2008/layout/LinedList"/>
    <dgm:cxn modelId="{5A9FB28A-28D7-494B-B711-5A74F8D7A7B8}" srcId="{35143670-5A45-422F-8741-94765F07EA41}" destId="{6284E74E-8069-417C-A4AB-DFCC7CE49120}" srcOrd="0" destOrd="0" parTransId="{FF0D2247-7A66-4E2E-9812-51B63874DD3D}" sibTransId="{72F6482D-B871-459F-A335-3EC992F94AC0}"/>
    <dgm:cxn modelId="{30C25F96-306D-4C71-82B6-327AC374A27F}" type="presOf" srcId="{DDD1D4B8-1750-4BF7-9B1B-F522696A6394}" destId="{48B76632-F57A-4040-9413-50CAC3B242D0}" srcOrd="0" destOrd="0" presId="urn:microsoft.com/office/officeart/2008/layout/LinedList"/>
    <dgm:cxn modelId="{D16154BF-A3F6-4D24-8D22-789203BF4DAE}" type="presOf" srcId="{6284E74E-8069-417C-A4AB-DFCC7CE49120}" destId="{98F83B9D-61AD-45C9-AEB5-4F94DA1C5914}" srcOrd="0" destOrd="0" presId="urn:microsoft.com/office/officeart/2008/layout/LinedList"/>
    <dgm:cxn modelId="{FD2355DE-3B4D-46AC-9FEE-2EF051C2A775}" srcId="{35143670-5A45-422F-8741-94765F07EA41}" destId="{BC8D02BE-6A2F-4066-99C8-FD25A35E2911}" srcOrd="1" destOrd="0" parTransId="{1E3B4F97-F7D4-4814-A6ED-7198F32DCEB5}" sibTransId="{4828D649-071E-4D9E-ADF2-428CF3300025}"/>
    <dgm:cxn modelId="{015466EB-C8CC-424B-A4AB-F0DB71BB079A}" srcId="{35143670-5A45-422F-8741-94765F07EA41}" destId="{4E7AA7EB-D689-4F0B-BDD3-CE254FDE98C4}" srcOrd="2" destOrd="0" parTransId="{3F52B4A1-B0D4-4EB0-80A9-B56E8A95B49C}" sibTransId="{9DA152C9-08D9-4C03-924C-AC48F6DC96FF}"/>
    <dgm:cxn modelId="{4A0788F2-0F17-4D2D-8846-F7FBE2AB1272}" srcId="{DDD1D4B8-1750-4BF7-9B1B-F522696A6394}" destId="{35143670-5A45-422F-8741-94765F07EA41}" srcOrd="0" destOrd="0" parTransId="{884244F9-8AD5-4BBB-94AE-2CA60AA2F2A1}" sibTransId="{22EF4B7D-70C8-4C85-97F7-43342486E5B2}"/>
    <dgm:cxn modelId="{C1BC25F9-8490-4F5C-95D3-349BC988D728}" type="presOf" srcId="{4E7AA7EB-D689-4F0B-BDD3-CE254FDE98C4}" destId="{040EC486-A706-4610-AF11-1BBFE21B721D}" srcOrd="0" destOrd="0" presId="urn:microsoft.com/office/officeart/2008/layout/LinedList"/>
    <dgm:cxn modelId="{CB35B0BE-4DC4-4DD6-9662-C45C781162F1}" type="presParOf" srcId="{48B76632-F57A-4040-9413-50CAC3B242D0}" destId="{A1D8CFD3-0CF2-423E-9AB7-F3B316147753}" srcOrd="0" destOrd="0" presId="urn:microsoft.com/office/officeart/2008/layout/LinedList"/>
    <dgm:cxn modelId="{EAF77255-1825-4D19-9A8E-3F8F0E1132F4}" type="presParOf" srcId="{48B76632-F57A-4040-9413-50CAC3B242D0}" destId="{D6981000-400B-453B-8370-EBDBF968C212}" srcOrd="1" destOrd="0" presId="urn:microsoft.com/office/officeart/2008/layout/LinedList"/>
    <dgm:cxn modelId="{BAE1EF32-104C-4CC0-BF5D-250FB4F63DFF}" type="presParOf" srcId="{D6981000-400B-453B-8370-EBDBF968C212}" destId="{84E4027D-D459-48F8-AC38-B59C28CCBCE9}" srcOrd="0" destOrd="0" presId="urn:microsoft.com/office/officeart/2008/layout/LinedList"/>
    <dgm:cxn modelId="{CE3E0F70-337F-4798-BD06-479E6047FC25}" type="presParOf" srcId="{D6981000-400B-453B-8370-EBDBF968C212}" destId="{FB825550-D0D7-4F14-8D57-F74423A74553}" srcOrd="1" destOrd="0" presId="urn:microsoft.com/office/officeart/2008/layout/LinedList"/>
    <dgm:cxn modelId="{395079D4-227B-4991-8E26-3DB603C58EF6}" type="presParOf" srcId="{FB825550-D0D7-4F14-8D57-F74423A74553}" destId="{9D373F60-3ECC-4BEB-8192-14A914B9B95B}" srcOrd="0" destOrd="0" presId="urn:microsoft.com/office/officeart/2008/layout/LinedList"/>
    <dgm:cxn modelId="{549CA172-6E33-4199-986B-C30573A14F0D}" type="presParOf" srcId="{FB825550-D0D7-4F14-8D57-F74423A74553}" destId="{BF52B0C4-4D3A-441F-8BC2-B0A8A0563995}" srcOrd="1" destOrd="0" presId="urn:microsoft.com/office/officeart/2008/layout/LinedList"/>
    <dgm:cxn modelId="{FD351E91-E06D-4AE0-AD4E-5141215FFEAF}" type="presParOf" srcId="{BF52B0C4-4D3A-441F-8BC2-B0A8A0563995}" destId="{9CBBC2A9-FF0D-4ECD-866B-4307204806CF}" srcOrd="0" destOrd="0" presId="urn:microsoft.com/office/officeart/2008/layout/LinedList"/>
    <dgm:cxn modelId="{446CF2BA-1B3A-4CFA-9143-25E6362B29D0}" type="presParOf" srcId="{BF52B0C4-4D3A-441F-8BC2-B0A8A0563995}" destId="{98F83B9D-61AD-45C9-AEB5-4F94DA1C5914}" srcOrd="1" destOrd="0" presId="urn:microsoft.com/office/officeart/2008/layout/LinedList"/>
    <dgm:cxn modelId="{CB13313D-B378-4713-9D5D-E49A8E875E9D}" type="presParOf" srcId="{BF52B0C4-4D3A-441F-8BC2-B0A8A0563995}" destId="{F9976B9B-B896-440D-9ED8-CC30F4D98C41}" srcOrd="2" destOrd="0" presId="urn:microsoft.com/office/officeart/2008/layout/LinedList"/>
    <dgm:cxn modelId="{35C3167B-4266-4F2E-8632-0C982CA876B3}" type="presParOf" srcId="{FB825550-D0D7-4F14-8D57-F74423A74553}" destId="{36C13174-0EEE-4905-AA44-74CA4EF77061}" srcOrd="2" destOrd="0" presId="urn:microsoft.com/office/officeart/2008/layout/LinedList"/>
    <dgm:cxn modelId="{50D58F7D-A641-46E6-8166-8797A87C33EF}" type="presParOf" srcId="{FB825550-D0D7-4F14-8D57-F74423A74553}" destId="{6E7CAB64-6DF7-4690-9BA9-7CF74176DF95}" srcOrd="3" destOrd="0" presId="urn:microsoft.com/office/officeart/2008/layout/LinedList"/>
    <dgm:cxn modelId="{1D6DA068-5DFE-4430-9083-01A5D0409B6E}" type="presParOf" srcId="{FB825550-D0D7-4F14-8D57-F74423A74553}" destId="{3B57EAAF-71A2-49F8-A612-535C52C78F85}" srcOrd="4" destOrd="0" presId="urn:microsoft.com/office/officeart/2008/layout/LinedList"/>
    <dgm:cxn modelId="{5389E97C-AE88-4F35-839B-BC642B321711}" type="presParOf" srcId="{3B57EAAF-71A2-49F8-A612-535C52C78F85}" destId="{D6F23D09-8B77-450A-BE9D-DB7D82BEA2BF}" srcOrd="0" destOrd="0" presId="urn:microsoft.com/office/officeart/2008/layout/LinedList"/>
    <dgm:cxn modelId="{3C798D37-0969-45A8-BAD8-3C44FE3726EF}" type="presParOf" srcId="{3B57EAAF-71A2-49F8-A612-535C52C78F85}" destId="{708F85A8-1DB8-4783-ABD9-B24CDA6AE280}" srcOrd="1" destOrd="0" presId="urn:microsoft.com/office/officeart/2008/layout/LinedList"/>
    <dgm:cxn modelId="{1D8BA27B-67CC-4462-AC15-595C2AE8ECFE}" type="presParOf" srcId="{3B57EAAF-71A2-49F8-A612-535C52C78F85}" destId="{2D61DC88-B8DB-4860-818C-FC27AE0076D8}" srcOrd="2" destOrd="0" presId="urn:microsoft.com/office/officeart/2008/layout/LinedList"/>
    <dgm:cxn modelId="{FB2CC17A-3D72-42AA-AF8B-C3C6EF4E0A11}" type="presParOf" srcId="{FB825550-D0D7-4F14-8D57-F74423A74553}" destId="{8D0C4BF9-8845-444D-AA90-DC5539FBBFAB}" srcOrd="5" destOrd="0" presId="urn:microsoft.com/office/officeart/2008/layout/LinedList"/>
    <dgm:cxn modelId="{0E3658DD-4F08-47CA-AE46-4DFF51E38064}" type="presParOf" srcId="{FB825550-D0D7-4F14-8D57-F74423A74553}" destId="{7D29E2B0-91CA-4800-AD60-162EFCD39A31}" srcOrd="6" destOrd="0" presId="urn:microsoft.com/office/officeart/2008/layout/LinedList"/>
    <dgm:cxn modelId="{BE73E6B6-EE97-41B8-B76A-AB3E21CD7366}" type="presParOf" srcId="{FB825550-D0D7-4F14-8D57-F74423A74553}" destId="{B2E4F124-071F-4BA3-9050-5A11915975BD}" srcOrd="7" destOrd="0" presId="urn:microsoft.com/office/officeart/2008/layout/LinedList"/>
    <dgm:cxn modelId="{D015CCB1-DD5D-48A3-8199-9A3B26338A75}" type="presParOf" srcId="{B2E4F124-071F-4BA3-9050-5A11915975BD}" destId="{DAEC1B61-FCD3-4B7C-8C47-72A967D2EE3E}" srcOrd="0" destOrd="0" presId="urn:microsoft.com/office/officeart/2008/layout/LinedList"/>
    <dgm:cxn modelId="{78ED2EB5-0CCF-4CF9-92AB-4851A811FAD3}" type="presParOf" srcId="{B2E4F124-071F-4BA3-9050-5A11915975BD}" destId="{040EC486-A706-4610-AF11-1BBFE21B721D}" srcOrd="1" destOrd="0" presId="urn:microsoft.com/office/officeart/2008/layout/LinedList"/>
    <dgm:cxn modelId="{23C23F7D-660D-42D3-AB8F-BCEA461BB2F9}" type="presParOf" srcId="{B2E4F124-071F-4BA3-9050-5A11915975BD}" destId="{6EE02C06-401D-4A88-A9D6-E6BF35CA69D5}" srcOrd="2" destOrd="0" presId="urn:microsoft.com/office/officeart/2008/layout/LinedList"/>
    <dgm:cxn modelId="{B6826D9D-5BEF-4D9A-9997-2087E02F7EC0}" type="presParOf" srcId="{FB825550-D0D7-4F14-8D57-F74423A74553}" destId="{79463D28-10F0-42AB-986A-66A2B534064E}" srcOrd="8" destOrd="0" presId="urn:microsoft.com/office/officeart/2008/layout/LinedList"/>
    <dgm:cxn modelId="{913438AF-1FCC-416E-ADEB-3ED82EBE723F}" type="presParOf" srcId="{FB825550-D0D7-4F14-8D57-F74423A74553}" destId="{E505EEB3-95A3-4701-8FAE-FC5EF8D0D47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27EFC6-6B7B-4C66-B4AF-39A42134020D}"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lang="zh-TW" altLang="en-US"/>
        </a:p>
      </dgm:t>
    </dgm:pt>
    <dgm:pt modelId="{AB89E433-7FBB-4371-9133-24E8DE291449}">
      <dgm:prSet phldrT="[文字]"/>
      <dgm:spPr/>
      <dgm:t>
        <a:bodyPr/>
        <a:lstStyle/>
        <a:p>
          <a:r>
            <a:rPr lang="zh-TW" altLang="en-US" dirty="0">
              <a:latin typeface="微軟正黑體" panose="020B0604030504040204" pitchFamily="34" charset="-120"/>
              <a:ea typeface="微軟正黑體" panose="020B0604030504040204" pitchFamily="34" charset="-120"/>
            </a:rPr>
            <a:t>言語霸凌</a:t>
          </a:r>
        </a:p>
      </dgm:t>
    </dgm:pt>
    <dgm:pt modelId="{D0A8075C-C7DD-4291-89AD-97101A968F45}" type="parTrans" cxnId="{A6F00E4C-4C0E-4267-AD53-ABF28BC3B7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412820E-2956-4F81-B15D-89821AF7DA68}" type="sibTrans" cxnId="{A6F00E4C-4C0E-4267-AD53-ABF28BC3B7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A571B2-FEBE-45C4-8E73-DFF321D5189D}">
      <dgm:prSet phldrT="[文字]"/>
      <dgm:spPr/>
      <dgm:t>
        <a:bodyPr/>
        <a:lstStyle/>
        <a:p>
          <a:r>
            <a:rPr lang="zh-TW" altLang="en-US" dirty="0">
              <a:latin typeface="微軟正黑體" panose="020B0604030504040204" pitchFamily="34" charset="-120"/>
              <a:ea typeface="微軟正黑體" panose="020B0604030504040204" pitchFamily="34" charset="-120"/>
            </a:rPr>
            <a:t>肢體霸凌</a:t>
          </a:r>
        </a:p>
      </dgm:t>
    </dgm:pt>
    <dgm:pt modelId="{5231653C-5F07-47C9-B6C5-64AC583C79BF}" type="parTrans" cxnId="{34A83895-F148-4E69-8383-FAE1EB1D3C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F8A0CB6-572C-4AB6-B59A-2181EE41B66A}" type="sibTrans" cxnId="{34A83895-F148-4E69-8383-FAE1EB1D3C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56D82F-FB9B-4D93-AB1C-1E3115F0AFAB}">
      <dgm:prSet phldrT="[文字]"/>
      <dgm:spPr/>
      <dgm:t>
        <a:bodyPr/>
        <a:lstStyle/>
        <a:p>
          <a:r>
            <a:rPr lang="zh-TW" altLang="en-US" dirty="0">
              <a:latin typeface="微軟正黑體" panose="020B0604030504040204" pitchFamily="34" charset="-120"/>
              <a:ea typeface="微軟正黑體" panose="020B0604030504040204" pitchFamily="34" charset="-120"/>
            </a:rPr>
            <a:t>關係霸凌</a:t>
          </a:r>
        </a:p>
      </dgm:t>
    </dgm:pt>
    <dgm:pt modelId="{7DF15057-E312-4D65-9DF7-C3D49C8A7342}" type="parTrans" cxnId="{FEDD4ED1-4DFB-4545-9D0A-B46C1478FF5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691D71E-4172-446C-BE35-9C1765C6F2E1}" type="sibTrans" cxnId="{FEDD4ED1-4DFB-4545-9D0A-B46C1478FF5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073277E-422B-4051-8238-1A34CD7B91D4}">
      <dgm:prSet phldrT="[文字]"/>
      <dgm:spPr/>
      <dgm:t>
        <a:bodyPr/>
        <a:lstStyle/>
        <a:p>
          <a:r>
            <a:rPr lang="zh-TW" altLang="en-US" dirty="0">
              <a:latin typeface="微軟正黑體" panose="020B0604030504040204" pitchFamily="34" charset="-120"/>
              <a:ea typeface="微軟正黑體" panose="020B0604030504040204" pitchFamily="34" charset="-120"/>
            </a:rPr>
            <a:t>網路霸凌</a:t>
          </a:r>
        </a:p>
      </dgm:t>
    </dgm:pt>
    <dgm:pt modelId="{37C79F9B-4AC3-4D39-B353-939D79259347}" type="parTrans" cxnId="{07021C21-9A5A-4BCA-A866-9520F126155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919BFED-9594-4E73-B71F-BF95A163FA21}" type="sibTrans" cxnId="{07021C21-9A5A-4BCA-A866-9520F126155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5EA89A1-134A-4752-8A93-1AF5D441F99C}">
      <dgm:prSet phldrT="[文字]"/>
      <dgm:spPr/>
      <dgm:t>
        <a:bodyPr/>
        <a:lstStyle/>
        <a:p>
          <a:r>
            <a:rPr lang="zh-TW" altLang="en-US">
              <a:latin typeface="微軟正黑體" panose="020B0604030504040204" pitchFamily="34" charset="-120"/>
              <a:ea typeface="微軟正黑體" panose="020B0604030504040204" pitchFamily="34" charset="-120"/>
            </a:rPr>
            <a:t>性</a:t>
          </a:r>
          <a:r>
            <a:rPr lang="zh-TW" altLang="en-US" dirty="0">
              <a:latin typeface="微軟正黑體" panose="020B0604030504040204" pitchFamily="34" charset="-120"/>
              <a:ea typeface="微軟正黑體" panose="020B0604030504040204" pitchFamily="34" charset="-120"/>
            </a:rPr>
            <a:t>霸凌</a:t>
          </a:r>
        </a:p>
      </dgm:t>
    </dgm:pt>
    <dgm:pt modelId="{46C1A268-5BC5-4FA5-B537-E1F32B993444}" type="parTrans" cxnId="{696812ED-C6B2-4C7C-886D-71C8A941E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FDB560F-15F8-4155-914A-355D36CCA3A1}" type="sibTrans" cxnId="{696812ED-C6B2-4C7C-886D-71C8A941E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5E2CD5-B11B-4331-8AE2-16D8798272CD}" type="pres">
      <dgm:prSet presAssocID="{E627EFC6-6B7B-4C66-B4AF-39A42134020D}" presName="cycle" presStyleCnt="0">
        <dgm:presLayoutVars>
          <dgm:dir/>
          <dgm:resizeHandles val="exact"/>
        </dgm:presLayoutVars>
      </dgm:prSet>
      <dgm:spPr/>
    </dgm:pt>
    <dgm:pt modelId="{293D1EA4-EACB-4B5F-86A8-E586A3A0832D}" type="pres">
      <dgm:prSet presAssocID="{AB89E433-7FBB-4371-9133-24E8DE291449}" presName="node" presStyleLbl="node1" presStyleIdx="0" presStyleCnt="5">
        <dgm:presLayoutVars>
          <dgm:bulletEnabled val="1"/>
        </dgm:presLayoutVars>
      </dgm:prSet>
      <dgm:spPr/>
    </dgm:pt>
    <dgm:pt modelId="{BD9F03F0-16FB-495C-ACDD-74BC4D1A0AC2}" type="pres">
      <dgm:prSet presAssocID="{AB89E433-7FBB-4371-9133-24E8DE291449}" presName="spNode" presStyleCnt="0"/>
      <dgm:spPr/>
    </dgm:pt>
    <dgm:pt modelId="{21226D8D-F922-423B-9D21-F1C3C30DF621}" type="pres">
      <dgm:prSet presAssocID="{5412820E-2956-4F81-B15D-89821AF7DA68}" presName="sibTrans" presStyleLbl="sibTrans1D1" presStyleIdx="0" presStyleCnt="5"/>
      <dgm:spPr/>
    </dgm:pt>
    <dgm:pt modelId="{0E4FA4CF-3EEF-4191-B7F2-42A3555BD936}" type="pres">
      <dgm:prSet presAssocID="{D6A571B2-FEBE-45C4-8E73-DFF321D5189D}" presName="node" presStyleLbl="node1" presStyleIdx="1" presStyleCnt="5">
        <dgm:presLayoutVars>
          <dgm:bulletEnabled val="1"/>
        </dgm:presLayoutVars>
      </dgm:prSet>
      <dgm:spPr/>
    </dgm:pt>
    <dgm:pt modelId="{12BA701A-8CF8-4DAF-9CD8-1BB21EDB97CB}" type="pres">
      <dgm:prSet presAssocID="{D6A571B2-FEBE-45C4-8E73-DFF321D5189D}" presName="spNode" presStyleCnt="0"/>
      <dgm:spPr/>
    </dgm:pt>
    <dgm:pt modelId="{C13ECBE5-8595-4105-A6D8-5C9ECF201F6B}" type="pres">
      <dgm:prSet presAssocID="{8F8A0CB6-572C-4AB6-B59A-2181EE41B66A}" presName="sibTrans" presStyleLbl="sibTrans1D1" presStyleIdx="1" presStyleCnt="5"/>
      <dgm:spPr/>
    </dgm:pt>
    <dgm:pt modelId="{FB43476F-D7CB-4D38-8043-66351E1048F9}" type="pres">
      <dgm:prSet presAssocID="{4E56D82F-FB9B-4D93-AB1C-1E3115F0AFAB}" presName="node" presStyleLbl="node1" presStyleIdx="2" presStyleCnt="5">
        <dgm:presLayoutVars>
          <dgm:bulletEnabled val="1"/>
        </dgm:presLayoutVars>
      </dgm:prSet>
      <dgm:spPr/>
    </dgm:pt>
    <dgm:pt modelId="{0BD70310-8C30-43D3-9087-B7BA1C805B30}" type="pres">
      <dgm:prSet presAssocID="{4E56D82F-FB9B-4D93-AB1C-1E3115F0AFAB}" presName="spNode" presStyleCnt="0"/>
      <dgm:spPr/>
    </dgm:pt>
    <dgm:pt modelId="{CD849D15-4D44-4972-9FA3-74BBA25F51D0}" type="pres">
      <dgm:prSet presAssocID="{3691D71E-4172-446C-BE35-9C1765C6F2E1}" presName="sibTrans" presStyleLbl="sibTrans1D1" presStyleIdx="2" presStyleCnt="5"/>
      <dgm:spPr/>
    </dgm:pt>
    <dgm:pt modelId="{6AC2FC41-C041-4284-A6C5-DAD583BAC116}" type="pres">
      <dgm:prSet presAssocID="{5073277E-422B-4051-8238-1A34CD7B91D4}" presName="node" presStyleLbl="node1" presStyleIdx="3" presStyleCnt="5">
        <dgm:presLayoutVars>
          <dgm:bulletEnabled val="1"/>
        </dgm:presLayoutVars>
      </dgm:prSet>
      <dgm:spPr/>
    </dgm:pt>
    <dgm:pt modelId="{FDBFD44C-F84B-49F6-A191-A4D079849F86}" type="pres">
      <dgm:prSet presAssocID="{5073277E-422B-4051-8238-1A34CD7B91D4}" presName="spNode" presStyleCnt="0"/>
      <dgm:spPr/>
    </dgm:pt>
    <dgm:pt modelId="{245E7AE0-275F-4460-B46B-EB6818589A0F}" type="pres">
      <dgm:prSet presAssocID="{4919BFED-9594-4E73-B71F-BF95A163FA21}" presName="sibTrans" presStyleLbl="sibTrans1D1" presStyleIdx="3" presStyleCnt="5"/>
      <dgm:spPr/>
    </dgm:pt>
    <dgm:pt modelId="{1561DB99-64E5-4C4C-B028-270549DA7BB3}" type="pres">
      <dgm:prSet presAssocID="{35EA89A1-134A-4752-8A93-1AF5D441F99C}" presName="node" presStyleLbl="node1" presStyleIdx="4" presStyleCnt="5">
        <dgm:presLayoutVars>
          <dgm:bulletEnabled val="1"/>
        </dgm:presLayoutVars>
      </dgm:prSet>
      <dgm:spPr/>
    </dgm:pt>
    <dgm:pt modelId="{2DF2FFF3-16C7-4BBB-8674-AA36B64BB5A4}" type="pres">
      <dgm:prSet presAssocID="{35EA89A1-134A-4752-8A93-1AF5D441F99C}" presName="spNode" presStyleCnt="0"/>
      <dgm:spPr/>
    </dgm:pt>
    <dgm:pt modelId="{3BEC5B67-22D1-4474-84B9-58247F81F340}" type="pres">
      <dgm:prSet presAssocID="{AFDB560F-15F8-4155-914A-355D36CCA3A1}" presName="sibTrans" presStyleLbl="sibTrans1D1" presStyleIdx="4" presStyleCnt="5"/>
      <dgm:spPr/>
    </dgm:pt>
  </dgm:ptLst>
  <dgm:cxnLst>
    <dgm:cxn modelId="{07C47504-6A5E-4FF2-86F3-F01E2032BD81}" type="presOf" srcId="{4919BFED-9594-4E73-B71F-BF95A163FA21}" destId="{245E7AE0-275F-4460-B46B-EB6818589A0F}" srcOrd="0" destOrd="0" presId="urn:microsoft.com/office/officeart/2005/8/layout/cycle6"/>
    <dgm:cxn modelId="{4E7EFF11-5982-4D82-92FB-DD5822E5D1C0}" type="presOf" srcId="{8F8A0CB6-572C-4AB6-B59A-2181EE41B66A}" destId="{C13ECBE5-8595-4105-A6D8-5C9ECF201F6B}" srcOrd="0" destOrd="0" presId="urn:microsoft.com/office/officeart/2005/8/layout/cycle6"/>
    <dgm:cxn modelId="{36C50B15-A61A-4A0C-B069-020B96D8CCF5}" type="presOf" srcId="{AFDB560F-15F8-4155-914A-355D36CCA3A1}" destId="{3BEC5B67-22D1-4474-84B9-58247F81F340}" srcOrd="0" destOrd="0" presId="urn:microsoft.com/office/officeart/2005/8/layout/cycle6"/>
    <dgm:cxn modelId="{07021C21-9A5A-4BCA-A866-9520F1261559}" srcId="{E627EFC6-6B7B-4C66-B4AF-39A42134020D}" destId="{5073277E-422B-4051-8238-1A34CD7B91D4}" srcOrd="3" destOrd="0" parTransId="{37C79F9B-4AC3-4D39-B353-939D79259347}" sibTransId="{4919BFED-9594-4E73-B71F-BF95A163FA21}"/>
    <dgm:cxn modelId="{93AFCD3A-98AB-489B-8A18-627D94DC9321}" type="presOf" srcId="{E627EFC6-6B7B-4C66-B4AF-39A42134020D}" destId="{2E5E2CD5-B11B-4331-8AE2-16D8798272CD}" srcOrd="0" destOrd="0" presId="urn:microsoft.com/office/officeart/2005/8/layout/cycle6"/>
    <dgm:cxn modelId="{A39FE63C-26E3-4E8D-8848-443AC6849E44}" type="presOf" srcId="{5412820E-2956-4F81-B15D-89821AF7DA68}" destId="{21226D8D-F922-423B-9D21-F1C3C30DF621}" srcOrd="0" destOrd="0" presId="urn:microsoft.com/office/officeart/2005/8/layout/cycle6"/>
    <dgm:cxn modelId="{7CDE6448-B04C-415C-8DBB-412FAB678ABE}" type="presOf" srcId="{AB89E433-7FBB-4371-9133-24E8DE291449}" destId="{293D1EA4-EACB-4B5F-86A8-E586A3A0832D}" srcOrd="0" destOrd="0" presId="urn:microsoft.com/office/officeart/2005/8/layout/cycle6"/>
    <dgm:cxn modelId="{A6F00E4C-4C0E-4267-AD53-ABF28BC3B7C0}" srcId="{E627EFC6-6B7B-4C66-B4AF-39A42134020D}" destId="{AB89E433-7FBB-4371-9133-24E8DE291449}" srcOrd="0" destOrd="0" parTransId="{D0A8075C-C7DD-4291-89AD-97101A968F45}" sibTransId="{5412820E-2956-4F81-B15D-89821AF7DA68}"/>
    <dgm:cxn modelId="{4F1BD181-892E-4348-B918-2C3010793E0C}" type="presOf" srcId="{D6A571B2-FEBE-45C4-8E73-DFF321D5189D}" destId="{0E4FA4CF-3EEF-4191-B7F2-42A3555BD936}" srcOrd="0" destOrd="0" presId="urn:microsoft.com/office/officeart/2005/8/layout/cycle6"/>
    <dgm:cxn modelId="{34A83895-F148-4E69-8383-FAE1EB1D3C8F}" srcId="{E627EFC6-6B7B-4C66-B4AF-39A42134020D}" destId="{D6A571B2-FEBE-45C4-8E73-DFF321D5189D}" srcOrd="1" destOrd="0" parTransId="{5231653C-5F07-47C9-B6C5-64AC583C79BF}" sibTransId="{8F8A0CB6-572C-4AB6-B59A-2181EE41B66A}"/>
    <dgm:cxn modelId="{7C3CEA99-CC50-409F-9A17-D3A9693F52EE}" type="presOf" srcId="{3691D71E-4172-446C-BE35-9C1765C6F2E1}" destId="{CD849D15-4D44-4972-9FA3-74BBA25F51D0}" srcOrd="0" destOrd="0" presId="urn:microsoft.com/office/officeart/2005/8/layout/cycle6"/>
    <dgm:cxn modelId="{83E46DB2-BB80-4A48-A676-2576C079FC6C}" type="presOf" srcId="{5073277E-422B-4051-8238-1A34CD7B91D4}" destId="{6AC2FC41-C041-4284-A6C5-DAD583BAC116}" srcOrd="0" destOrd="0" presId="urn:microsoft.com/office/officeart/2005/8/layout/cycle6"/>
    <dgm:cxn modelId="{FEDD4ED1-4DFB-4545-9D0A-B46C1478FF5B}" srcId="{E627EFC6-6B7B-4C66-B4AF-39A42134020D}" destId="{4E56D82F-FB9B-4D93-AB1C-1E3115F0AFAB}" srcOrd="2" destOrd="0" parTransId="{7DF15057-E312-4D65-9DF7-C3D49C8A7342}" sibTransId="{3691D71E-4172-446C-BE35-9C1765C6F2E1}"/>
    <dgm:cxn modelId="{28D7AEDF-D087-419D-BFE2-B3A7A114A56A}" type="presOf" srcId="{35EA89A1-134A-4752-8A93-1AF5D441F99C}" destId="{1561DB99-64E5-4C4C-B028-270549DA7BB3}" srcOrd="0" destOrd="0" presId="urn:microsoft.com/office/officeart/2005/8/layout/cycle6"/>
    <dgm:cxn modelId="{696812ED-C6B2-4C7C-886D-71C8A941EFF4}" srcId="{E627EFC6-6B7B-4C66-B4AF-39A42134020D}" destId="{35EA89A1-134A-4752-8A93-1AF5D441F99C}" srcOrd="4" destOrd="0" parTransId="{46C1A268-5BC5-4FA5-B537-E1F32B993444}" sibTransId="{AFDB560F-15F8-4155-914A-355D36CCA3A1}"/>
    <dgm:cxn modelId="{D4C2BFFA-6439-482A-AB4B-8144682E3A88}" type="presOf" srcId="{4E56D82F-FB9B-4D93-AB1C-1E3115F0AFAB}" destId="{FB43476F-D7CB-4D38-8043-66351E1048F9}" srcOrd="0" destOrd="0" presId="urn:microsoft.com/office/officeart/2005/8/layout/cycle6"/>
    <dgm:cxn modelId="{10FC1051-7BEA-43CB-9DE2-AF215895BB0A}" type="presParOf" srcId="{2E5E2CD5-B11B-4331-8AE2-16D8798272CD}" destId="{293D1EA4-EACB-4B5F-86A8-E586A3A0832D}" srcOrd="0" destOrd="0" presId="urn:microsoft.com/office/officeart/2005/8/layout/cycle6"/>
    <dgm:cxn modelId="{4E854B58-5CF9-4EDD-9B7A-028484B96DB0}" type="presParOf" srcId="{2E5E2CD5-B11B-4331-8AE2-16D8798272CD}" destId="{BD9F03F0-16FB-495C-ACDD-74BC4D1A0AC2}" srcOrd="1" destOrd="0" presId="urn:microsoft.com/office/officeart/2005/8/layout/cycle6"/>
    <dgm:cxn modelId="{F7F6B3F6-5B8B-42B6-8969-EBD4141399A7}" type="presParOf" srcId="{2E5E2CD5-B11B-4331-8AE2-16D8798272CD}" destId="{21226D8D-F922-423B-9D21-F1C3C30DF621}" srcOrd="2" destOrd="0" presId="urn:microsoft.com/office/officeart/2005/8/layout/cycle6"/>
    <dgm:cxn modelId="{9CAA9664-FF63-48AE-831E-796CC525AEAE}" type="presParOf" srcId="{2E5E2CD5-B11B-4331-8AE2-16D8798272CD}" destId="{0E4FA4CF-3EEF-4191-B7F2-42A3555BD936}" srcOrd="3" destOrd="0" presId="urn:microsoft.com/office/officeart/2005/8/layout/cycle6"/>
    <dgm:cxn modelId="{EA8A0723-69BE-4784-85C0-6C515913CB08}" type="presParOf" srcId="{2E5E2CD5-B11B-4331-8AE2-16D8798272CD}" destId="{12BA701A-8CF8-4DAF-9CD8-1BB21EDB97CB}" srcOrd="4" destOrd="0" presId="urn:microsoft.com/office/officeart/2005/8/layout/cycle6"/>
    <dgm:cxn modelId="{1BDECEC3-91CF-49CA-BFFA-19DB7DFEF413}" type="presParOf" srcId="{2E5E2CD5-B11B-4331-8AE2-16D8798272CD}" destId="{C13ECBE5-8595-4105-A6D8-5C9ECF201F6B}" srcOrd="5" destOrd="0" presId="urn:microsoft.com/office/officeart/2005/8/layout/cycle6"/>
    <dgm:cxn modelId="{782B13B9-B8EF-4996-8DFA-F6E3D031C88B}" type="presParOf" srcId="{2E5E2CD5-B11B-4331-8AE2-16D8798272CD}" destId="{FB43476F-D7CB-4D38-8043-66351E1048F9}" srcOrd="6" destOrd="0" presId="urn:microsoft.com/office/officeart/2005/8/layout/cycle6"/>
    <dgm:cxn modelId="{99E66FD7-465B-4D21-A213-08DFAEF828EF}" type="presParOf" srcId="{2E5E2CD5-B11B-4331-8AE2-16D8798272CD}" destId="{0BD70310-8C30-43D3-9087-B7BA1C805B30}" srcOrd="7" destOrd="0" presId="urn:microsoft.com/office/officeart/2005/8/layout/cycle6"/>
    <dgm:cxn modelId="{52177333-6046-47FF-99A3-380E68FA9289}" type="presParOf" srcId="{2E5E2CD5-B11B-4331-8AE2-16D8798272CD}" destId="{CD849D15-4D44-4972-9FA3-74BBA25F51D0}" srcOrd="8" destOrd="0" presId="urn:microsoft.com/office/officeart/2005/8/layout/cycle6"/>
    <dgm:cxn modelId="{1812A4AC-FF44-4934-B08F-54120621C7B0}" type="presParOf" srcId="{2E5E2CD5-B11B-4331-8AE2-16D8798272CD}" destId="{6AC2FC41-C041-4284-A6C5-DAD583BAC116}" srcOrd="9" destOrd="0" presId="urn:microsoft.com/office/officeart/2005/8/layout/cycle6"/>
    <dgm:cxn modelId="{6992129A-F8C2-466E-9D56-E27D1B7F79D9}" type="presParOf" srcId="{2E5E2CD5-B11B-4331-8AE2-16D8798272CD}" destId="{FDBFD44C-F84B-49F6-A191-A4D079849F86}" srcOrd="10" destOrd="0" presId="urn:microsoft.com/office/officeart/2005/8/layout/cycle6"/>
    <dgm:cxn modelId="{6C50CFB6-E4A3-4B35-848E-E32C4CEB8E0E}" type="presParOf" srcId="{2E5E2CD5-B11B-4331-8AE2-16D8798272CD}" destId="{245E7AE0-275F-4460-B46B-EB6818589A0F}" srcOrd="11" destOrd="0" presId="urn:microsoft.com/office/officeart/2005/8/layout/cycle6"/>
    <dgm:cxn modelId="{0A022A73-9DBC-4FCA-A690-CDD000166B01}" type="presParOf" srcId="{2E5E2CD5-B11B-4331-8AE2-16D8798272CD}" destId="{1561DB99-64E5-4C4C-B028-270549DA7BB3}" srcOrd="12" destOrd="0" presId="urn:microsoft.com/office/officeart/2005/8/layout/cycle6"/>
    <dgm:cxn modelId="{806662BA-2BBE-468A-B58B-87DDB7163E59}" type="presParOf" srcId="{2E5E2CD5-B11B-4331-8AE2-16D8798272CD}" destId="{2DF2FFF3-16C7-4BBB-8674-AA36B64BB5A4}" srcOrd="13" destOrd="0" presId="urn:microsoft.com/office/officeart/2005/8/layout/cycle6"/>
    <dgm:cxn modelId="{331B028F-94B8-434D-A73B-A726DC90B1A2}" type="presParOf" srcId="{2E5E2CD5-B11B-4331-8AE2-16D8798272CD}" destId="{3BEC5B67-22D1-4474-84B9-58247F81F340}"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5CB66-1311-4B06-8E08-91605D492BB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63DBBE04-C4FA-445E-AAE7-F4A08FDED61B}">
      <dgm:prSet phldrT="[文字]" custT="1"/>
      <dgm:spPr/>
      <dgm:t>
        <a:bodyPr/>
        <a:lstStyle/>
        <a:p>
          <a:r>
            <a:rPr lang="zh-TW" altLang="en-US" sz="1600" b="1" dirty="0">
              <a:solidFill>
                <a:schemeClr val="bg1"/>
              </a:solidFill>
              <a:effectLst/>
              <a:latin typeface="微軟正黑體" panose="020B0604030504040204" pitchFamily="34" charset="-120"/>
              <a:ea typeface="微軟正黑體" panose="020B0604030504040204" pitchFamily="34" charset="-120"/>
            </a:rPr>
            <a:t>網路跟蹤與監視行為</a:t>
          </a:r>
          <a:r>
            <a:rPr lang="en-US" altLang="zh-TW" sz="1600" b="1" dirty="0">
              <a:solidFill>
                <a:schemeClr val="tx1"/>
              </a:solidFill>
              <a:effectLst/>
              <a:latin typeface="微軟正黑體" panose="020B0604030504040204" pitchFamily="34" charset="-120"/>
              <a:ea typeface="微軟正黑體" panose="020B0604030504040204" pitchFamily="34" charset="-120"/>
            </a:rPr>
            <a:t>-</a:t>
          </a:r>
          <a:r>
            <a:rPr lang="zh-TW" altLang="zh-TW" sz="1600" b="1" dirty="0">
              <a:solidFill>
                <a:schemeClr val="tx1"/>
              </a:solidFill>
              <a:effectLst/>
              <a:latin typeface="微軟正黑體" panose="020B0604030504040204" pitchFamily="34" charset="-120"/>
              <a:ea typeface="微軟正黑體" panose="020B0604030504040204" pitchFamily="34" charset="-120"/>
            </a:rPr>
            <a:t>「網路跟蹤」和「人肉搜索」</a:t>
          </a:r>
          <a:endParaRPr lang="zh-TW" altLang="en-US" sz="1600" b="1" dirty="0">
            <a:solidFill>
              <a:schemeClr val="tx1"/>
            </a:solidFill>
            <a:effectLst/>
            <a:latin typeface="微軟正黑體" panose="020B0604030504040204" pitchFamily="34" charset="-120"/>
            <a:ea typeface="微軟正黑體" panose="020B0604030504040204" pitchFamily="34" charset="-120"/>
          </a:endParaRPr>
        </a:p>
      </dgm:t>
    </dgm:pt>
    <dgm:pt modelId="{D3F072D6-3071-442D-8318-EBCE3D3D5255}" type="parTrans" cxnId="{585D40F1-6E4F-4A55-AB33-35C6C54290F3}">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A8252305-B4E5-478F-864B-5E1BE2AB6A0E}" type="sibTrans" cxnId="{585D40F1-6E4F-4A55-AB33-35C6C54290F3}">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8022A922-E199-4162-B3AD-AED0C0272A89}">
      <dgm:prSet phldrT="[文字]" custT="1"/>
      <dgm:spPr/>
      <dgm:t>
        <a:bodyPr/>
        <a:lstStyle/>
        <a:p>
          <a:r>
            <a:rPr lang="zh-TW" altLang="en-US" sz="1600" b="1" dirty="0">
              <a:solidFill>
                <a:schemeClr val="bg1"/>
              </a:solidFill>
              <a:effectLst/>
              <a:latin typeface="微軟正黑體" panose="020B0604030504040204" pitchFamily="34" charset="-120"/>
              <a:ea typeface="微軟正黑體" panose="020B0604030504040204" pitchFamily="34" charset="-120"/>
            </a:rPr>
            <a:t>人口販運與招募引誘</a:t>
          </a:r>
          <a:r>
            <a:rPr lang="en-US" altLang="zh-TW" sz="1600" b="1" dirty="0">
              <a:solidFill>
                <a:schemeClr val="tx1"/>
              </a:solidFill>
              <a:effectLst/>
              <a:latin typeface="微軟正黑體" panose="020B0604030504040204" pitchFamily="34" charset="-120"/>
              <a:ea typeface="微軟正黑體" panose="020B0604030504040204" pitchFamily="34" charset="-120"/>
            </a:rPr>
            <a:t>-｢</a:t>
          </a:r>
          <a:r>
            <a:rPr lang="zh-TW" altLang="en-US" sz="1600" b="1" dirty="0">
              <a:solidFill>
                <a:schemeClr val="tx1"/>
              </a:solidFill>
              <a:effectLst/>
              <a:latin typeface="微軟正黑體" panose="020B0604030504040204" pitchFamily="34" charset="-120"/>
              <a:ea typeface="微軟正黑體" panose="020B0604030504040204" pitchFamily="34" charset="-120"/>
            </a:rPr>
            <a:t>引誘招募</a:t>
          </a:r>
          <a:r>
            <a:rPr lang="en-US" altLang="zh-TW" sz="1600" b="1" dirty="0">
              <a:solidFill>
                <a:schemeClr val="tx1"/>
              </a:solidFill>
              <a:effectLst/>
              <a:latin typeface="微軟正黑體" panose="020B0604030504040204" pitchFamily="34" charset="-120"/>
              <a:ea typeface="微軟正黑體" panose="020B0604030504040204" pitchFamily="34" charset="-120"/>
            </a:rPr>
            <a:t>｣</a:t>
          </a:r>
          <a:endParaRPr lang="zh-TW" altLang="en-US" sz="1600" b="1" dirty="0">
            <a:solidFill>
              <a:schemeClr val="tx1"/>
            </a:solidFill>
            <a:effectLst/>
            <a:latin typeface="微軟正黑體" panose="020B0604030504040204" pitchFamily="34" charset="-120"/>
            <a:ea typeface="微軟正黑體" panose="020B0604030504040204" pitchFamily="34" charset="-120"/>
          </a:endParaRPr>
        </a:p>
      </dgm:t>
    </dgm:pt>
    <dgm:pt modelId="{2AC01A85-FEAD-49F7-A49B-3465D06D063A}" type="parTrans" cxnId="{F12A68F5-EEC6-4DC7-8998-9ACC45EBB299}">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82A6B815-F429-4CD6-96DE-A50BA6EAF7EE}" type="sibTrans" cxnId="{F12A68F5-EEC6-4DC7-8998-9ACC45EBB299}">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C9394246-27B0-4CCA-80A1-B39E7B8C370D}">
      <dgm:prSet phldrT="[文字]" custT="1"/>
      <dgm:spPr/>
      <dgm:t>
        <a:bodyPr/>
        <a:lstStyle/>
        <a:p>
          <a:r>
            <a:rPr lang="zh-TW" altLang="en-US" sz="1600" b="1" dirty="0">
              <a:solidFill>
                <a:schemeClr val="bg1"/>
              </a:solidFill>
              <a:effectLst/>
              <a:latin typeface="微軟正黑體" panose="020B0604030504040204" pitchFamily="34" charset="-120"/>
              <a:ea typeface="微軟正黑體" panose="020B0604030504040204" pitchFamily="34" charset="-120"/>
            </a:rPr>
            <a:t>性別相關的侵犯與騷擾行為</a:t>
          </a:r>
          <a:r>
            <a:rPr lang="en-US" altLang="zh-TW" sz="1600" b="1" dirty="0">
              <a:solidFill>
                <a:schemeClr val="tx1"/>
              </a:solidFill>
              <a:effectLst/>
              <a:latin typeface="微軟正黑體" panose="020B0604030504040204" pitchFamily="34" charset="-120"/>
              <a:ea typeface="微軟正黑體" panose="020B0604030504040204" pitchFamily="34" charset="-120"/>
            </a:rPr>
            <a:t>-</a:t>
          </a:r>
          <a:r>
            <a:rPr lang="zh-TW" altLang="zh-TW" sz="1600" b="1" dirty="0">
              <a:solidFill>
                <a:schemeClr val="tx1"/>
              </a:solidFill>
              <a:effectLst/>
              <a:latin typeface="微軟正黑體" panose="020B0604030504040204" pitchFamily="34" charset="-120"/>
              <a:ea typeface="微軟正黑體" panose="020B0604030504040204" pitchFamily="34" charset="-120"/>
            </a:rPr>
            <a:t>「網路性騷擾」、「基於性別貶抑或仇恨之言論或行為」、「性勒索」</a:t>
          </a:r>
          <a:endParaRPr lang="zh-TW" altLang="en-US" sz="1600" b="1" dirty="0">
            <a:solidFill>
              <a:schemeClr val="tx1"/>
            </a:solidFill>
            <a:effectLst/>
            <a:latin typeface="微軟正黑體" panose="020B0604030504040204" pitchFamily="34" charset="-120"/>
            <a:ea typeface="微軟正黑體" panose="020B0604030504040204" pitchFamily="34" charset="-120"/>
          </a:endParaRPr>
        </a:p>
      </dgm:t>
    </dgm:pt>
    <dgm:pt modelId="{6267C0C0-8D56-4550-A20D-BD2FF5BF9006}" type="parTrans" cxnId="{4E0B7914-974F-48F7-A888-1621418EB413}">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AA5A8FFB-FF8C-4A7F-A49A-A8BAF56A981D}" type="sibTrans" cxnId="{4E0B7914-974F-48F7-A888-1621418EB413}">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9C29F425-B774-403D-88F4-6AE6AC42517F}">
      <dgm:prSet phldrT="[文字]" custT="1"/>
      <dgm:spPr/>
      <dgm:t>
        <a:bodyPr/>
        <a:lstStyle/>
        <a:p>
          <a:r>
            <a:rPr lang="zh-TW" altLang="en-US" sz="1600" b="1" dirty="0">
              <a:solidFill>
                <a:schemeClr val="bg1"/>
              </a:solidFill>
              <a:effectLst/>
              <a:latin typeface="微軟正黑體" panose="020B0604030504040204" pitchFamily="34" charset="-120"/>
              <a:ea typeface="微軟正黑體" panose="020B0604030504040204" pitchFamily="34" charset="-120"/>
            </a:rPr>
            <a:t>個人隱私資料的非法散布與竊取</a:t>
          </a:r>
          <a:r>
            <a:rPr lang="en-US" altLang="zh-TW" sz="1600" b="1" dirty="0">
              <a:solidFill>
                <a:schemeClr val="tx1"/>
              </a:solidFill>
              <a:effectLst/>
              <a:latin typeface="微軟正黑體" panose="020B0604030504040204" pitchFamily="34" charset="-120"/>
              <a:ea typeface="微軟正黑體" panose="020B0604030504040204" pitchFamily="34" charset="-120"/>
            </a:rPr>
            <a:t>-</a:t>
          </a:r>
          <a:r>
            <a:rPr lang="zh-TW" altLang="zh-TW" sz="1600" b="1" dirty="0">
              <a:solidFill>
                <a:schemeClr val="tx1"/>
              </a:solidFill>
              <a:effectLst/>
              <a:latin typeface="微軟正黑體" panose="020B0604030504040204" pitchFamily="34" charset="-120"/>
              <a:ea typeface="微軟正黑體" panose="020B0604030504040204" pitchFamily="34" charset="-120"/>
            </a:rPr>
            <a:t>「惡意或未經同意散布與性</a:t>
          </a:r>
          <a:r>
            <a:rPr lang="en-US" altLang="zh-TW" sz="1600" b="1" dirty="0">
              <a:solidFill>
                <a:schemeClr val="tx1"/>
              </a:solidFill>
              <a:effectLst/>
              <a:latin typeface="微軟正黑體" panose="020B0604030504040204" pitchFamily="34" charset="-120"/>
              <a:ea typeface="微軟正黑體" panose="020B0604030504040204" pitchFamily="34" charset="-120"/>
            </a:rPr>
            <a:t>/</a:t>
          </a:r>
          <a:r>
            <a:rPr lang="zh-TW" altLang="zh-TW" sz="1600" b="1" dirty="0">
              <a:solidFill>
                <a:schemeClr val="tx1"/>
              </a:solidFill>
              <a:effectLst/>
              <a:latin typeface="微軟正黑體" panose="020B0604030504040204" pitchFamily="34" charset="-120"/>
              <a:ea typeface="微軟正黑體" panose="020B0604030504040204" pitchFamily="34" charset="-120"/>
            </a:rPr>
            <a:t>性別有關個人私密資料」、「非法侵入或竊取他人資料」</a:t>
          </a:r>
          <a:endParaRPr lang="zh-TW" altLang="en-US" sz="1600" b="1" dirty="0">
            <a:solidFill>
              <a:schemeClr val="tx1"/>
            </a:solidFill>
            <a:effectLst/>
            <a:latin typeface="微軟正黑體" panose="020B0604030504040204" pitchFamily="34" charset="-120"/>
            <a:ea typeface="微軟正黑體" panose="020B0604030504040204" pitchFamily="34" charset="-120"/>
          </a:endParaRPr>
        </a:p>
      </dgm:t>
    </dgm:pt>
    <dgm:pt modelId="{5D912735-0483-4A67-B90B-D245689192E5}" type="parTrans" cxnId="{56730960-E8D1-4557-85EF-40AA215D9839}">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388FC0DA-A4DA-4EAB-82DA-32CFFCF803DD}" type="sibTrans" cxnId="{56730960-E8D1-4557-85EF-40AA215D9839}">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8AC5DED0-0C21-4B59-A6FD-08685CDA0B9B}">
      <dgm:prSet phldrT="[文字]" custT="1"/>
      <dgm:spPr/>
      <dgm:t>
        <a:bodyPr/>
        <a:lstStyle/>
        <a:p>
          <a:r>
            <a:rPr lang="zh-TW" altLang="en-US" sz="1600" b="1" dirty="0">
              <a:solidFill>
                <a:schemeClr val="bg1"/>
              </a:solidFill>
              <a:effectLst/>
              <a:latin typeface="微軟正黑體" panose="020B0604030504040204" pitchFamily="34" charset="-120"/>
              <a:ea typeface="微軟正黑體" panose="020B0604030504040204" pitchFamily="34" charset="-120"/>
            </a:rPr>
            <a:t>性別偏見與暴力威脅</a:t>
          </a:r>
          <a:r>
            <a:rPr lang="en-US" altLang="zh-TW" sz="1600" b="1" dirty="0">
              <a:solidFill>
                <a:schemeClr val="tx1"/>
              </a:solidFill>
              <a:effectLst/>
              <a:latin typeface="微軟正黑體" panose="020B0604030504040204" pitchFamily="34" charset="-120"/>
              <a:ea typeface="微軟正黑體" panose="020B0604030504040204" pitchFamily="34" charset="-120"/>
            </a:rPr>
            <a:t>-</a:t>
          </a:r>
          <a:r>
            <a:rPr lang="zh-TW" altLang="zh-TW" sz="1600" b="1" dirty="0">
              <a:solidFill>
                <a:schemeClr val="tx1"/>
              </a:solidFill>
              <a:effectLst/>
              <a:latin typeface="微軟正黑體" panose="020B0604030504040204" pitchFamily="34" charset="-120"/>
              <a:ea typeface="微軟正黑體" panose="020B0604030504040204" pitchFamily="34" charset="-120"/>
            </a:rPr>
            <a:t>「基於性別偏見所為之強暴與死亡威脅」</a:t>
          </a:r>
          <a:endParaRPr lang="zh-TW" altLang="en-US" sz="1600" b="1" dirty="0">
            <a:solidFill>
              <a:schemeClr val="tx1"/>
            </a:solidFill>
            <a:effectLst/>
            <a:latin typeface="微軟正黑體" panose="020B0604030504040204" pitchFamily="34" charset="-120"/>
            <a:ea typeface="微軟正黑體" panose="020B0604030504040204" pitchFamily="34" charset="-120"/>
          </a:endParaRPr>
        </a:p>
      </dgm:t>
    </dgm:pt>
    <dgm:pt modelId="{D2541387-F75C-4E93-8775-80881A0F9A41}" type="parTrans" cxnId="{0ED08327-6591-411E-B83E-C5FA72F8D8E5}">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7945A570-DA5D-4992-86AE-B7F065D1FA27}" type="sibTrans" cxnId="{0ED08327-6591-411E-B83E-C5FA72F8D8E5}">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A01796F8-D8BC-4BE4-A6CE-D4193FF8E838}">
      <dgm:prSet phldrT="[文字]" custT="1"/>
      <dgm:spPr/>
      <dgm:t>
        <a:bodyPr/>
        <a:lstStyle/>
        <a:p>
          <a:r>
            <a:rPr lang="zh-TW" altLang="en-US" sz="1600" b="1" dirty="0">
              <a:solidFill>
                <a:schemeClr val="bg1"/>
              </a:solidFill>
              <a:effectLst/>
              <a:latin typeface="微軟正黑體" panose="020B0604030504040204" pitchFamily="34" charset="-120"/>
              <a:ea typeface="微軟正黑體" panose="020B0604030504040204" pitchFamily="34" charset="-120"/>
            </a:rPr>
            <a:t>非法身分冒用與欺詐行為</a:t>
          </a:r>
          <a:r>
            <a:rPr lang="en-US" altLang="zh-TW" sz="1600" b="1" dirty="0">
              <a:solidFill>
                <a:schemeClr val="tx1"/>
              </a:solidFill>
              <a:effectLst/>
              <a:latin typeface="微軟正黑體" panose="020B0604030504040204" pitchFamily="34" charset="-120"/>
              <a:ea typeface="微軟正黑體" panose="020B0604030504040204" pitchFamily="34" charset="-120"/>
            </a:rPr>
            <a:t>-</a:t>
          </a:r>
          <a:r>
            <a:rPr lang="zh-TW" altLang="en-US" sz="1600" b="1" dirty="0">
              <a:solidFill>
                <a:schemeClr val="tx1"/>
              </a:solidFill>
              <a:effectLst/>
              <a:latin typeface="微軟正黑體" panose="020B0604030504040204" pitchFamily="34" charset="-120"/>
              <a:ea typeface="微軟正黑體" panose="020B0604030504040204" pitchFamily="34" charset="-120"/>
            </a:rPr>
            <a:t>「偽造或冒用身分」</a:t>
          </a:r>
        </a:p>
      </dgm:t>
    </dgm:pt>
    <dgm:pt modelId="{8499FF21-9A7C-4820-A2A7-BEEFF1771B5F}" type="parTrans" cxnId="{2536C696-AE63-4DAC-86FE-AA545165B45E}">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6D4A7112-EA5D-4F24-A085-9FBC0EF3481C}" type="sibTrans" cxnId="{2536C696-AE63-4DAC-86FE-AA545165B45E}">
      <dgm:prSet/>
      <dgm:spPr/>
      <dgm:t>
        <a:bodyPr/>
        <a:lstStyle/>
        <a:p>
          <a:endParaRPr lang="zh-TW" altLang="en-US" sz="1600" b="1">
            <a:solidFill>
              <a:schemeClr val="tx1"/>
            </a:solidFill>
            <a:effectLst/>
            <a:latin typeface="微軟正黑體" panose="020B0604030504040204" pitchFamily="34" charset="-120"/>
            <a:ea typeface="微軟正黑體" panose="020B0604030504040204" pitchFamily="34" charset="-120"/>
          </a:endParaRPr>
        </a:p>
      </dgm:t>
    </dgm:pt>
    <dgm:pt modelId="{1E89D84B-6006-440A-AB41-5086FF08D022}" type="pres">
      <dgm:prSet presAssocID="{6975CB66-1311-4B06-8E08-91605D492BB3}" presName="linear" presStyleCnt="0">
        <dgm:presLayoutVars>
          <dgm:animLvl val="lvl"/>
          <dgm:resizeHandles val="exact"/>
        </dgm:presLayoutVars>
      </dgm:prSet>
      <dgm:spPr/>
    </dgm:pt>
    <dgm:pt modelId="{6CAF79C9-88E5-46FD-830E-30A368C298A5}" type="pres">
      <dgm:prSet presAssocID="{63DBBE04-C4FA-445E-AAE7-F4A08FDED61B}" presName="parentText" presStyleLbl="node1" presStyleIdx="0" presStyleCnt="6">
        <dgm:presLayoutVars>
          <dgm:chMax val="0"/>
          <dgm:bulletEnabled val="1"/>
        </dgm:presLayoutVars>
      </dgm:prSet>
      <dgm:spPr/>
    </dgm:pt>
    <dgm:pt modelId="{C1E20471-6FC8-4D78-BABF-592BD265D23A}" type="pres">
      <dgm:prSet presAssocID="{A8252305-B4E5-478F-864B-5E1BE2AB6A0E}" presName="spacer" presStyleCnt="0"/>
      <dgm:spPr/>
    </dgm:pt>
    <dgm:pt modelId="{40D1E610-38A7-477B-8B9E-36CE179BC92B}" type="pres">
      <dgm:prSet presAssocID="{C9394246-27B0-4CCA-80A1-B39E7B8C370D}" presName="parentText" presStyleLbl="node1" presStyleIdx="1" presStyleCnt="6">
        <dgm:presLayoutVars>
          <dgm:chMax val="0"/>
          <dgm:bulletEnabled val="1"/>
        </dgm:presLayoutVars>
      </dgm:prSet>
      <dgm:spPr/>
    </dgm:pt>
    <dgm:pt modelId="{81BA0F13-838D-4DB7-B6D4-6E00D781D9FE}" type="pres">
      <dgm:prSet presAssocID="{AA5A8FFB-FF8C-4A7F-A49A-A8BAF56A981D}" presName="spacer" presStyleCnt="0"/>
      <dgm:spPr/>
    </dgm:pt>
    <dgm:pt modelId="{332D32D1-C25A-428E-B740-7E7BB076EA27}" type="pres">
      <dgm:prSet presAssocID="{9C29F425-B774-403D-88F4-6AE6AC42517F}" presName="parentText" presStyleLbl="node1" presStyleIdx="2" presStyleCnt="6">
        <dgm:presLayoutVars>
          <dgm:chMax val="0"/>
          <dgm:bulletEnabled val="1"/>
        </dgm:presLayoutVars>
      </dgm:prSet>
      <dgm:spPr/>
    </dgm:pt>
    <dgm:pt modelId="{9CE3EE7B-F782-402E-8E94-C13C77408093}" type="pres">
      <dgm:prSet presAssocID="{388FC0DA-A4DA-4EAB-82DA-32CFFCF803DD}" presName="spacer" presStyleCnt="0"/>
      <dgm:spPr/>
    </dgm:pt>
    <dgm:pt modelId="{8F594F19-FF62-4191-B50A-57DB2C6A8F24}" type="pres">
      <dgm:prSet presAssocID="{8AC5DED0-0C21-4B59-A6FD-08685CDA0B9B}" presName="parentText" presStyleLbl="node1" presStyleIdx="3" presStyleCnt="6">
        <dgm:presLayoutVars>
          <dgm:chMax val="0"/>
          <dgm:bulletEnabled val="1"/>
        </dgm:presLayoutVars>
      </dgm:prSet>
      <dgm:spPr/>
    </dgm:pt>
    <dgm:pt modelId="{879AFA7B-517B-46BE-9678-998E5B178AF5}" type="pres">
      <dgm:prSet presAssocID="{7945A570-DA5D-4992-86AE-B7F065D1FA27}" presName="spacer" presStyleCnt="0"/>
      <dgm:spPr/>
    </dgm:pt>
    <dgm:pt modelId="{38A47C5E-45E9-4085-BB07-9E03B28EDB8F}" type="pres">
      <dgm:prSet presAssocID="{A01796F8-D8BC-4BE4-A6CE-D4193FF8E838}" presName="parentText" presStyleLbl="node1" presStyleIdx="4" presStyleCnt="6">
        <dgm:presLayoutVars>
          <dgm:chMax val="0"/>
          <dgm:bulletEnabled val="1"/>
        </dgm:presLayoutVars>
      </dgm:prSet>
      <dgm:spPr/>
    </dgm:pt>
    <dgm:pt modelId="{F808220E-1F79-47AD-82DA-4AD51ED601F2}" type="pres">
      <dgm:prSet presAssocID="{6D4A7112-EA5D-4F24-A085-9FBC0EF3481C}" presName="spacer" presStyleCnt="0"/>
      <dgm:spPr/>
    </dgm:pt>
    <dgm:pt modelId="{50508D09-D37C-4DA7-912E-7EC9572EF69A}" type="pres">
      <dgm:prSet presAssocID="{8022A922-E199-4162-B3AD-AED0C0272A89}" presName="parentText" presStyleLbl="node1" presStyleIdx="5" presStyleCnt="6">
        <dgm:presLayoutVars>
          <dgm:chMax val="0"/>
          <dgm:bulletEnabled val="1"/>
        </dgm:presLayoutVars>
      </dgm:prSet>
      <dgm:spPr/>
    </dgm:pt>
  </dgm:ptLst>
  <dgm:cxnLst>
    <dgm:cxn modelId="{4E0B7914-974F-48F7-A888-1621418EB413}" srcId="{6975CB66-1311-4B06-8E08-91605D492BB3}" destId="{C9394246-27B0-4CCA-80A1-B39E7B8C370D}" srcOrd="1" destOrd="0" parTransId="{6267C0C0-8D56-4550-A20D-BD2FF5BF9006}" sibTransId="{AA5A8FFB-FF8C-4A7F-A49A-A8BAF56A981D}"/>
    <dgm:cxn modelId="{DB95FF22-9B10-4BE4-B22C-AF4DCF86FAC4}" type="presOf" srcId="{C9394246-27B0-4CCA-80A1-B39E7B8C370D}" destId="{40D1E610-38A7-477B-8B9E-36CE179BC92B}" srcOrd="0" destOrd="0" presId="urn:microsoft.com/office/officeart/2005/8/layout/vList2"/>
    <dgm:cxn modelId="{0ED08327-6591-411E-B83E-C5FA72F8D8E5}" srcId="{6975CB66-1311-4B06-8E08-91605D492BB3}" destId="{8AC5DED0-0C21-4B59-A6FD-08685CDA0B9B}" srcOrd="3" destOrd="0" parTransId="{D2541387-F75C-4E93-8775-80881A0F9A41}" sibTransId="{7945A570-DA5D-4992-86AE-B7F065D1FA27}"/>
    <dgm:cxn modelId="{56730960-E8D1-4557-85EF-40AA215D9839}" srcId="{6975CB66-1311-4B06-8E08-91605D492BB3}" destId="{9C29F425-B774-403D-88F4-6AE6AC42517F}" srcOrd="2" destOrd="0" parTransId="{5D912735-0483-4A67-B90B-D245689192E5}" sibTransId="{388FC0DA-A4DA-4EAB-82DA-32CFFCF803DD}"/>
    <dgm:cxn modelId="{9CE3D043-80D2-4397-B18F-06E51BEC907A}" type="presOf" srcId="{6975CB66-1311-4B06-8E08-91605D492BB3}" destId="{1E89D84B-6006-440A-AB41-5086FF08D022}" srcOrd="0" destOrd="0" presId="urn:microsoft.com/office/officeart/2005/8/layout/vList2"/>
    <dgm:cxn modelId="{4490C26D-93A0-493F-8059-8B9BA0216531}" type="presOf" srcId="{63DBBE04-C4FA-445E-AAE7-F4A08FDED61B}" destId="{6CAF79C9-88E5-46FD-830E-30A368C298A5}" srcOrd="0" destOrd="0" presId="urn:microsoft.com/office/officeart/2005/8/layout/vList2"/>
    <dgm:cxn modelId="{6A119B8B-043A-49D6-AC6C-081B5E568512}" type="presOf" srcId="{A01796F8-D8BC-4BE4-A6CE-D4193FF8E838}" destId="{38A47C5E-45E9-4085-BB07-9E03B28EDB8F}" srcOrd="0" destOrd="0" presId="urn:microsoft.com/office/officeart/2005/8/layout/vList2"/>
    <dgm:cxn modelId="{2536C696-AE63-4DAC-86FE-AA545165B45E}" srcId="{6975CB66-1311-4B06-8E08-91605D492BB3}" destId="{A01796F8-D8BC-4BE4-A6CE-D4193FF8E838}" srcOrd="4" destOrd="0" parTransId="{8499FF21-9A7C-4820-A2A7-BEEFF1771B5F}" sibTransId="{6D4A7112-EA5D-4F24-A085-9FBC0EF3481C}"/>
    <dgm:cxn modelId="{B099959A-869C-4649-AE46-AA740D73772C}" type="presOf" srcId="{8AC5DED0-0C21-4B59-A6FD-08685CDA0B9B}" destId="{8F594F19-FF62-4191-B50A-57DB2C6A8F24}" srcOrd="0" destOrd="0" presId="urn:microsoft.com/office/officeart/2005/8/layout/vList2"/>
    <dgm:cxn modelId="{9AC2C5C5-D5EA-4AC8-9F1F-7D1FF5A2B9BC}" type="presOf" srcId="{9C29F425-B774-403D-88F4-6AE6AC42517F}" destId="{332D32D1-C25A-428E-B740-7E7BB076EA27}" srcOrd="0" destOrd="0" presId="urn:microsoft.com/office/officeart/2005/8/layout/vList2"/>
    <dgm:cxn modelId="{5FEEEDE0-4783-4D91-A1E8-0067D41606DD}" type="presOf" srcId="{8022A922-E199-4162-B3AD-AED0C0272A89}" destId="{50508D09-D37C-4DA7-912E-7EC9572EF69A}" srcOrd="0" destOrd="0" presId="urn:microsoft.com/office/officeart/2005/8/layout/vList2"/>
    <dgm:cxn modelId="{585D40F1-6E4F-4A55-AB33-35C6C54290F3}" srcId="{6975CB66-1311-4B06-8E08-91605D492BB3}" destId="{63DBBE04-C4FA-445E-AAE7-F4A08FDED61B}" srcOrd="0" destOrd="0" parTransId="{D3F072D6-3071-442D-8318-EBCE3D3D5255}" sibTransId="{A8252305-B4E5-478F-864B-5E1BE2AB6A0E}"/>
    <dgm:cxn modelId="{F12A68F5-EEC6-4DC7-8998-9ACC45EBB299}" srcId="{6975CB66-1311-4B06-8E08-91605D492BB3}" destId="{8022A922-E199-4162-B3AD-AED0C0272A89}" srcOrd="5" destOrd="0" parTransId="{2AC01A85-FEAD-49F7-A49B-3465D06D063A}" sibTransId="{82A6B815-F429-4CD6-96DE-A50BA6EAF7EE}"/>
    <dgm:cxn modelId="{FD5E47A9-AAE4-4CF7-89E4-7BFE9D90155D}" type="presParOf" srcId="{1E89D84B-6006-440A-AB41-5086FF08D022}" destId="{6CAF79C9-88E5-46FD-830E-30A368C298A5}" srcOrd="0" destOrd="0" presId="urn:microsoft.com/office/officeart/2005/8/layout/vList2"/>
    <dgm:cxn modelId="{FB211E1F-784B-4EE2-AA7A-198F29BC2897}" type="presParOf" srcId="{1E89D84B-6006-440A-AB41-5086FF08D022}" destId="{C1E20471-6FC8-4D78-BABF-592BD265D23A}" srcOrd="1" destOrd="0" presId="urn:microsoft.com/office/officeart/2005/8/layout/vList2"/>
    <dgm:cxn modelId="{B340789D-94A2-437D-94C1-03830F8EE8A0}" type="presParOf" srcId="{1E89D84B-6006-440A-AB41-5086FF08D022}" destId="{40D1E610-38A7-477B-8B9E-36CE179BC92B}" srcOrd="2" destOrd="0" presId="urn:microsoft.com/office/officeart/2005/8/layout/vList2"/>
    <dgm:cxn modelId="{082B9902-0347-494A-BDF2-F41E009801F5}" type="presParOf" srcId="{1E89D84B-6006-440A-AB41-5086FF08D022}" destId="{81BA0F13-838D-4DB7-B6D4-6E00D781D9FE}" srcOrd="3" destOrd="0" presId="urn:microsoft.com/office/officeart/2005/8/layout/vList2"/>
    <dgm:cxn modelId="{F800095D-6BC5-4014-B243-4CF0F5A59CC4}" type="presParOf" srcId="{1E89D84B-6006-440A-AB41-5086FF08D022}" destId="{332D32D1-C25A-428E-B740-7E7BB076EA27}" srcOrd="4" destOrd="0" presId="urn:microsoft.com/office/officeart/2005/8/layout/vList2"/>
    <dgm:cxn modelId="{A548DBD6-85CF-487A-BC09-2DD2C641015F}" type="presParOf" srcId="{1E89D84B-6006-440A-AB41-5086FF08D022}" destId="{9CE3EE7B-F782-402E-8E94-C13C77408093}" srcOrd="5" destOrd="0" presId="urn:microsoft.com/office/officeart/2005/8/layout/vList2"/>
    <dgm:cxn modelId="{A964F002-9323-4855-BE65-DEFD055EF7E6}" type="presParOf" srcId="{1E89D84B-6006-440A-AB41-5086FF08D022}" destId="{8F594F19-FF62-4191-B50A-57DB2C6A8F24}" srcOrd="6" destOrd="0" presId="urn:microsoft.com/office/officeart/2005/8/layout/vList2"/>
    <dgm:cxn modelId="{AF9A47B6-6009-4702-8DCA-81F6E0BF1D7D}" type="presParOf" srcId="{1E89D84B-6006-440A-AB41-5086FF08D022}" destId="{879AFA7B-517B-46BE-9678-998E5B178AF5}" srcOrd="7" destOrd="0" presId="urn:microsoft.com/office/officeart/2005/8/layout/vList2"/>
    <dgm:cxn modelId="{DBE49118-20C2-4FC0-9344-17FA5687333C}" type="presParOf" srcId="{1E89D84B-6006-440A-AB41-5086FF08D022}" destId="{38A47C5E-45E9-4085-BB07-9E03B28EDB8F}" srcOrd="8" destOrd="0" presId="urn:microsoft.com/office/officeart/2005/8/layout/vList2"/>
    <dgm:cxn modelId="{42F90334-0E76-4854-974F-831CE865DEC5}" type="presParOf" srcId="{1E89D84B-6006-440A-AB41-5086FF08D022}" destId="{F808220E-1F79-47AD-82DA-4AD51ED601F2}" srcOrd="9" destOrd="0" presId="urn:microsoft.com/office/officeart/2005/8/layout/vList2"/>
    <dgm:cxn modelId="{46B8851D-FEA3-41B7-B42F-B2C8DD959C4A}" type="presParOf" srcId="{1E89D84B-6006-440A-AB41-5086FF08D022}" destId="{50508D09-D37C-4DA7-912E-7EC9572EF69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29FD57-D65D-4761-8953-9CBEE805DA3C}" type="doc">
      <dgm:prSet loTypeId="urn:microsoft.com/office/officeart/2005/8/layout/venn1" loCatId="relationship" qsTypeId="urn:microsoft.com/office/officeart/2005/8/quickstyle/simple1" qsCatId="simple" csTypeId="urn:microsoft.com/office/officeart/2005/8/colors/colorful1" csCatId="colorful"/>
      <dgm:spPr/>
      <dgm:t>
        <a:bodyPr/>
        <a:lstStyle/>
        <a:p>
          <a:endParaRPr lang="zh-TW" altLang="en-US"/>
        </a:p>
      </dgm:t>
    </dgm:pt>
    <dgm:pt modelId="{6A8520F9-43DF-4D2B-9370-D1BB176EA297}">
      <dgm:prSet custT="1"/>
      <dgm:spPr/>
      <dgm:t>
        <a:bodyPr/>
        <a:lstStyle/>
        <a:p>
          <a:pPr rtl="0"/>
          <a:r>
            <a:rPr lang="zh-TW" altLang="en-US" sz="1600" b="1" dirty="0">
              <a:latin typeface="微軟正黑體" panose="020B0604030504040204" pitchFamily="34" charset="-120"/>
              <a:ea typeface="微軟正黑體" panose="020B0604030504040204" pitchFamily="34" charset="-120"/>
            </a:rPr>
            <a:t>行為具有”性”本質 </a:t>
          </a:r>
          <a:endParaRPr lang="zh-TW" altLang="en-US" sz="1600" dirty="0">
            <a:latin typeface="微軟正黑體" panose="020B0604030504040204" pitchFamily="34" charset="-120"/>
            <a:ea typeface="微軟正黑體" panose="020B0604030504040204" pitchFamily="34" charset="-120"/>
          </a:endParaRPr>
        </a:p>
      </dgm:t>
    </dgm:pt>
    <dgm:pt modelId="{1AD6358A-D5B6-4D22-A306-FF9183929BF0}" type="parTrans" cxnId="{C9BE0B80-6A62-4B17-8D9D-D166E7728185}">
      <dgm:prSet/>
      <dgm:spPr/>
      <dgm:t>
        <a:bodyPr/>
        <a:lstStyle/>
        <a:p>
          <a:endParaRPr lang="zh-TW" altLang="en-US" sz="8000">
            <a:latin typeface="微軟正黑體" panose="020B0604030504040204" pitchFamily="34" charset="-120"/>
            <a:ea typeface="微軟正黑體" panose="020B0604030504040204" pitchFamily="34" charset="-120"/>
          </a:endParaRPr>
        </a:p>
      </dgm:t>
    </dgm:pt>
    <dgm:pt modelId="{4906CD11-10EC-4461-9AF5-88D9C946CF4A}" type="sibTrans" cxnId="{C9BE0B80-6A62-4B17-8D9D-D166E7728185}">
      <dgm:prSet/>
      <dgm:spPr/>
      <dgm:t>
        <a:bodyPr/>
        <a:lstStyle/>
        <a:p>
          <a:endParaRPr lang="zh-TW" altLang="en-US" sz="8000">
            <a:latin typeface="微軟正黑體" panose="020B0604030504040204" pitchFamily="34" charset="-120"/>
            <a:ea typeface="微軟正黑體" panose="020B0604030504040204" pitchFamily="34" charset="-120"/>
          </a:endParaRPr>
        </a:p>
      </dgm:t>
    </dgm:pt>
    <dgm:pt modelId="{26B73E02-AFD3-40AF-B83F-7941D4E16A16}">
      <dgm:prSet custT="1"/>
      <dgm:spPr/>
      <dgm:t>
        <a:bodyPr/>
        <a:lstStyle/>
        <a:p>
          <a:pPr rtl="0"/>
          <a:r>
            <a:rPr lang="zh-TW" altLang="en-US" sz="1600" b="1" dirty="0">
              <a:latin typeface="微軟正黑體" panose="020B0604030504040204" pitchFamily="34" charset="-120"/>
              <a:ea typeface="微軟正黑體" panose="020B0604030504040204" pitchFamily="34" charset="-120"/>
            </a:rPr>
            <a:t>行為具有不合理性 </a:t>
          </a:r>
          <a:endParaRPr lang="zh-TW" altLang="en-US" sz="1600" dirty="0">
            <a:latin typeface="微軟正黑體" panose="020B0604030504040204" pitchFamily="34" charset="-120"/>
            <a:ea typeface="微軟正黑體" panose="020B0604030504040204" pitchFamily="34" charset="-120"/>
          </a:endParaRPr>
        </a:p>
      </dgm:t>
    </dgm:pt>
    <dgm:pt modelId="{4D258ED5-9036-4A11-A5C3-F410908FF752}" type="parTrans" cxnId="{59F02937-5B8E-43C3-BDDD-4324E7FC8710}">
      <dgm:prSet/>
      <dgm:spPr/>
      <dgm:t>
        <a:bodyPr/>
        <a:lstStyle/>
        <a:p>
          <a:endParaRPr lang="zh-TW" altLang="en-US" sz="8000">
            <a:latin typeface="微軟正黑體" panose="020B0604030504040204" pitchFamily="34" charset="-120"/>
            <a:ea typeface="微軟正黑體" panose="020B0604030504040204" pitchFamily="34" charset="-120"/>
          </a:endParaRPr>
        </a:p>
      </dgm:t>
    </dgm:pt>
    <dgm:pt modelId="{8C3908ED-5A70-4CEB-A614-BDCB0340986E}" type="sibTrans" cxnId="{59F02937-5B8E-43C3-BDDD-4324E7FC8710}">
      <dgm:prSet/>
      <dgm:spPr/>
      <dgm:t>
        <a:bodyPr/>
        <a:lstStyle/>
        <a:p>
          <a:endParaRPr lang="zh-TW" altLang="en-US" sz="8000">
            <a:latin typeface="微軟正黑體" panose="020B0604030504040204" pitchFamily="34" charset="-120"/>
            <a:ea typeface="微軟正黑體" panose="020B0604030504040204" pitchFamily="34" charset="-120"/>
          </a:endParaRPr>
        </a:p>
      </dgm:t>
    </dgm:pt>
    <dgm:pt modelId="{F67CB6F7-B0E7-4154-A1E1-9B1B2DD7B332}">
      <dgm:prSet custT="1"/>
      <dgm:spPr/>
      <dgm:t>
        <a:bodyPr/>
        <a:lstStyle/>
        <a:p>
          <a:pPr rtl="0"/>
          <a:r>
            <a:rPr lang="zh-TW" altLang="en-US" sz="1600" b="1" dirty="0">
              <a:latin typeface="微軟正黑體" panose="020B0604030504040204" pitchFamily="34" charset="-120"/>
              <a:ea typeface="微軟正黑體" panose="020B0604030504040204" pitchFamily="34" charset="-120"/>
            </a:rPr>
            <a:t>行為不受歡迎</a:t>
          </a:r>
          <a:endParaRPr lang="zh-TW" altLang="en-US" sz="1600" dirty="0">
            <a:latin typeface="微軟正黑體" panose="020B0604030504040204" pitchFamily="34" charset="-120"/>
            <a:ea typeface="微軟正黑體" panose="020B0604030504040204" pitchFamily="34" charset="-120"/>
          </a:endParaRPr>
        </a:p>
      </dgm:t>
    </dgm:pt>
    <dgm:pt modelId="{C0FBB1BE-F99A-49CC-9224-8829D8AC0632}" type="parTrans" cxnId="{39205BFB-C6F3-4CA3-A19A-8EFCABD0EA3B}">
      <dgm:prSet/>
      <dgm:spPr/>
      <dgm:t>
        <a:bodyPr/>
        <a:lstStyle/>
        <a:p>
          <a:endParaRPr lang="zh-TW" altLang="en-US" sz="8000">
            <a:latin typeface="微軟正黑體" panose="020B0604030504040204" pitchFamily="34" charset="-120"/>
            <a:ea typeface="微軟正黑體" panose="020B0604030504040204" pitchFamily="34" charset="-120"/>
          </a:endParaRPr>
        </a:p>
      </dgm:t>
    </dgm:pt>
    <dgm:pt modelId="{251B919A-4A41-4B0B-B3CA-5E4025581BD3}" type="sibTrans" cxnId="{39205BFB-C6F3-4CA3-A19A-8EFCABD0EA3B}">
      <dgm:prSet/>
      <dgm:spPr/>
      <dgm:t>
        <a:bodyPr/>
        <a:lstStyle/>
        <a:p>
          <a:endParaRPr lang="zh-TW" altLang="en-US" sz="8000">
            <a:latin typeface="微軟正黑體" panose="020B0604030504040204" pitchFamily="34" charset="-120"/>
            <a:ea typeface="微軟正黑體" panose="020B0604030504040204" pitchFamily="34" charset="-120"/>
          </a:endParaRPr>
        </a:p>
      </dgm:t>
    </dgm:pt>
    <dgm:pt modelId="{DAF82400-BFA3-4522-99F9-0D6A1EC9BACE}" type="pres">
      <dgm:prSet presAssocID="{8B29FD57-D65D-4761-8953-9CBEE805DA3C}" presName="compositeShape" presStyleCnt="0">
        <dgm:presLayoutVars>
          <dgm:chMax val="7"/>
          <dgm:dir/>
          <dgm:resizeHandles val="exact"/>
        </dgm:presLayoutVars>
      </dgm:prSet>
      <dgm:spPr/>
    </dgm:pt>
    <dgm:pt modelId="{3110EEF6-5B7B-48C0-AC9C-BCEE31A0417D}" type="pres">
      <dgm:prSet presAssocID="{6A8520F9-43DF-4D2B-9370-D1BB176EA297}" presName="circ1" presStyleLbl="vennNode1" presStyleIdx="0" presStyleCnt="3"/>
      <dgm:spPr/>
    </dgm:pt>
    <dgm:pt modelId="{7BD949D6-6C43-4563-B00D-C15D64E42F71}" type="pres">
      <dgm:prSet presAssocID="{6A8520F9-43DF-4D2B-9370-D1BB176EA297}" presName="circ1Tx" presStyleLbl="revTx" presStyleIdx="0" presStyleCnt="0">
        <dgm:presLayoutVars>
          <dgm:chMax val="0"/>
          <dgm:chPref val="0"/>
          <dgm:bulletEnabled val="1"/>
        </dgm:presLayoutVars>
      </dgm:prSet>
      <dgm:spPr/>
    </dgm:pt>
    <dgm:pt modelId="{FDFD2300-0020-44ED-A633-9E948248F4E5}" type="pres">
      <dgm:prSet presAssocID="{26B73E02-AFD3-40AF-B83F-7941D4E16A16}" presName="circ2" presStyleLbl="vennNode1" presStyleIdx="1" presStyleCnt="3"/>
      <dgm:spPr/>
    </dgm:pt>
    <dgm:pt modelId="{BBC22577-5ED0-4E3B-9F5C-35AEF4F08FD5}" type="pres">
      <dgm:prSet presAssocID="{26B73E02-AFD3-40AF-B83F-7941D4E16A16}" presName="circ2Tx" presStyleLbl="revTx" presStyleIdx="0" presStyleCnt="0">
        <dgm:presLayoutVars>
          <dgm:chMax val="0"/>
          <dgm:chPref val="0"/>
          <dgm:bulletEnabled val="1"/>
        </dgm:presLayoutVars>
      </dgm:prSet>
      <dgm:spPr/>
    </dgm:pt>
    <dgm:pt modelId="{5F0CB3E0-037A-4298-8D45-01150E96D023}" type="pres">
      <dgm:prSet presAssocID="{F67CB6F7-B0E7-4154-A1E1-9B1B2DD7B332}" presName="circ3" presStyleLbl="vennNode1" presStyleIdx="2" presStyleCnt="3"/>
      <dgm:spPr/>
    </dgm:pt>
    <dgm:pt modelId="{8E8B6984-7EAC-424B-BAC2-8EB1FB14FC1A}" type="pres">
      <dgm:prSet presAssocID="{F67CB6F7-B0E7-4154-A1E1-9B1B2DD7B332}" presName="circ3Tx" presStyleLbl="revTx" presStyleIdx="0" presStyleCnt="0">
        <dgm:presLayoutVars>
          <dgm:chMax val="0"/>
          <dgm:chPref val="0"/>
          <dgm:bulletEnabled val="1"/>
        </dgm:presLayoutVars>
      </dgm:prSet>
      <dgm:spPr/>
    </dgm:pt>
  </dgm:ptLst>
  <dgm:cxnLst>
    <dgm:cxn modelId="{1DD28C1A-FBDE-4611-8017-900107EE8946}" type="presOf" srcId="{26B73E02-AFD3-40AF-B83F-7941D4E16A16}" destId="{BBC22577-5ED0-4E3B-9F5C-35AEF4F08FD5}" srcOrd="1" destOrd="0" presId="urn:microsoft.com/office/officeart/2005/8/layout/venn1"/>
    <dgm:cxn modelId="{59F02937-5B8E-43C3-BDDD-4324E7FC8710}" srcId="{8B29FD57-D65D-4761-8953-9CBEE805DA3C}" destId="{26B73E02-AFD3-40AF-B83F-7941D4E16A16}" srcOrd="1" destOrd="0" parTransId="{4D258ED5-9036-4A11-A5C3-F410908FF752}" sibTransId="{8C3908ED-5A70-4CEB-A614-BDCB0340986E}"/>
    <dgm:cxn modelId="{C2118D3B-4185-468F-BE86-B39590BC2D6D}" type="presOf" srcId="{26B73E02-AFD3-40AF-B83F-7941D4E16A16}" destId="{FDFD2300-0020-44ED-A633-9E948248F4E5}" srcOrd="0" destOrd="0" presId="urn:microsoft.com/office/officeart/2005/8/layout/venn1"/>
    <dgm:cxn modelId="{C9B2AA5C-21D6-467F-938F-91373660D5DB}" type="presOf" srcId="{F67CB6F7-B0E7-4154-A1E1-9B1B2DD7B332}" destId="{8E8B6984-7EAC-424B-BAC2-8EB1FB14FC1A}" srcOrd="1" destOrd="0" presId="urn:microsoft.com/office/officeart/2005/8/layout/venn1"/>
    <dgm:cxn modelId="{2ACEC35E-B454-4395-B291-C81A64296C7A}" type="presOf" srcId="{F67CB6F7-B0E7-4154-A1E1-9B1B2DD7B332}" destId="{5F0CB3E0-037A-4298-8D45-01150E96D023}" srcOrd="0" destOrd="0" presId="urn:microsoft.com/office/officeart/2005/8/layout/venn1"/>
    <dgm:cxn modelId="{1598E854-06A1-4AAD-A26A-171B00FB1731}" type="presOf" srcId="{6A8520F9-43DF-4D2B-9370-D1BB176EA297}" destId="{7BD949D6-6C43-4563-B00D-C15D64E42F71}" srcOrd="1" destOrd="0" presId="urn:microsoft.com/office/officeart/2005/8/layout/venn1"/>
    <dgm:cxn modelId="{C9BE0B80-6A62-4B17-8D9D-D166E7728185}" srcId="{8B29FD57-D65D-4761-8953-9CBEE805DA3C}" destId="{6A8520F9-43DF-4D2B-9370-D1BB176EA297}" srcOrd="0" destOrd="0" parTransId="{1AD6358A-D5B6-4D22-A306-FF9183929BF0}" sibTransId="{4906CD11-10EC-4461-9AF5-88D9C946CF4A}"/>
    <dgm:cxn modelId="{871B05C8-EC45-47EE-9052-ACA1D5A95E55}" type="presOf" srcId="{6A8520F9-43DF-4D2B-9370-D1BB176EA297}" destId="{3110EEF6-5B7B-48C0-AC9C-BCEE31A0417D}" srcOrd="0" destOrd="0" presId="urn:microsoft.com/office/officeart/2005/8/layout/venn1"/>
    <dgm:cxn modelId="{FC701BE1-969C-4B98-93CC-C1DDE0930155}" type="presOf" srcId="{8B29FD57-D65D-4761-8953-9CBEE805DA3C}" destId="{DAF82400-BFA3-4522-99F9-0D6A1EC9BACE}" srcOrd="0" destOrd="0" presId="urn:microsoft.com/office/officeart/2005/8/layout/venn1"/>
    <dgm:cxn modelId="{39205BFB-C6F3-4CA3-A19A-8EFCABD0EA3B}" srcId="{8B29FD57-D65D-4761-8953-9CBEE805DA3C}" destId="{F67CB6F7-B0E7-4154-A1E1-9B1B2DD7B332}" srcOrd="2" destOrd="0" parTransId="{C0FBB1BE-F99A-49CC-9224-8829D8AC0632}" sibTransId="{251B919A-4A41-4B0B-B3CA-5E4025581BD3}"/>
    <dgm:cxn modelId="{E138D264-E7C3-4D81-852F-04F480776388}" type="presParOf" srcId="{DAF82400-BFA3-4522-99F9-0D6A1EC9BACE}" destId="{3110EEF6-5B7B-48C0-AC9C-BCEE31A0417D}" srcOrd="0" destOrd="0" presId="urn:microsoft.com/office/officeart/2005/8/layout/venn1"/>
    <dgm:cxn modelId="{D7F300B6-590D-4763-87DD-F976C6ED9C4A}" type="presParOf" srcId="{DAF82400-BFA3-4522-99F9-0D6A1EC9BACE}" destId="{7BD949D6-6C43-4563-B00D-C15D64E42F71}" srcOrd="1" destOrd="0" presId="urn:microsoft.com/office/officeart/2005/8/layout/venn1"/>
    <dgm:cxn modelId="{9EFBC9B2-AEFB-4E5E-9AB7-16E723EC2050}" type="presParOf" srcId="{DAF82400-BFA3-4522-99F9-0D6A1EC9BACE}" destId="{FDFD2300-0020-44ED-A633-9E948248F4E5}" srcOrd="2" destOrd="0" presId="urn:microsoft.com/office/officeart/2005/8/layout/venn1"/>
    <dgm:cxn modelId="{57F4D78F-C473-48A0-9A47-D8789A08A058}" type="presParOf" srcId="{DAF82400-BFA3-4522-99F9-0D6A1EC9BACE}" destId="{BBC22577-5ED0-4E3B-9F5C-35AEF4F08FD5}" srcOrd="3" destOrd="0" presId="urn:microsoft.com/office/officeart/2005/8/layout/venn1"/>
    <dgm:cxn modelId="{CA30EEF6-CD46-4DBF-8DF3-C35387A64967}" type="presParOf" srcId="{DAF82400-BFA3-4522-99F9-0D6A1EC9BACE}" destId="{5F0CB3E0-037A-4298-8D45-01150E96D023}" srcOrd="4" destOrd="0" presId="urn:microsoft.com/office/officeart/2005/8/layout/venn1"/>
    <dgm:cxn modelId="{A1114F7A-6617-45A2-87A7-FFFFE9803261}" type="presParOf" srcId="{DAF82400-BFA3-4522-99F9-0D6A1EC9BACE}" destId="{8E8B6984-7EAC-424B-BAC2-8EB1FB14FC1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CBCD6C-1F4C-497C-A1AC-1645884845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A38E8C01-0850-49E9-A5A2-5BBBBD40D10E}">
      <dgm:prSet phldrT="[文字]" custT="1"/>
      <dgm:spPr/>
      <dgm:t>
        <a:bodyPr/>
        <a:lstStyle/>
        <a:p>
          <a:r>
            <a:rPr lang="zh-TW" altLang="en-US" sz="2800" dirty="0">
              <a:latin typeface="微軟正黑體" panose="020B0604030504040204" pitchFamily="34" charset="-120"/>
              <a:ea typeface="微軟正黑體" panose="020B0604030504040204" pitchFamily="34" charset="-120"/>
            </a:rPr>
            <a:t>教師是否可以對指導的學生，提出交往的要求？</a:t>
          </a:r>
        </a:p>
      </dgm:t>
    </dgm:pt>
    <dgm:pt modelId="{88A3D756-D0F8-48B8-A3D4-021C927FE2F7}" type="parTrans" cxnId="{A9D5F447-EAA2-4B45-88CF-F1E4C47F96CE}">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DFFAFAFD-5C6A-420F-86C1-24E06BD02B99}" type="sibTrans" cxnId="{A9D5F447-EAA2-4B45-88CF-F1E4C47F96CE}">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6D0C9147-30C9-4A94-970A-269374A61D1F}">
      <dgm:prSet phldrT="[文字]" custT="1"/>
      <dgm:spPr/>
      <dgm:t>
        <a:bodyPr/>
        <a:lstStyle/>
        <a:p>
          <a:r>
            <a:rPr lang="zh-TW" altLang="en-US" sz="2400" dirty="0">
              <a:latin typeface="微軟正黑體" panose="020B0604030504040204" pitchFamily="34" charset="-120"/>
              <a:ea typeface="微軟正黑體" panose="020B0604030504040204" pitchFamily="34" charset="-120"/>
            </a:rPr>
            <a:t>教師於</a:t>
          </a:r>
          <a:r>
            <a:rPr lang="zh-TW" altLang="en-US" sz="2400" dirty="0">
              <a:solidFill>
                <a:srgbClr val="FF0000"/>
              </a:solidFill>
              <a:latin typeface="微軟正黑體" panose="020B0604030504040204" pitchFamily="34" charset="-120"/>
              <a:ea typeface="微軟正黑體" panose="020B0604030504040204" pitchFamily="34" charset="-120"/>
            </a:rPr>
            <a:t>執行教學、指導、訓練、評鑑、</a:t>
          </a:r>
          <a:br>
            <a:rPr lang="en-US" altLang="zh-TW" sz="2400" dirty="0">
              <a:solidFill>
                <a:srgbClr val="FF0000"/>
              </a:solidFill>
              <a:latin typeface="微軟正黑體" panose="020B0604030504040204" pitchFamily="34" charset="-120"/>
              <a:ea typeface="微軟正黑體" panose="020B0604030504040204" pitchFamily="34" charset="-120"/>
            </a:rPr>
          </a:br>
          <a:r>
            <a:rPr lang="zh-TW" altLang="en-US" sz="2400" dirty="0">
              <a:solidFill>
                <a:srgbClr val="FF0000"/>
              </a:solidFill>
              <a:latin typeface="微軟正黑體" panose="020B0604030504040204" pitchFamily="34" charset="-120"/>
              <a:ea typeface="微軟正黑體" panose="020B0604030504040204" pitchFamily="34" charset="-120"/>
            </a:rPr>
            <a:t>管理、輔導或提供學生工作機會時</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在與性或性別有關之人際互動上，</a:t>
          </a:r>
          <a:endParaRPr lang="en-US" altLang="zh-TW" sz="2400" dirty="0">
            <a:latin typeface="微軟正黑體" panose="020B0604030504040204" pitchFamily="34" charset="-120"/>
            <a:ea typeface="微軟正黑體" panose="020B0604030504040204" pitchFamily="34" charset="-120"/>
          </a:endParaRPr>
        </a:p>
        <a:p>
          <a:r>
            <a:rPr lang="zh-TW" altLang="en-US" sz="2400" dirty="0">
              <a:solidFill>
                <a:srgbClr val="FF0000"/>
              </a:solidFill>
              <a:latin typeface="微軟正黑體" panose="020B0604030504040204" pitchFamily="34" charset="-120"/>
              <a:ea typeface="微軟正黑體" panose="020B0604030504040204" pitchFamily="34" charset="-120"/>
            </a:rPr>
            <a:t>不得發展有違專業倫理之關係</a:t>
          </a:r>
          <a:r>
            <a:rPr lang="zh-TW" altLang="en-US" sz="2400" dirty="0">
              <a:latin typeface="微軟正黑體" panose="020B0604030504040204" pitchFamily="34" charset="-120"/>
              <a:ea typeface="微軟正黑體" panose="020B0604030504040204" pitchFamily="34" charset="-120"/>
            </a:rPr>
            <a:t>。</a:t>
          </a:r>
        </a:p>
      </dgm:t>
    </dgm:pt>
    <dgm:pt modelId="{67EAEF8B-0C84-418F-8F94-8FCFF97F236A}" type="parTrans" cxnId="{B6B6CAAB-AEB5-4ECE-A078-B27D68826F1C}">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CA3C8CAB-596C-41C0-B29B-23D6FA233256}" type="sibTrans" cxnId="{B6B6CAAB-AEB5-4ECE-A078-B27D68826F1C}">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B83C436E-3022-4C72-B0C0-FC894D0615D5}" type="pres">
      <dgm:prSet presAssocID="{15CBCD6C-1F4C-497C-A1AC-16458848458C}" presName="diagram" presStyleCnt="0">
        <dgm:presLayoutVars>
          <dgm:dir/>
          <dgm:resizeHandles val="exact"/>
        </dgm:presLayoutVars>
      </dgm:prSet>
      <dgm:spPr/>
    </dgm:pt>
    <dgm:pt modelId="{1379BE5E-D24A-4613-90F0-06DD047F35D8}" type="pres">
      <dgm:prSet presAssocID="{A38E8C01-0850-49E9-A5A2-5BBBBD40D10E}" presName="node" presStyleLbl="node1" presStyleIdx="0" presStyleCnt="2">
        <dgm:presLayoutVars>
          <dgm:bulletEnabled val="1"/>
        </dgm:presLayoutVars>
      </dgm:prSet>
      <dgm:spPr/>
    </dgm:pt>
    <dgm:pt modelId="{99C09B4C-0EB1-4182-9653-7088E60D7328}" type="pres">
      <dgm:prSet presAssocID="{DFFAFAFD-5C6A-420F-86C1-24E06BD02B99}" presName="sibTrans" presStyleCnt="0"/>
      <dgm:spPr/>
    </dgm:pt>
    <dgm:pt modelId="{DBC18B10-503B-410B-B931-ED8CF7D7763F}" type="pres">
      <dgm:prSet presAssocID="{6D0C9147-30C9-4A94-970A-269374A61D1F}" presName="node" presStyleLbl="node1" presStyleIdx="1" presStyleCnt="2">
        <dgm:presLayoutVars>
          <dgm:bulletEnabled val="1"/>
        </dgm:presLayoutVars>
      </dgm:prSet>
      <dgm:spPr/>
    </dgm:pt>
  </dgm:ptLst>
  <dgm:cxnLst>
    <dgm:cxn modelId="{F3C6891E-8AF1-4615-8DE8-A8C20188287F}" type="presOf" srcId="{6D0C9147-30C9-4A94-970A-269374A61D1F}" destId="{DBC18B10-503B-410B-B931-ED8CF7D7763F}" srcOrd="0" destOrd="0" presId="urn:microsoft.com/office/officeart/2005/8/layout/default"/>
    <dgm:cxn modelId="{A9D5F447-EAA2-4B45-88CF-F1E4C47F96CE}" srcId="{15CBCD6C-1F4C-497C-A1AC-16458848458C}" destId="{A38E8C01-0850-49E9-A5A2-5BBBBD40D10E}" srcOrd="0" destOrd="0" parTransId="{88A3D756-D0F8-48B8-A3D4-021C927FE2F7}" sibTransId="{DFFAFAFD-5C6A-420F-86C1-24E06BD02B99}"/>
    <dgm:cxn modelId="{B6B6CAAB-AEB5-4ECE-A078-B27D68826F1C}" srcId="{15CBCD6C-1F4C-497C-A1AC-16458848458C}" destId="{6D0C9147-30C9-4A94-970A-269374A61D1F}" srcOrd="1" destOrd="0" parTransId="{67EAEF8B-0C84-418F-8F94-8FCFF97F236A}" sibTransId="{CA3C8CAB-596C-41C0-B29B-23D6FA233256}"/>
    <dgm:cxn modelId="{D92A16C2-9E6A-45BB-B3F3-280D7202C051}" type="presOf" srcId="{A38E8C01-0850-49E9-A5A2-5BBBBD40D10E}" destId="{1379BE5E-D24A-4613-90F0-06DD047F35D8}" srcOrd="0" destOrd="0" presId="urn:microsoft.com/office/officeart/2005/8/layout/default"/>
    <dgm:cxn modelId="{4A020EFD-AF5F-44B3-AF61-A5EC1ACC681C}" type="presOf" srcId="{15CBCD6C-1F4C-497C-A1AC-16458848458C}" destId="{B83C436E-3022-4C72-B0C0-FC894D0615D5}" srcOrd="0" destOrd="0" presId="urn:microsoft.com/office/officeart/2005/8/layout/default"/>
    <dgm:cxn modelId="{A9366C3F-BC12-4E1A-9AE2-8FA71313678E}" type="presParOf" srcId="{B83C436E-3022-4C72-B0C0-FC894D0615D5}" destId="{1379BE5E-D24A-4613-90F0-06DD047F35D8}" srcOrd="0" destOrd="0" presId="urn:microsoft.com/office/officeart/2005/8/layout/default"/>
    <dgm:cxn modelId="{F1F57A11-9F20-4685-B202-1AD1706C2944}" type="presParOf" srcId="{B83C436E-3022-4C72-B0C0-FC894D0615D5}" destId="{99C09B4C-0EB1-4182-9653-7088E60D7328}" srcOrd="1" destOrd="0" presId="urn:microsoft.com/office/officeart/2005/8/layout/default"/>
    <dgm:cxn modelId="{5ECBE836-DDA2-4270-A494-98D09637F8D6}" type="presParOf" srcId="{B83C436E-3022-4C72-B0C0-FC894D0615D5}" destId="{DBC18B10-503B-410B-B931-ED8CF7D7763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CBCD6C-1F4C-497C-A1AC-1645884845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A38E8C01-0850-49E9-A5A2-5BBBBD40D10E}">
      <dgm:prSet phldrT="[文字]" custT="1"/>
      <dgm:spPr/>
      <dgm:t>
        <a:bodyPr/>
        <a:lstStyle/>
        <a:p>
          <a:r>
            <a:rPr lang="zh-TW" altLang="en-US" sz="2000" dirty="0">
              <a:latin typeface="微軟正黑體" panose="020B0604030504040204" pitchFamily="34" charset="-120"/>
              <a:ea typeface="微軟正黑體" panose="020B0604030504040204" pitchFamily="34" charset="-120"/>
            </a:rPr>
            <a:t>教師是否可於課後，透過社交軟體或電話，</a:t>
          </a:r>
          <a:br>
            <a:rPr lang="en-US" altLang="zh-TW" sz="2000" dirty="0">
              <a:latin typeface="微軟正黑體" panose="020B0604030504040204" pitchFamily="34" charset="-120"/>
              <a:ea typeface="微軟正黑體" panose="020B0604030504040204" pitchFamily="34" charset="-120"/>
            </a:rPr>
          </a:br>
          <a:r>
            <a:rPr lang="zh-TW" altLang="en-US" sz="2000" dirty="0">
              <a:latin typeface="微軟正黑體" panose="020B0604030504040204" pitchFamily="34" charset="-120"/>
              <a:ea typeface="微軟正黑體" panose="020B0604030504040204" pitchFamily="34" charset="-120"/>
            </a:rPr>
            <a:t>因為未交往，僅能以曖昧言語或行為為互動？</a:t>
          </a:r>
        </a:p>
      </dgm:t>
    </dgm:pt>
    <dgm:pt modelId="{88A3D756-D0F8-48B8-A3D4-021C927FE2F7}" type="parTrans" cxnId="{A9D5F447-EAA2-4B45-88CF-F1E4C47F96CE}">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DFFAFAFD-5C6A-420F-86C1-24E06BD02B99}" type="sibTrans" cxnId="{A9D5F447-EAA2-4B45-88CF-F1E4C47F96CE}">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6D0C9147-30C9-4A94-970A-269374A61D1F}">
      <dgm:prSet phldrT="[文字]" custT="1"/>
      <dgm:spPr/>
      <dgm:t>
        <a:bodyPr/>
        <a:lstStyle/>
        <a:p>
          <a:r>
            <a:rPr lang="zh-TW" altLang="en-US" sz="2000" dirty="0">
              <a:latin typeface="微軟正黑體" panose="020B0604030504040204" pitchFamily="34" charset="-120"/>
              <a:ea typeface="微軟正黑體" panose="020B0604030504040204" pitchFamily="34" charset="-120"/>
            </a:rPr>
            <a:t>教師在教學跟互動場域內，</a:t>
          </a:r>
          <a:br>
            <a:rPr lang="en-US" altLang="zh-TW" sz="2000" dirty="0">
              <a:latin typeface="微軟正黑體" panose="020B0604030504040204" pitchFamily="34" charset="-120"/>
              <a:ea typeface="微軟正黑體" panose="020B0604030504040204" pitchFamily="34" charset="-120"/>
            </a:rPr>
          </a:br>
          <a:r>
            <a:rPr lang="zh-TW" altLang="en-US" sz="2000" dirty="0">
              <a:latin typeface="微軟正黑體" panose="020B0604030504040204" pitchFamily="34" charset="-120"/>
              <a:ea typeface="微軟正黑體" panose="020B0604030504040204" pitchFamily="34" charset="-120"/>
            </a:rPr>
            <a:t>與學生的互動應謹遵師生倫理界線，</a:t>
          </a:r>
          <a:br>
            <a:rPr lang="en-US" altLang="zh-TW" sz="2000" dirty="0">
              <a:latin typeface="微軟正黑體" panose="020B0604030504040204" pitchFamily="34" charset="-120"/>
              <a:ea typeface="微軟正黑體" panose="020B0604030504040204" pitchFamily="34" charset="-120"/>
            </a:rPr>
          </a:br>
          <a:r>
            <a:rPr lang="zh-TW" altLang="en-US" sz="2000" dirty="0">
              <a:latin typeface="微軟正黑體" panose="020B0604030504040204" pitchFamily="34" charset="-120"/>
              <a:ea typeface="微軟正黑體" panose="020B0604030504040204" pitchFamily="34" charset="-120"/>
            </a:rPr>
            <a:t>不宜發展出有踰越師生關係之行為。</a:t>
          </a:r>
        </a:p>
      </dgm:t>
    </dgm:pt>
    <dgm:pt modelId="{67EAEF8B-0C84-418F-8F94-8FCFF97F236A}" type="parTrans" cxnId="{B6B6CAAB-AEB5-4ECE-A078-B27D68826F1C}">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CA3C8CAB-596C-41C0-B29B-23D6FA233256}" type="sibTrans" cxnId="{B6B6CAAB-AEB5-4ECE-A078-B27D68826F1C}">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B83C436E-3022-4C72-B0C0-FC894D0615D5}" type="pres">
      <dgm:prSet presAssocID="{15CBCD6C-1F4C-497C-A1AC-16458848458C}" presName="diagram" presStyleCnt="0">
        <dgm:presLayoutVars>
          <dgm:dir/>
          <dgm:resizeHandles val="exact"/>
        </dgm:presLayoutVars>
      </dgm:prSet>
      <dgm:spPr/>
    </dgm:pt>
    <dgm:pt modelId="{1379BE5E-D24A-4613-90F0-06DD047F35D8}" type="pres">
      <dgm:prSet presAssocID="{A38E8C01-0850-49E9-A5A2-5BBBBD40D10E}" presName="node" presStyleLbl="node1" presStyleIdx="0" presStyleCnt="2">
        <dgm:presLayoutVars>
          <dgm:bulletEnabled val="1"/>
        </dgm:presLayoutVars>
      </dgm:prSet>
      <dgm:spPr/>
    </dgm:pt>
    <dgm:pt modelId="{99C09B4C-0EB1-4182-9653-7088E60D7328}" type="pres">
      <dgm:prSet presAssocID="{DFFAFAFD-5C6A-420F-86C1-24E06BD02B99}" presName="sibTrans" presStyleCnt="0"/>
      <dgm:spPr/>
    </dgm:pt>
    <dgm:pt modelId="{DBC18B10-503B-410B-B931-ED8CF7D7763F}" type="pres">
      <dgm:prSet presAssocID="{6D0C9147-30C9-4A94-970A-269374A61D1F}" presName="node" presStyleLbl="node1" presStyleIdx="1" presStyleCnt="2">
        <dgm:presLayoutVars>
          <dgm:bulletEnabled val="1"/>
        </dgm:presLayoutVars>
      </dgm:prSet>
      <dgm:spPr/>
    </dgm:pt>
  </dgm:ptLst>
  <dgm:cxnLst>
    <dgm:cxn modelId="{F3C6891E-8AF1-4615-8DE8-A8C20188287F}" type="presOf" srcId="{6D0C9147-30C9-4A94-970A-269374A61D1F}" destId="{DBC18B10-503B-410B-B931-ED8CF7D7763F}" srcOrd="0" destOrd="0" presId="urn:microsoft.com/office/officeart/2005/8/layout/default"/>
    <dgm:cxn modelId="{A9D5F447-EAA2-4B45-88CF-F1E4C47F96CE}" srcId="{15CBCD6C-1F4C-497C-A1AC-16458848458C}" destId="{A38E8C01-0850-49E9-A5A2-5BBBBD40D10E}" srcOrd="0" destOrd="0" parTransId="{88A3D756-D0F8-48B8-A3D4-021C927FE2F7}" sibTransId="{DFFAFAFD-5C6A-420F-86C1-24E06BD02B99}"/>
    <dgm:cxn modelId="{B6B6CAAB-AEB5-4ECE-A078-B27D68826F1C}" srcId="{15CBCD6C-1F4C-497C-A1AC-16458848458C}" destId="{6D0C9147-30C9-4A94-970A-269374A61D1F}" srcOrd="1" destOrd="0" parTransId="{67EAEF8B-0C84-418F-8F94-8FCFF97F236A}" sibTransId="{CA3C8CAB-596C-41C0-B29B-23D6FA233256}"/>
    <dgm:cxn modelId="{D92A16C2-9E6A-45BB-B3F3-280D7202C051}" type="presOf" srcId="{A38E8C01-0850-49E9-A5A2-5BBBBD40D10E}" destId="{1379BE5E-D24A-4613-90F0-06DD047F35D8}" srcOrd="0" destOrd="0" presId="urn:microsoft.com/office/officeart/2005/8/layout/default"/>
    <dgm:cxn modelId="{4A020EFD-AF5F-44B3-AF61-A5EC1ACC681C}" type="presOf" srcId="{15CBCD6C-1F4C-497C-A1AC-16458848458C}" destId="{B83C436E-3022-4C72-B0C0-FC894D0615D5}" srcOrd="0" destOrd="0" presId="urn:microsoft.com/office/officeart/2005/8/layout/default"/>
    <dgm:cxn modelId="{A9366C3F-BC12-4E1A-9AE2-8FA71313678E}" type="presParOf" srcId="{B83C436E-3022-4C72-B0C0-FC894D0615D5}" destId="{1379BE5E-D24A-4613-90F0-06DD047F35D8}" srcOrd="0" destOrd="0" presId="urn:microsoft.com/office/officeart/2005/8/layout/default"/>
    <dgm:cxn modelId="{F1F57A11-9F20-4685-B202-1AD1706C2944}" type="presParOf" srcId="{B83C436E-3022-4C72-B0C0-FC894D0615D5}" destId="{99C09B4C-0EB1-4182-9653-7088E60D7328}" srcOrd="1" destOrd="0" presId="urn:microsoft.com/office/officeart/2005/8/layout/default"/>
    <dgm:cxn modelId="{5ECBE836-DDA2-4270-A494-98D09637F8D6}" type="presParOf" srcId="{B83C436E-3022-4C72-B0C0-FC894D0615D5}" destId="{DBC18B10-503B-410B-B931-ED8CF7D7763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CBCD6C-1F4C-497C-A1AC-1645884845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A38E8C01-0850-49E9-A5A2-5BBBBD40D10E}">
      <dgm:prSet phldrT="[文字]" custT="1"/>
      <dgm:spPr/>
      <dgm:t>
        <a:bodyPr/>
        <a:lstStyle/>
        <a:p>
          <a:r>
            <a:rPr lang="zh-TW" altLang="en-US" sz="2400" dirty="0">
              <a:latin typeface="微軟正黑體" panose="020B0604030504040204" pitchFamily="34" charset="-120"/>
              <a:ea typeface="微軟正黑體" panose="020B0604030504040204" pitchFamily="34" charset="-120"/>
            </a:rPr>
            <a:t>提出正式交往就可以上場的條件</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會有什麼問題？</a:t>
          </a:r>
        </a:p>
      </dgm:t>
    </dgm:pt>
    <dgm:pt modelId="{88A3D756-D0F8-48B8-A3D4-021C927FE2F7}" type="parTrans" cxnId="{A9D5F447-EAA2-4B45-88CF-F1E4C47F96CE}">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DFFAFAFD-5C6A-420F-86C1-24E06BD02B99}" type="sibTrans" cxnId="{A9D5F447-EAA2-4B45-88CF-F1E4C47F96CE}">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6D0C9147-30C9-4A94-970A-269374A61D1F}">
      <dgm:prSet phldrT="[文字]" custT="1"/>
      <dgm:spPr/>
      <dgm:t>
        <a:bodyPr/>
        <a:lstStyle/>
        <a:p>
          <a:r>
            <a:rPr lang="zh-TW" altLang="en-US" sz="2400" dirty="0">
              <a:latin typeface="微軟正黑體" panose="020B0604030504040204" pitchFamily="34" charset="-120"/>
              <a:ea typeface="微軟正黑體" panose="020B0604030504040204" pitchFamily="34" charset="-120"/>
            </a:rPr>
            <a:t>不受歡迎的追求有違教師專業倫理</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要求對方同意交往作為上場條件的手段</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更是一種不受歡迎的性要求</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即是性騷擾的一種樣態。</a:t>
          </a:r>
        </a:p>
      </dgm:t>
    </dgm:pt>
    <dgm:pt modelId="{67EAEF8B-0C84-418F-8F94-8FCFF97F236A}" type="parTrans" cxnId="{B6B6CAAB-AEB5-4ECE-A078-B27D68826F1C}">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CA3C8CAB-596C-41C0-B29B-23D6FA233256}" type="sibTrans" cxnId="{B6B6CAAB-AEB5-4ECE-A078-B27D68826F1C}">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B83C436E-3022-4C72-B0C0-FC894D0615D5}" type="pres">
      <dgm:prSet presAssocID="{15CBCD6C-1F4C-497C-A1AC-16458848458C}" presName="diagram" presStyleCnt="0">
        <dgm:presLayoutVars>
          <dgm:dir/>
          <dgm:resizeHandles val="exact"/>
        </dgm:presLayoutVars>
      </dgm:prSet>
      <dgm:spPr/>
    </dgm:pt>
    <dgm:pt modelId="{1379BE5E-D24A-4613-90F0-06DD047F35D8}" type="pres">
      <dgm:prSet presAssocID="{A38E8C01-0850-49E9-A5A2-5BBBBD40D10E}" presName="node" presStyleLbl="node1" presStyleIdx="0" presStyleCnt="2">
        <dgm:presLayoutVars>
          <dgm:bulletEnabled val="1"/>
        </dgm:presLayoutVars>
      </dgm:prSet>
      <dgm:spPr/>
    </dgm:pt>
    <dgm:pt modelId="{99C09B4C-0EB1-4182-9653-7088E60D7328}" type="pres">
      <dgm:prSet presAssocID="{DFFAFAFD-5C6A-420F-86C1-24E06BD02B99}" presName="sibTrans" presStyleCnt="0"/>
      <dgm:spPr/>
    </dgm:pt>
    <dgm:pt modelId="{DBC18B10-503B-410B-B931-ED8CF7D7763F}" type="pres">
      <dgm:prSet presAssocID="{6D0C9147-30C9-4A94-970A-269374A61D1F}" presName="node" presStyleLbl="node1" presStyleIdx="1" presStyleCnt="2">
        <dgm:presLayoutVars>
          <dgm:bulletEnabled val="1"/>
        </dgm:presLayoutVars>
      </dgm:prSet>
      <dgm:spPr/>
    </dgm:pt>
  </dgm:ptLst>
  <dgm:cxnLst>
    <dgm:cxn modelId="{F3C6891E-8AF1-4615-8DE8-A8C20188287F}" type="presOf" srcId="{6D0C9147-30C9-4A94-970A-269374A61D1F}" destId="{DBC18B10-503B-410B-B931-ED8CF7D7763F}" srcOrd="0" destOrd="0" presId="urn:microsoft.com/office/officeart/2005/8/layout/default"/>
    <dgm:cxn modelId="{A9D5F447-EAA2-4B45-88CF-F1E4C47F96CE}" srcId="{15CBCD6C-1F4C-497C-A1AC-16458848458C}" destId="{A38E8C01-0850-49E9-A5A2-5BBBBD40D10E}" srcOrd="0" destOrd="0" parTransId="{88A3D756-D0F8-48B8-A3D4-021C927FE2F7}" sibTransId="{DFFAFAFD-5C6A-420F-86C1-24E06BD02B99}"/>
    <dgm:cxn modelId="{B6B6CAAB-AEB5-4ECE-A078-B27D68826F1C}" srcId="{15CBCD6C-1F4C-497C-A1AC-16458848458C}" destId="{6D0C9147-30C9-4A94-970A-269374A61D1F}" srcOrd="1" destOrd="0" parTransId="{67EAEF8B-0C84-418F-8F94-8FCFF97F236A}" sibTransId="{CA3C8CAB-596C-41C0-B29B-23D6FA233256}"/>
    <dgm:cxn modelId="{D92A16C2-9E6A-45BB-B3F3-280D7202C051}" type="presOf" srcId="{A38E8C01-0850-49E9-A5A2-5BBBBD40D10E}" destId="{1379BE5E-D24A-4613-90F0-06DD047F35D8}" srcOrd="0" destOrd="0" presId="urn:microsoft.com/office/officeart/2005/8/layout/default"/>
    <dgm:cxn modelId="{4A020EFD-AF5F-44B3-AF61-A5EC1ACC681C}" type="presOf" srcId="{15CBCD6C-1F4C-497C-A1AC-16458848458C}" destId="{B83C436E-3022-4C72-B0C0-FC894D0615D5}" srcOrd="0" destOrd="0" presId="urn:microsoft.com/office/officeart/2005/8/layout/default"/>
    <dgm:cxn modelId="{A9366C3F-BC12-4E1A-9AE2-8FA71313678E}" type="presParOf" srcId="{B83C436E-3022-4C72-B0C0-FC894D0615D5}" destId="{1379BE5E-D24A-4613-90F0-06DD047F35D8}" srcOrd="0" destOrd="0" presId="urn:microsoft.com/office/officeart/2005/8/layout/default"/>
    <dgm:cxn modelId="{F1F57A11-9F20-4685-B202-1AD1706C2944}" type="presParOf" srcId="{B83C436E-3022-4C72-B0C0-FC894D0615D5}" destId="{99C09B4C-0EB1-4182-9653-7088E60D7328}" srcOrd="1" destOrd="0" presId="urn:microsoft.com/office/officeart/2005/8/layout/default"/>
    <dgm:cxn modelId="{5ECBE836-DDA2-4270-A494-98D09637F8D6}" type="presParOf" srcId="{B83C436E-3022-4C72-B0C0-FC894D0615D5}" destId="{DBC18B10-503B-410B-B931-ED8CF7D7763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CBCD6C-1F4C-497C-A1AC-1645884845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A38E8C01-0850-49E9-A5A2-5BBBBD40D10E}">
      <dgm:prSet phldrT="[文字]" custT="1"/>
      <dgm:spPr/>
      <dgm:t>
        <a:bodyPr/>
        <a:lstStyle/>
        <a:p>
          <a:r>
            <a:rPr lang="zh-TW" altLang="en-US" sz="2800" dirty="0">
              <a:latin typeface="微軟正黑體" panose="020B0604030504040204" pitchFamily="34" charset="-120"/>
              <a:ea typeface="微軟正黑體" panose="020B0604030504040204" pitchFamily="34" charset="-120"/>
            </a:rPr>
            <a:t>教師若遇學生追求，</a:t>
          </a:r>
          <a:br>
            <a:rPr lang="en-US" altLang="zh-TW"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可否發展為情侶關係？</a:t>
          </a:r>
        </a:p>
      </dgm:t>
    </dgm:pt>
    <dgm:pt modelId="{88A3D756-D0F8-48B8-A3D4-021C927FE2F7}" type="parTrans" cxnId="{A9D5F447-EAA2-4B45-88CF-F1E4C47F96CE}">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DFFAFAFD-5C6A-420F-86C1-24E06BD02B99}" type="sibTrans" cxnId="{A9D5F447-EAA2-4B45-88CF-F1E4C47F96CE}">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6D0C9147-30C9-4A94-970A-269374A61D1F}">
      <dgm:prSet phldrT="[文字]" custT="1"/>
      <dgm:spPr/>
      <dgm:t>
        <a:bodyPr/>
        <a:lstStyle/>
        <a:p>
          <a:r>
            <a:rPr lang="zh-TW" altLang="en-US" sz="2400" dirty="0">
              <a:latin typeface="微軟正黑體" panose="020B0604030504040204" pitchFamily="34" charset="-120"/>
              <a:ea typeface="微軟正黑體" panose="020B0604030504040204" pitchFamily="34" charset="-120"/>
            </a:rPr>
            <a:t>當教師發現其與受指導學生的關係，</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會有違反教師專業倫理的可能時，</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應主動迴避或陳報學校處理。</a:t>
          </a:r>
        </a:p>
      </dgm:t>
    </dgm:pt>
    <dgm:pt modelId="{67EAEF8B-0C84-418F-8F94-8FCFF97F236A}" type="parTrans" cxnId="{B6B6CAAB-AEB5-4ECE-A078-B27D68826F1C}">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CA3C8CAB-596C-41C0-B29B-23D6FA233256}" type="sibTrans" cxnId="{B6B6CAAB-AEB5-4ECE-A078-B27D68826F1C}">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B83C436E-3022-4C72-B0C0-FC894D0615D5}" type="pres">
      <dgm:prSet presAssocID="{15CBCD6C-1F4C-497C-A1AC-16458848458C}" presName="diagram" presStyleCnt="0">
        <dgm:presLayoutVars>
          <dgm:dir/>
          <dgm:resizeHandles val="exact"/>
        </dgm:presLayoutVars>
      </dgm:prSet>
      <dgm:spPr/>
    </dgm:pt>
    <dgm:pt modelId="{1379BE5E-D24A-4613-90F0-06DD047F35D8}" type="pres">
      <dgm:prSet presAssocID="{A38E8C01-0850-49E9-A5A2-5BBBBD40D10E}" presName="node" presStyleLbl="node1" presStyleIdx="0" presStyleCnt="2">
        <dgm:presLayoutVars>
          <dgm:bulletEnabled val="1"/>
        </dgm:presLayoutVars>
      </dgm:prSet>
      <dgm:spPr/>
    </dgm:pt>
    <dgm:pt modelId="{99C09B4C-0EB1-4182-9653-7088E60D7328}" type="pres">
      <dgm:prSet presAssocID="{DFFAFAFD-5C6A-420F-86C1-24E06BD02B99}" presName="sibTrans" presStyleCnt="0"/>
      <dgm:spPr/>
    </dgm:pt>
    <dgm:pt modelId="{DBC18B10-503B-410B-B931-ED8CF7D7763F}" type="pres">
      <dgm:prSet presAssocID="{6D0C9147-30C9-4A94-970A-269374A61D1F}" presName="node" presStyleLbl="node1" presStyleIdx="1" presStyleCnt="2">
        <dgm:presLayoutVars>
          <dgm:bulletEnabled val="1"/>
        </dgm:presLayoutVars>
      </dgm:prSet>
      <dgm:spPr/>
    </dgm:pt>
  </dgm:ptLst>
  <dgm:cxnLst>
    <dgm:cxn modelId="{F3C6891E-8AF1-4615-8DE8-A8C20188287F}" type="presOf" srcId="{6D0C9147-30C9-4A94-970A-269374A61D1F}" destId="{DBC18B10-503B-410B-B931-ED8CF7D7763F}" srcOrd="0" destOrd="0" presId="urn:microsoft.com/office/officeart/2005/8/layout/default"/>
    <dgm:cxn modelId="{A9D5F447-EAA2-4B45-88CF-F1E4C47F96CE}" srcId="{15CBCD6C-1F4C-497C-A1AC-16458848458C}" destId="{A38E8C01-0850-49E9-A5A2-5BBBBD40D10E}" srcOrd="0" destOrd="0" parTransId="{88A3D756-D0F8-48B8-A3D4-021C927FE2F7}" sibTransId="{DFFAFAFD-5C6A-420F-86C1-24E06BD02B99}"/>
    <dgm:cxn modelId="{B6B6CAAB-AEB5-4ECE-A078-B27D68826F1C}" srcId="{15CBCD6C-1F4C-497C-A1AC-16458848458C}" destId="{6D0C9147-30C9-4A94-970A-269374A61D1F}" srcOrd="1" destOrd="0" parTransId="{67EAEF8B-0C84-418F-8F94-8FCFF97F236A}" sibTransId="{CA3C8CAB-596C-41C0-B29B-23D6FA233256}"/>
    <dgm:cxn modelId="{D92A16C2-9E6A-45BB-B3F3-280D7202C051}" type="presOf" srcId="{A38E8C01-0850-49E9-A5A2-5BBBBD40D10E}" destId="{1379BE5E-D24A-4613-90F0-06DD047F35D8}" srcOrd="0" destOrd="0" presId="urn:microsoft.com/office/officeart/2005/8/layout/default"/>
    <dgm:cxn modelId="{4A020EFD-AF5F-44B3-AF61-A5EC1ACC681C}" type="presOf" srcId="{15CBCD6C-1F4C-497C-A1AC-16458848458C}" destId="{B83C436E-3022-4C72-B0C0-FC894D0615D5}" srcOrd="0" destOrd="0" presId="urn:microsoft.com/office/officeart/2005/8/layout/default"/>
    <dgm:cxn modelId="{A9366C3F-BC12-4E1A-9AE2-8FA71313678E}" type="presParOf" srcId="{B83C436E-3022-4C72-B0C0-FC894D0615D5}" destId="{1379BE5E-D24A-4613-90F0-06DD047F35D8}" srcOrd="0" destOrd="0" presId="urn:microsoft.com/office/officeart/2005/8/layout/default"/>
    <dgm:cxn modelId="{F1F57A11-9F20-4685-B202-1AD1706C2944}" type="presParOf" srcId="{B83C436E-3022-4C72-B0C0-FC894D0615D5}" destId="{99C09B4C-0EB1-4182-9653-7088E60D7328}" srcOrd="1" destOrd="0" presId="urn:microsoft.com/office/officeart/2005/8/layout/default"/>
    <dgm:cxn modelId="{5ECBE836-DDA2-4270-A494-98D09637F8D6}" type="presParOf" srcId="{B83C436E-3022-4C72-B0C0-FC894D0615D5}" destId="{DBC18B10-503B-410B-B931-ED8CF7D7763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C4461-214E-46B8-84CF-66796A95C4A3}">
      <dsp:nvSpPr>
        <dsp:cNvPr id="0" name=""/>
        <dsp:cNvSpPr/>
      </dsp:nvSpPr>
      <dsp:spPr>
        <a:xfrm>
          <a:off x="0" y="21456"/>
          <a:ext cx="2864054" cy="1718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zh-TW" sz="3000" b="1" kern="1200">
              <a:latin typeface="微軟正黑體" panose="020B0604030504040204" pitchFamily="34" charset="-120"/>
              <a:ea typeface="微軟正黑體" panose="020B0604030504040204" pitchFamily="34" charset="-120"/>
            </a:rPr>
            <a:t>女同性戀者（</a:t>
          </a:r>
          <a:r>
            <a:rPr lang="en-US" sz="3000" b="1" kern="1200">
              <a:latin typeface="微軟正黑體" panose="020B0604030504040204" pitchFamily="34" charset="-120"/>
              <a:ea typeface="微軟正黑體" panose="020B0604030504040204" pitchFamily="34" charset="-120"/>
            </a:rPr>
            <a:t>lesbian</a:t>
          </a:r>
          <a:r>
            <a:rPr lang="zh-TW" sz="3000" b="1" kern="1200">
              <a:latin typeface="微軟正黑體" panose="020B0604030504040204" pitchFamily="34" charset="-120"/>
              <a:ea typeface="微軟正黑體" panose="020B0604030504040204" pitchFamily="34" charset="-120"/>
            </a:rPr>
            <a:t>）</a:t>
          </a:r>
          <a:endParaRPr lang="zh-TW" sz="3000" kern="1200">
            <a:latin typeface="微軟正黑體" panose="020B0604030504040204" pitchFamily="34" charset="-120"/>
            <a:ea typeface="微軟正黑體" panose="020B0604030504040204" pitchFamily="34" charset="-120"/>
          </a:endParaRPr>
        </a:p>
      </dsp:txBody>
      <dsp:txXfrm>
        <a:off x="0" y="21456"/>
        <a:ext cx="2864054" cy="1718433"/>
      </dsp:txXfrm>
    </dsp:sp>
    <dsp:sp modelId="{D84F3656-FD81-44D5-B260-16770183351B}">
      <dsp:nvSpPr>
        <dsp:cNvPr id="0" name=""/>
        <dsp:cNvSpPr/>
      </dsp:nvSpPr>
      <dsp:spPr>
        <a:xfrm>
          <a:off x="3150460" y="21456"/>
          <a:ext cx="2864054" cy="1718433"/>
        </a:xfrm>
        <a:prstGeom prst="rect">
          <a:avLst/>
        </a:prstGeom>
        <a:solidFill>
          <a:schemeClr val="accent4">
            <a:hueOff val="-2027575"/>
            <a:satOff val="643"/>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zh-TW" sz="3000" b="1" kern="1200">
              <a:latin typeface="微軟正黑體" panose="020B0604030504040204" pitchFamily="34" charset="-120"/>
              <a:ea typeface="微軟正黑體" panose="020B0604030504040204" pitchFamily="34" charset="-120"/>
            </a:rPr>
            <a:t>男同性戀者（</a:t>
          </a:r>
          <a:r>
            <a:rPr lang="en-US" sz="3000" b="1" kern="1200">
              <a:latin typeface="微軟正黑體" panose="020B0604030504040204" pitchFamily="34" charset="-120"/>
              <a:ea typeface="微軟正黑體" panose="020B0604030504040204" pitchFamily="34" charset="-120"/>
            </a:rPr>
            <a:t>gay</a:t>
          </a:r>
          <a:r>
            <a:rPr lang="zh-TW" sz="3000" b="1" kern="1200">
              <a:latin typeface="微軟正黑體" panose="020B0604030504040204" pitchFamily="34" charset="-120"/>
              <a:ea typeface="微軟正黑體" panose="020B0604030504040204" pitchFamily="34" charset="-120"/>
            </a:rPr>
            <a:t>）</a:t>
          </a:r>
          <a:endParaRPr lang="zh-TW" sz="3000" kern="1200">
            <a:latin typeface="微軟正黑體" panose="020B0604030504040204" pitchFamily="34" charset="-120"/>
            <a:ea typeface="微軟正黑體" panose="020B0604030504040204" pitchFamily="34" charset="-120"/>
          </a:endParaRPr>
        </a:p>
      </dsp:txBody>
      <dsp:txXfrm>
        <a:off x="3150460" y="21456"/>
        <a:ext cx="2864054" cy="1718433"/>
      </dsp:txXfrm>
    </dsp:sp>
    <dsp:sp modelId="{B923B50D-A60C-442A-84F8-F697F74A4C86}">
      <dsp:nvSpPr>
        <dsp:cNvPr id="0" name=""/>
        <dsp:cNvSpPr/>
      </dsp:nvSpPr>
      <dsp:spPr>
        <a:xfrm>
          <a:off x="6300920" y="21456"/>
          <a:ext cx="2864054" cy="1718433"/>
        </a:xfrm>
        <a:prstGeom prst="rect">
          <a:avLst/>
        </a:prstGeom>
        <a:solidFill>
          <a:schemeClr val="accent4">
            <a:hueOff val="-4055151"/>
            <a:satOff val="128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zh-TW" sz="3000" b="1" kern="1200">
              <a:latin typeface="微軟正黑體" panose="020B0604030504040204" pitchFamily="34" charset="-120"/>
              <a:ea typeface="微軟正黑體" panose="020B0604030504040204" pitchFamily="34" charset="-120"/>
            </a:rPr>
            <a:t>雙性戀者（</a:t>
          </a:r>
          <a:r>
            <a:rPr lang="en-US" sz="3000" b="1" kern="1200">
              <a:latin typeface="微軟正黑體" panose="020B0604030504040204" pitchFamily="34" charset="-120"/>
              <a:ea typeface="微軟正黑體" panose="020B0604030504040204" pitchFamily="34" charset="-120"/>
            </a:rPr>
            <a:t>bisexual</a:t>
          </a:r>
          <a:r>
            <a:rPr lang="zh-TW" sz="3000" b="1" kern="1200">
              <a:latin typeface="微軟正黑體" panose="020B0604030504040204" pitchFamily="34" charset="-120"/>
              <a:ea typeface="微軟正黑體" panose="020B0604030504040204" pitchFamily="34" charset="-120"/>
            </a:rPr>
            <a:t>）</a:t>
          </a:r>
          <a:endParaRPr lang="zh-TW" sz="3000" kern="1200">
            <a:latin typeface="微軟正黑體" panose="020B0604030504040204" pitchFamily="34" charset="-120"/>
            <a:ea typeface="微軟正黑體" panose="020B0604030504040204" pitchFamily="34" charset="-120"/>
          </a:endParaRPr>
        </a:p>
      </dsp:txBody>
      <dsp:txXfrm>
        <a:off x="6300920" y="21456"/>
        <a:ext cx="2864054" cy="1718433"/>
      </dsp:txXfrm>
    </dsp:sp>
    <dsp:sp modelId="{9F9019B4-165F-4586-BD4A-D9A7D02E61C6}">
      <dsp:nvSpPr>
        <dsp:cNvPr id="0" name=""/>
        <dsp:cNvSpPr/>
      </dsp:nvSpPr>
      <dsp:spPr>
        <a:xfrm>
          <a:off x="1575230" y="2026295"/>
          <a:ext cx="2864054" cy="1718433"/>
        </a:xfrm>
        <a:prstGeom prst="rect">
          <a:avLst/>
        </a:prstGeom>
        <a:solidFill>
          <a:schemeClr val="accent4">
            <a:hueOff val="-6082726"/>
            <a:satOff val="1930"/>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zh-TW" sz="3000" b="1" kern="1200">
              <a:latin typeface="微軟正黑體" panose="020B0604030504040204" pitchFamily="34" charset="-120"/>
              <a:ea typeface="微軟正黑體" panose="020B0604030504040204" pitchFamily="34" charset="-120"/>
            </a:rPr>
            <a:t>跨性別者（</a:t>
          </a:r>
          <a:r>
            <a:rPr lang="en-US" sz="3000" b="1" kern="1200">
              <a:latin typeface="微軟正黑體" panose="020B0604030504040204" pitchFamily="34" charset="-120"/>
              <a:ea typeface="微軟正黑體" panose="020B0604030504040204" pitchFamily="34" charset="-120"/>
            </a:rPr>
            <a:t>transgender</a:t>
          </a:r>
          <a:r>
            <a:rPr lang="zh-TW" sz="3000" b="1" kern="1200">
              <a:latin typeface="微軟正黑體" panose="020B0604030504040204" pitchFamily="34" charset="-120"/>
              <a:ea typeface="微軟正黑體" panose="020B0604030504040204" pitchFamily="34" charset="-120"/>
            </a:rPr>
            <a:t>）</a:t>
          </a:r>
          <a:endParaRPr lang="zh-TW" sz="3000" kern="1200">
            <a:latin typeface="微軟正黑體" panose="020B0604030504040204" pitchFamily="34" charset="-120"/>
            <a:ea typeface="微軟正黑體" panose="020B0604030504040204" pitchFamily="34" charset="-120"/>
          </a:endParaRPr>
        </a:p>
      </dsp:txBody>
      <dsp:txXfrm>
        <a:off x="1575230" y="2026295"/>
        <a:ext cx="2864054" cy="1718433"/>
      </dsp:txXfrm>
    </dsp:sp>
    <dsp:sp modelId="{D6D52076-CE41-44B0-8BC5-220E3765C675}">
      <dsp:nvSpPr>
        <dsp:cNvPr id="0" name=""/>
        <dsp:cNvSpPr/>
      </dsp:nvSpPr>
      <dsp:spPr>
        <a:xfrm>
          <a:off x="4725690" y="2026295"/>
          <a:ext cx="2864054" cy="1718433"/>
        </a:xfrm>
        <a:prstGeom prst="rect">
          <a:avLst/>
        </a:prstGeom>
        <a:solidFill>
          <a:schemeClr val="accent4">
            <a:hueOff val="-8110302"/>
            <a:satOff val="2573"/>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zh-TW" sz="3000" b="1" kern="1200">
              <a:latin typeface="微軟正黑體" panose="020B0604030504040204" pitchFamily="34" charset="-120"/>
              <a:ea typeface="微軟正黑體" panose="020B0604030504040204" pitchFamily="34" charset="-120"/>
            </a:rPr>
            <a:t>雙性人 （</a:t>
          </a:r>
          <a:r>
            <a:rPr lang="en-US" sz="3000" b="1" kern="1200">
              <a:latin typeface="微軟正黑體" panose="020B0604030504040204" pitchFamily="34" charset="-120"/>
              <a:ea typeface="微軟正黑體" panose="020B0604030504040204" pitchFamily="34" charset="-120"/>
            </a:rPr>
            <a:t>intersexual</a:t>
          </a:r>
          <a:r>
            <a:rPr lang="zh-TW" sz="3000" b="1" kern="1200">
              <a:latin typeface="微軟正黑體" panose="020B0604030504040204" pitchFamily="34" charset="-120"/>
              <a:ea typeface="微軟正黑體" panose="020B0604030504040204" pitchFamily="34" charset="-120"/>
            </a:rPr>
            <a:t>）</a:t>
          </a:r>
          <a:endParaRPr lang="zh-TW" sz="3000" kern="1200">
            <a:latin typeface="微軟正黑體" panose="020B0604030504040204" pitchFamily="34" charset="-120"/>
            <a:ea typeface="微軟正黑體" panose="020B0604030504040204" pitchFamily="34" charset="-120"/>
          </a:endParaRPr>
        </a:p>
      </dsp:txBody>
      <dsp:txXfrm>
        <a:off x="4725690" y="2026295"/>
        <a:ext cx="2864054" cy="17184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9BE5E-D24A-4613-90F0-06DD047F35D8}">
      <dsp:nvSpPr>
        <dsp:cNvPr id="0" name=""/>
        <dsp:cNvSpPr/>
      </dsp:nvSpPr>
      <dsp:spPr>
        <a:xfrm>
          <a:off x="1488" y="327770"/>
          <a:ext cx="5804296" cy="3482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學生透過文字或語言</a:t>
          </a:r>
          <a:br>
            <a:rPr lang="en-US" altLang="zh-TW" sz="3200" kern="1200" dirty="0">
              <a:latin typeface="微軟正黑體" panose="020B0604030504040204" pitchFamily="34" charset="-120"/>
              <a:ea typeface="微軟正黑體" panose="020B0604030504040204" pitchFamily="34" charset="-120"/>
            </a:rPr>
          </a:br>
          <a:r>
            <a:rPr lang="zh-TW" altLang="en-US" sz="3200" kern="1200" dirty="0">
              <a:latin typeface="微軟正黑體" panose="020B0604030504040204" pitchFamily="34" charset="-120"/>
              <a:ea typeface="微軟正黑體" panose="020B0604030504040204" pitchFamily="34" charset="-120"/>
            </a:rPr>
            <a:t>向教師傳達愛慕之意時，</a:t>
          </a:r>
          <a:br>
            <a:rPr lang="en-US" altLang="zh-TW" sz="3200" kern="1200" dirty="0">
              <a:latin typeface="微軟正黑體" panose="020B0604030504040204" pitchFamily="34" charset="-120"/>
              <a:ea typeface="微軟正黑體" panose="020B0604030504040204" pitchFamily="34" charset="-120"/>
            </a:rPr>
          </a:br>
          <a:r>
            <a:rPr lang="zh-TW" altLang="en-US" sz="3200" kern="1200" dirty="0">
              <a:latin typeface="微軟正黑體" panose="020B0604030504040204" pitchFamily="34" charset="-120"/>
              <a:ea typeface="微軟正黑體" panose="020B0604030504040204" pitchFamily="34" charset="-120"/>
            </a:rPr>
            <a:t>教師該如何應對？</a:t>
          </a:r>
        </a:p>
      </dsp:txBody>
      <dsp:txXfrm>
        <a:off x="1488" y="327770"/>
        <a:ext cx="5804296" cy="3482578"/>
      </dsp:txXfrm>
    </dsp:sp>
    <dsp:sp modelId="{DBC18B10-503B-410B-B931-ED8CF7D7763F}">
      <dsp:nvSpPr>
        <dsp:cNvPr id="0" name=""/>
        <dsp:cNvSpPr/>
      </dsp:nvSpPr>
      <dsp:spPr>
        <a:xfrm>
          <a:off x="6386214" y="327770"/>
          <a:ext cx="5804296" cy="3482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教師應拒絕</a:t>
          </a:r>
          <a:br>
            <a:rPr lang="en-US" altLang="zh-TW" sz="3200" kern="1200" dirty="0">
              <a:latin typeface="微軟正黑體" panose="020B0604030504040204" pitchFamily="34" charset="-120"/>
              <a:ea typeface="微軟正黑體" panose="020B0604030504040204" pitchFamily="34" charset="-120"/>
            </a:rPr>
          </a:br>
          <a:r>
            <a:rPr lang="zh-TW" altLang="en-US" sz="3200" kern="1200" dirty="0">
              <a:latin typeface="微軟正黑體" panose="020B0604030504040204" pitchFamily="34" charset="-120"/>
              <a:ea typeface="微軟正黑體" panose="020B0604030504040204" pitchFamily="34" charset="-120"/>
            </a:rPr>
            <a:t>並向學生說明清楚自己的立場</a:t>
          </a:r>
        </a:p>
      </dsp:txBody>
      <dsp:txXfrm>
        <a:off x="6386214" y="327770"/>
        <a:ext cx="5804296" cy="3482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8CFD3-0CF2-423E-9AB7-F3B316147753}">
      <dsp:nvSpPr>
        <dsp:cNvPr id="0" name=""/>
        <dsp:cNvSpPr/>
      </dsp:nvSpPr>
      <dsp:spPr>
        <a:xfrm>
          <a:off x="0" y="0"/>
          <a:ext cx="91646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4027D-D459-48F8-AC38-B59C28CCBCE9}">
      <dsp:nvSpPr>
        <dsp:cNvPr id="0" name=""/>
        <dsp:cNvSpPr/>
      </dsp:nvSpPr>
      <dsp:spPr>
        <a:xfrm>
          <a:off x="0" y="0"/>
          <a:ext cx="1832927" cy="376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zh-TW" altLang="en-US" sz="6500" kern="1200" dirty="0">
            <a:latin typeface="微軟正黑體" panose="020B0604030504040204" pitchFamily="34" charset="-120"/>
            <a:ea typeface="微軟正黑體" panose="020B0604030504040204" pitchFamily="34" charset="-120"/>
          </a:endParaRPr>
        </a:p>
      </dsp:txBody>
      <dsp:txXfrm>
        <a:off x="0" y="0"/>
        <a:ext cx="1832927" cy="3767137"/>
      </dsp:txXfrm>
    </dsp:sp>
    <dsp:sp modelId="{98F83B9D-61AD-45C9-AEB5-4F94DA1C5914}">
      <dsp:nvSpPr>
        <dsp:cNvPr id="0" name=""/>
        <dsp:cNvSpPr/>
      </dsp:nvSpPr>
      <dsp:spPr>
        <a:xfrm>
          <a:off x="1970396" y="58861"/>
          <a:ext cx="7194240" cy="117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altLang="zh-TW" sz="3900" b="0" i="0" kern="1200" dirty="0">
              <a:latin typeface="微軟正黑體" panose="020B0604030504040204" pitchFamily="34" charset="-120"/>
              <a:ea typeface="微軟正黑體" panose="020B0604030504040204" pitchFamily="34" charset="-120"/>
            </a:rPr>
            <a:t>《</a:t>
          </a:r>
          <a:r>
            <a:rPr lang="zh-TW" altLang="en-US" sz="3900" b="0" i="0" kern="1200" dirty="0">
              <a:latin typeface="微軟正黑體" panose="020B0604030504040204" pitchFamily="34" charset="-120"/>
              <a:ea typeface="微軟正黑體" panose="020B0604030504040204" pitchFamily="34" charset="-120"/>
            </a:rPr>
            <a:t>性騷擾防治法</a:t>
          </a:r>
          <a:r>
            <a:rPr lang="en-US" altLang="zh-TW" sz="3900" b="0" i="0" kern="1200" dirty="0">
              <a:latin typeface="微軟正黑體" panose="020B0604030504040204" pitchFamily="34" charset="-120"/>
              <a:ea typeface="微軟正黑體" panose="020B0604030504040204" pitchFamily="34" charset="-120"/>
            </a:rPr>
            <a:t>》</a:t>
          </a:r>
          <a:endParaRPr lang="zh-TW" altLang="en-US" sz="3900" kern="1200" dirty="0">
            <a:latin typeface="微軟正黑體" panose="020B0604030504040204" pitchFamily="34" charset="-120"/>
            <a:ea typeface="微軟正黑體" panose="020B0604030504040204" pitchFamily="34" charset="-120"/>
          </a:endParaRPr>
        </a:p>
      </dsp:txBody>
      <dsp:txXfrm>
        <a:off x="1970396" y="58861"/>
        <a:ext cx="7194240" cy="1177230"/>
      </dsp:txXfrm>
    </dsp:sp>
    <dsp:sp modelId="{36C13174-0EEE-4905-AA44-74CA4EF77061}">
      <dsp:nvSpPr>
        <dsp:cNvPr id="0" name=""/>
        <dsp:cNvSpPr/>
      </dsp:nvSpPr>
      <dsp:spPr>
        <a:xfrm>
          <a:off x="1832927" y="1236091"/>
          <a:ext cx="73317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8F85A8-1DB8-4783-ABD9-B24CDA6AE280}">
      <dsp:nvSpPr>
        <dsp:cNvPr id="0" name=""/>
        <dsp:cNvSpPr/>
      </dsp:nvSpPr>
      <dsp:spPr>
        <a:xfrm>
          <a:off x="1970396" y="1294953"/>
          <a:ext cx="7194240" cy="117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altLang="zh-TW" sz="3900" b="0" i="0" kern="1200" dirty="0">
              <a:latin typeface="微軟正黑體" panose="020B0604030504040204" pitchFamily="34" charset="-120"/>
              <a:ea typeface="微軟正黑體" panose="020B0604030504040204" pitchFamily="34" charset="-120"/>
            </a:rPr>
            <a:t>《</a:t>
          </a:r>
          <a:r>
            <a:rPr lang="zh-TW" altLang="en-US" sz="3900" b="0" i="0" kern="1200" dirty="0">
              <a:latin typeface="微軟正黑體" panose="020B0604030504040204" pitchFamily="34" charset="-120"/>
              <a:ea typeface="微軟正黑體" panose="020B0604030504040204" pitchFamily="34" charset="-120"/>
            </a:rPr>
            <a:t>性別平等工作法</a:t>
          </a:r>
          <a:r>
            <a:rPr lang="en-US" altLang="zh-TW" sz="3900" b="0" i="0" kern="1200" dirty="0">
              <a:latin typeface="微軟正黑體" panose="020B0604030504040204" pitchFamily="34" charset="-120"/>
              <a:ea typeface="微軟正黑體" panose="020B0604030504040204" pitchFamily="34" charset="-120"/>
            </a:rPr>
            <a:t>》</a:t>
          </a:r>
          <a:endParaRPr lang="zh-TW" altLang="en-US" sz="3900" kern="1200" dirty="0">
            <a:latin typeface="微軟正黑體" panose="020B0604030504040204" pitchFamily="34" charset="-120"/>
            <a:ea typeface="微軟正黑體" panose="020B0604030504040204" pitchFamily="34" charset="-120"/>
          </a:endParaRPr>
        </a:p>
      </dsp:txBody>
      <dsp:txXfrm>
        <a:off x="1970396" y="1294953"/>
        <a:ext cx="7194240" cy="1177230"/>
      </dsp:txXfrm>
    </dsp:sp>
    <dsp:sp modelId="{8D0C4BF9-8845-444D-AA90-DC5539FBBFAB}">
      <dsp:nvSpPr>
        <dsp:cNvPr id="0" name=""/>
        <dsp:cNvSpPr/>
      </dsp:nvSpPr>
      <dsp:spPr>
        <a:xfrm>
          <a:off x="1832927" y="2472183"/>
          <a:ext cx="73317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EC486-A706-4610-AF11-1BBFE21B721D}">
      <dsp:nvSpPr>
        <dsp:cNvPr id="0" name=""/>
        <dsp:cNvSpPr/>
      </dsp:nvSpPr>
      <dsp:spPr>
        <a:xfrm>
          <a:off x="1970396" y="2531045"/>
          <a:ext cx="7194240" cy="117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altLang="zh-TW" sz="3900" b="0" i="0" kern="1200" dirty="0">
              <a:latin typeface="微軟正黑體" panose="020B0604030504040204" pitchFamily="34" charset="-120"/>
              <a:ea typeface="微軟正黑體" panose="020B0604030504040204" pitchFamily="34" charset="-120"/>
            </a:rPr>
            <a:t>《</a:t>
          </a:r>
          <a:r>
            <a:rPr lang="zh-TW" altLang="en-US" sz="3900" b="0" i="0" kern="1200" dirty="0">
              <a:latin typeface="微軟正黑體" panose="020B0604030504040204" pitchFamily="34" charset="-120"/>
              <a:ea typeface="微軟正黑體" panose="020B0604030504040204" pitchFamily="34" charset="-120"/>
            </a:rPr>
            <a:t>性別平等教育法</a:t>
          </a:r>
          <a:r>
            <a:rPr lang="en-US" altLang="zh-TW" sz="3900" b="0" i="0" kern="1200" dirty="0">
              <a:latin typeface="微軟正黑體" panose="020B0604030504040204" pitchFamily="34" charset="-120"/>
              <a:ea typeface="微軟正黑體" panose="020B0604030504040204" pitchFamily="34" charset="-120"/>
            </a:rPr>
            <a:t>》</a:t>
          </a:r>
          <a:endParaRPr lang="zh-TW" altLang="en-US" sz="3900" kern="1200" dirty="0">
            <a:latin typeface="微軟正黑體" panose="020B0604030504040204" pitchFamily="34" charset="-120"/>
            <a:ea typeface="微軟正黑體" panose="020B0604030504040204" pitchFamily="34" charset="-120"/>
          </a:endParaRPr>
        </a:p>
      </dsp:txBody>
      <dsp:txXfrm>
        <a:off x="1970396" y="2531045"/>
        <a:ext cx="7194240" cy="1177230"/>
      </dsp:txXfrm>
    </dsp:sp>
    <dsp:sp modelId="{79463D28-10F0-42AB-986A-66A2B534064E}">
      <dsp:nvSpPr>
        <dsp:cNvPr id="0" name=""/>
        <dsp:cNvSpPr/>
      </dsp:nvSpPr>
      <dsp:spPr>
        <a:xfrm>
          <a:off x="1832927" y="3708275"/>
          <a:ext cx="73317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D1EA4-EACB-4B5F-86A8-E586A3A0832D}">
      <dsp:nvSpPr>
        <dsp:cNvPr id="0" name=""/>
        <dsp:cNvSpPr/>
      </dsp:nvSpPr>
      <dsp:spPr>
        <a:xfrm>
          <a:off x="3785782" y="1557"/>
          <a:ext cx="1593071" cy="103549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微軟正黑體" panose="020B0604030504040204" pitchFamily="34" charset="-120"/>
              <a:ea typeface="微軟正黑體" panose="020B0604030504040204" pitchFamily="34" charset="-120"/>
            </a:rPr>
            <a:t>言語霸凌</a:t>
          </a:r>
        </a:p>
      </dsp:txBody>
      <dsp:txXfrm>
        <a:off x="3836331" y="52106"/>
        <a:ext cx="1491973" cy="934398"/>
      </dsp:txXfrm>
    </dsp:sp>
    <dsp:sp modelId="{21226D8D-F922-423B-9D21-F1C3C30DF621}">
      <dsp:nvSpPr>
        <dsp:cNvPr id="0" name=""/>
        <dsp:cNvSpPr/>
      </dsp:nvSpPr>
      <dsp:spPr>
        <a:xfrm>
          <a:off x="2515016" y="519306"/>
          <a:ext cx="4134604" cy="4134604"/>
        </a:xfrm>
        <a:custGeom>
          <a:avLst/>
          <a:gdLst/>
          <a:ahLst/>
          <a:cxnLst/>
          <a:rect l="0" t="0" r="0" b="0"/>
          <a:pathLst>
            <a:path>
              <a:moveTo>
                <a:pt x="2874762" y="164213"/>
              </a:moveTo>
              <a:arcTo wR="2067302" hR="2067302" stAng="17579461" swAng="195970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4FA4CF-3EEF-4191-B7F2-42A3555BD936}">
      <dsp:nvSpPr>
        <dsp:cNvPr id="0" name=""/>
        <dsp:cNvSpPr/>
      </dsp:nvSpPr>
      <dsp:spPr>
        <a:xfrm>
          <a:off x="5751903" y="1430028"/>
          <a:ext cx="1593071" cy="1035496"/>
        </a:xfrm>
        <a:prstGeom prst="roundRect">
          <a:avLst/>
        </a:prstGeom>
        <a:solidFill>
          <a:schemeClr val="accent4">
            <a:hueOff val="-2027575"/>
            <a:satOff val="643"/>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微軟正黑體" panose="020B0604030504040204" pitchFamily="34" charset="-120"/>
              <a:ea typeface="微軟正黑體" panose="020B0604030504040204" pitchFamily="34" charset="-120"/>
            </a:rPr>
            <a:t>肢體霸凌</a:t>
          </a:r>
        </a:p>
      </dsp:txBody>
      <dsp:txXfrm>
        <a:off x="5802452" y="1480577"/>
        <a:ext cx="1491973" cy="934398"/>
      </dsp:txXfrm>
    </dsp:sp>
    <dsp:sp modelId="{C13ECBE5-8595-4105-A6D8-5C9ECF201F6B}">
      <dsp:nvSpPr>
        <dsp:cNvPr id="0" name=""/>
        <dsp:cNvSpPr/>
      </dsp:nvSpPr>
      <dsp:spPr>
        <a:xfrm>
          <a:off x="2515016" y="519306"/>
          <a:ext cx="4134604" cy="4134604"/>
        </a:xfrm>
        <a:custGeom>
          <a:avLst/>
          <a:gdLst/>
          <a:ahLst/>
          <a:cxnLst/>
          <a:rect l="0" t="0" r="0" b="0"/>
          <a:pathLst>
            <a:path>
              <a:moveTo>
                <a:pt x="4131787" y="1959425"/>
              </a:moveTo>
              <a:arcTo wR="2067302" hR="2067302" stAng="21420529" swAng="2194896"/>
            </a:path>
          </a:pathLst>
        </a:custGeom>
        <a:noFill/>
        <a:ln w="9525" cap="flat" cmpd="sng" algn="ctr">
          <a:solidFill>
            <a:schemeClr val="accent4">
              <a:hueOff val="-2027575"/>
              <a:satOff val="643"/>
              <a:lumOff val="-588"/>
              <a:alphaOff val="0"/>
            </a:schemeClr>
          </a:solidFill>
          <a:prstDash val="solid"/>
        </a:ln>
        <a:effectLst/>
      </dsp:spPr>
      <dsp:style>
        <a:lnRef idx="1">
          <a:scrgbClr r="0" g="0" b="0"/>
        </a:lnRef>
        <a:fillRef idx="0">
          <a:scrgbClr r="0" g="0" b="0"/>
        </a:fillRef>
        <a:effectRef idx="0">
          <a:scrgbClr r="0" g="0" b="0"/>
        </a:effectRef>
        <a:fontRef idx="minor"/>
      </dsp:style>
    </dsp:sp>
    <dsp:sp modelId="{FB43476F-D7CB-4D38-8043-66351E1048F9}">
      <dsp:nvSpPr>
        <dsp:cNvPr id="0" name=""/>
        <dsp:cNvSpPr/>
      </dsp:nvSpPr>
      <dsp:spPr>
        <a:xfrm>
          <a:off x="5000912" y="3741342"/>
          <a:ext cx="1593071" cy="1035496"/>
        </a:xfrm>
        <a:prstGeom prst="roundRect">
          <a:avLst/>
        </a:prstGeom>
        <a:solidFill>
          <a:schemeClr val="accent4">
            <a:hueOff val="-4055151"/>
            <a:satOff val="128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微軟正黑體" panose="020B0604030504040204" pitchFamily="34" charset="-120"/>
              <a:ea typeface="微軟正黑體" panose="020B0604030504040204" pitchFamily="34" charset="-120"/>
            </a:rPr>
            <a:t>關係霸凌</a:t>
          </a:r>
        </a:p>
      </dsp:txBody>
      <dsp:txXfrm>
        <a:off x="5051461" y="3791891"/>
        <a:ext cx="1491973" cy="934398"/>
      </dsp:txXfrm>
    </dsp:sp>
    <dsp:sp modelId="{CD849D15-4D44-4972-9FA3-74BBA25F51D0}">
      <dsp:nvSpPr>
        <dsp:cNvPr id="0" name=""/>
        <dsp:cNvSpPr/>
      </dsp:nvSpPr>
      <dsp:spPr>
        <a:xfrm>
          <a:off x="2515016" y="519306"/>
          <a:ext cx="4134604" cy="4134604"/>
        </a:xfrm>
        <a:custGeom>
          <a:avLst/>
          <a:gdLst/>
          <a:ahLst/>
          <a:cxnLst/>
          <a:rect l="0" t="0" r="0" b="0"/>
          <a:pathLst>
            <a:path>
              <a:moveTo>
                <a:pt x="2477694" y="4093460"/>
              </a:moveTo>
              <a:arcTo wR="2067302" hR="2067302" stAng="4712989" swAng="1374021"/>
            </a:path>
          </a:pathLst>
        </a:custGeom>
        <a:noFill/>
        <a:ln w="9525" cap="flat" cmpd="sng" algn="ctr">
          <a:solidFill>
            <a:schemeClr val="accent4">
              <a:hueOff val="-4055151"/>
              <a:satOff val="1286"/>
              <a:lumOff val="-1177"/>
              <a:alphaOff val="0"/>
            </a:schemeClr>
          </a:solidFill>
          <a:prstDash val="solid"/>
        </a:ln>
        <a:effectLst/>
      </dsp:spPr>
      <dsp:style>
        <a:lnRef idx="1">
          <a:scrgbClr r="0" g="0" b="0"/>
        </a:lnRef>
        <a:fillRef idx="0">
          <a:scrgbClr r="0" g="0" b="0"/>
        </a:fillRef>
        <a:effectRef idx="0">
          <a:scrgbClr r="0" g="0" b="0"/>
        </a:effectRef>
        <a:fontRef idx="minor"/>
      </dsp:style>
    </dsp:sp>
    <dsp:sp modelId="{6AC2FC41-C041-4284-A6C5-DAD583BAC116}">
      <dsp:nvSpPr>
        <dsp:cNvPr id="0" name=""/>
        <dsp:cNvSpPr/>
      </dsp:nvSpPr>
      <dsp:spPr>
        <a:xfrm>
          <a:off x="2570652" y="3741342"/>
          <a:ext cx="1593071" cy="1035496"/>
        </a:xfrm>
        <a:prstGeom prst="roundRect">
          <a:avLst/>
        </a:prstGeom>
        <a:solidFill>
          <a:schemeClr val="accent4">
            <a:hueOff val="-6082726"/>
            <a:satOff val="1930"/>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微軟正黑體" panose="020B0604030504040204" pitchFamily="34" charset="-120"/>
              <a:ea typeface="微軟正黑體" panose="020B0604030504040204" pitchFamily="34" charset="-120"/>
            </a:rPr>
            <a:t>網路霸凌</a:t>
          </a:r>
        </a:p>
      </dsp:txBody>
      <dsp:txXfrm>
        <a:off x="2621201" y="3791891"/>
        <a:ext cx="1491973" cy="934398"/>
      </dsp:txXfrm>
    </dsp:sp>
    <dsp:sp modelId="{245E7AE0-275F-4460-B46B-EB6818589A0F}">
      <dsp:nvSpPr>
        <dsp:cNvPr id="0" name=""/>
        <dsp:cNvSpPr/>
      </dsp:nvSpPr>
      <dsp:spPr>
        <a:xfrm>
          <a:off x="2515016" y="519306"/>
          <a:ext cx="4134604" cy="4134604"/>
        </a:xfrm>
        <a:custGeom>
          <a:avLst/>
          <a:gdLst/>
          <a:ahLst/>
          <a:cxnLst/>
          <a:rect l="0" t="0" r="0" b="0"/>
          <a:pathLst>
            <a:path>
              <a:moveTo>
                <a:pt x="345210" y="3211041"/>
              </a:moveTo>
              <a:arcTo wR="2067302" hR="2067302" stAng="8784575" swAng="2194896"/>
            </a:path>
          </a:pathLst>
        </a:custGeom>
        <a:noFill/>
        <a:ln w="9525" cap="flat" cmpd="sng" algn="ctr">
          <a:solidFill>
            <a:schemeClr val="accent4">
              <a:hueOff val="-6082726"/>
              <a:satOff val="1930"/>
              <a:lumOff val="-1765"/>
              <a:alphaOff val="0"/>
            </a:schemeClr>
          </a:solidFill>
          <a:prstDash val="solid"/>
        </a:ln>
        <a:effectLst/>
      </dsp:spPr>
      <dsp:style>
        <a:lnRef idx="1">
          <a:scrgbClr r="0" g="0" b="0"/>
        </a:lnRef>
        <a:fillRef idx="0">
          <a:scrgbClr r="0" g="0" b="0"/>
        </a:fillRef>
        <a:effectRef idx="0">
          <a:scrgbClr r="0" g="0" b="0"/>
        </a:effectRef>
        <a:fontRef idx="minor"/>
      </dsp:style>
    </dsp:sp>
    <dsp:sp modelId="{1561DB99-64E5-4C4C-B028-270549DA7BB3}">
      <dsp:nvSpPr>
        <dsp:cNvPr id="0" name=""/>
        <dsp:cNvSpPr/>
      </dsp:nvSpPr>
      <dsp:spPr>
        <a:xfrm>
          <a:off x="1819661" y="1430028"/>
          <a:ext cx="1593071" cy="1035496"/>
        </a:xfrm>
        <a:prstGeom prst="roundRect">
          <a:avLst/>
        </a:prstGeom>
        <a:solidFill>
          <a:schemeClr val="accent4">
            <a:hueOff val="-8110302"/>
            <a:satOff val="2573"/>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a:latin typeface="微軟正黑體" panose="020B0604030504040204" pitchFamily="34" charset="-120"/>
              <a:ea typeface="微軟正黑體" panose="020B0604030504040204" pitchFamily="34" charset="-120"/>
            </a:rPr>
            <a:t>性</a:t>
          </a:r>
          <a:r>
            <a:rPr lang="zh-TW" altLang="en-US" sz="2500" kern="1200" dirty="0">
              <a:latin typeface="微軟正黑體" panose="020B0604030504040204" pitchFamily="34" charset="-120"/>
              <a:ea typeface="微軟正黑體" panose="020B0604030504040204" pitchFamily="34" charset="-120"/>
            </a:rPr>
            <a:t>霸凌</a:t>
          </a:r>
        </a:p>
      </dsp:txBody>
      <dsp:txXfrm>
        <a:off x="1870210" y="1480577"/>
        <a:ext cx="1491973" cy="934398"/>
      </dsp:txXfrm>
    </dsp:sp>
    <dsp:sp modelId="{3BEC5B67-22D1-4474-84B9-58247F81F340}">
      <dsp:nvSpPr>
        <dsp:cNvPr id="0" name=""/>
        <dsp:cNvSpPr/>
      </dsp:nvSpPr>
      <dsp:spPr>
        <a:xfrm>
          <a:off x="2515016" y="519306"/>
          <a:ext cx="4134604" cy="4134604"/>
        </a:xfrm>
        <a:custGeom>
          <a:avLst/>
          <a:gdLst/>
          <a:ahLst/>
          <a:cxnLst/>
          <a:rect l="0" t="0" r="0" b="0"/>
          <a:pathLst>
            <a:path>
              <a:moveTo>
                <a:pt x="360467" y="900916"/>
              </a:moveTo>
              <a:arcTo wR="2067302" hR="2067302" stAng="12860832" swAng="1959707"/>
            </a:path>
          </a:pathLst>
        </a:custGeom>
        <a:noFill/>
        <a:ln w="9525" cap="flat" cmpd="sng" algn="ctr">
          <a:solidFill>
            <a:schemeClr val="accent4">
              <a:hueOff val="-8110302"/>
              <a:satOff val="2573"/>
              <a:lumOff val="-235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F79C9-88E5-46FD-830E-30A368C298A5}">
      <dsp:nvSpPr>
        <dsp:cNvPr id="0" name=""/>
        <dsp:cNvSpPr/>
      </dsp:nvSpPr>
      <dsp:spPr>
        <a:xfrm>
          <a:off x="0" y="59372"/>
          <a:ext cx="12191999" cy="580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b="1" kern="1200" dirty="0">
              <a:solidFill>
                <a:schemeClr val="bg1"/>
              </a:solidFill>
              <a:effectLst/>
              <a:latin typeface="微軟正黑體" panose="020B0604030504040204" pitchFamily="34" charset="-120"/>
              <a:ea typeface="微軟正黑體" panose="020B0604030504040204" pitchFamily="34" charset="-120"/>
            </a:rPr>
            <a:t>網路跟蹤與監視行為</a:t>
          </a:r>
          <a:r>
            <a:rPr lang="en-US" altLang="zh-TW" sz="1600" b="1" kern="1200" dirty="0">
              <a:solidFill>
                <a:schemeClr val="tx1"/>
              </a:solidFill>
              <a:effectLst/>
              <a:latin typeface="微軟正黑體" panose="020B0604030504040204" pitchFamily="34" charset="-120"/>
              <a:ea typeface="微軟正黑體" panose="020B0604030504040204" pitchFamily="34" charset="-120"/>
            </a:rPr>
            <a:t>-</a:t>
          </a:r>
          <a:r>
            <a:rPr lang="zh-TW" altLang="zh-TW" sz="1600" b="1" kern="1200" dirty="0">
              <a:solidFill>
                <a:schemeClr val="tx1"/>
              </a:solidFill>
              <a:effectLst/>
              <a:latin typeface="微軟正黑體" panose="020B0604030504040204" pitchFamily="34" charset="-120"/>
              <a:ea typeface="微軟正黑體" panose="020B0604030504040204" pitchFamily="34" charset="-120"/>
            </a:rPr>
            <a:t>「網路跟蹤」和「人肉搜索」</a:t>
          </a:r>
          <a:endParaRPr lang="zh-TW" altLang="en-US" sz="1600" b="1" kern="1200" dirty="0">
            <a:solidFill>
              <a:schemeClr val="tx1"/>
            </a:solidFill>
            <a:effectLst/>
            <a:latin typeface="微軟正黑體" panose="020B0604030504040204" pitchFamily="34" charset="-120"/>
            <a:ea typeface="微軟正黑體" panose="020B0604030504040204" pitchFamily="34" charset="-120"/>
          </a:endParaRPr>
        </a:p>
      </dsp:txBody>
      <dsp:txXfrm>
        <a:off x="28329" y="87701"/>
        <a:ext cx="12135341" cy="523662"/>
      </dsp:txXfrm>
    </dsp:sp>
    <dsp:sp modelId="{40D1E610-38A7-477B-8B9E-36CE179BC92B}">
      <dsp:nvSpPr>
        <dsp:cNvPr id="0" name=""/>
        <dsp:cNvSpPr/>
      </dsp:nvSpPr>
      <dsp:spPr>
        <a:xfrm>
          <a:off x="0" y="728972"/>
          <a:ext cx="12191999" cy="580320"/>
        </a:xfrm>
        <a:prstGeom prst="roundRect">
          <a:avLst/>
        </a:prstGeom>
        <a:solidFill>
          <a:schemeClr val="accent4">
            <a:hueOff val="-1622060"/>
            <a:satOff val="515"/>
            <a:lumOff val="-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b="1" kern="1200" dirty="0">
              <a:solidFill>
                <a:schemeClr val="bg1"/>
              </a:solidFill>
              <a:effectLst/>
              <a:latin typeface="微軟正黑體" panose="020B0604030504040204" pitchFamily="34" charset="-120"/>
              <a:ea typeface="微軟正黑體" panose="020B0604030504040204" pitchFamily="34" charset="-120"/>
            </a:rPr>
            <a:t>性別相關的侵犯與騷擾行為</a:t>
          </a:r>
          <a:r>
            <a:rPr lang="en-US" altLang="zh-TW" sz="1600" b="1" kern="1200" dirty="0">
              <a:solidFill>
                <a:schemeClr val="tx1"/>
              </a:solidFill>
              <a:effectLst/>
              <a:latin typeface="微軟正黑體" panose="020B0604030504040204" pitchFamily="34" charset="-120"/>
              <a:ea typeface="微軟正黑體" panose="020B0604030504040204" pitchFamily="34" charset="-120"/>
            </a:rPr>
            <a:t>-</a:t>
          </a:r>
          <a:r>
            <a:rPr lang="zh-TW" altLang="zh-TW" sz="1600" b="1" kern="1200" dirty="0">
              <a:solidFill>
                <a:schemeClr val="tx1"/>
              </a:solidFill>
              <a:effectLst/>
              <a:latin typeface="微軟正黑體" panose="020B0604030504040204" pitchFamily="34" charset="-120"/>
              <a:ea typeface="微軟正黑體" panose="020B0604030504040204" pitchFamily="34" charset="-120"/>
            </a:rPr>
            <a:t>「網路性騷擾」、「基於性別貶抑或仇恨之言論或行為」、「性勒索」</a:t>
          </a:r>
          <a:endParaRPr lang="zh-TW" altLang="en-US" sz="1600" b="1" kern="1200" dirty="0">
            <a:solidFill>
              <a:schemeClr val="tx1"/>
            </a:solidFill>
            <a:effectLst/>
            <a:latin typeface="微軟正黑體" panose="020B0604030504040204" pitchFamily="34" charset="-120"/>
            <a:ea typeface="微軟正黑體" panose="020B0604030504040204" pitchFamily="34" charset="-120"/>
          </a:endParaRPr>
        </a:p>
      </dsp:txBody>
      <dsp:txXfrm>
        <a:off x="28329" y="757301"/>
        <a:ext cx="12135341" cy="523662"/>
      </dsp:txXfrm>
    </dsp:sp>
    <dsp:sp modelId="{332D32D1-C25A-428E-B740-7E7BB076EA27}">
      <dsp:nvSpPr>
        <dsp:cNvPr id="0" name=""/>
        <dsp:cNvSpPr/>
      </dsp:nvSpPr>
      <dsp:spPr>
        <a:xfrm>
          <a:off x="0" y="1398572"/>
          <a:ext cx="12191999" cy="580320"/>
        </a:xfrm>
        <a:prstGeom prst="roundRect">
          <a:avLst/>
        </a:prstGeom>
        <a:solidFill>
          <a:schemeClr val="accent4">
            <a:hueOff val="-3244121"/>
            <a:satOff val="1029"/>
            <a:lumOff val="-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b="1" kern="1200" dirty="0">
              <a:solidFill>
                <a:schemeClr val="bg1"/>
              </a:solidFill>
              <a:effectLst/>
              <a:latin typeface="微軟正黑體" panose="020B0604030504040204" pitchFamily="34" charset="-120"/>
              <a:ea typeface="微軟正黑體" panose="020B0604030504040204" pitchFamily="34" charset="-120"/>
            </a:rPr>
            <a:t>個人隱私資料的非法散布與竊取</a:t>
          </a:r>
          <a:r>
            <a:rPr lang="en-US" altLang="zh-TW" sz="1600" b="1" kern="1200" dirty="0">
              <a:solidFill>
                <a:schemeClr val="tx1"/>
              </a:solidFill>
              <a:effectLst/>
              <a:latin typeface="微軟正黑體" panose="020B0604030504040204" pitchFamily="34" charset="-120"/>
              <a:ea typeface="微軟正黑體" panose="020B0604030504040204" pitchFamily="34" charset="-120"/>
            </a:rPr>
            <a:t>-</a:t>
          </a:r>
          <a:r>
            <a:rPr lang="zh-TW" altLang="zh-TW" sz="1600" b="1" kern="1200" dirty="0">
              <a:solidFill>
                <a:schemeClr val="tx1"/>
              </a:solidFill>
              <a:effectLst/>
              <a:latin typeface="微軟正黑體" panose="020B0604030504040204" pitchFamily="34" charset="-120"/>
              <a:ea typeface="微軟正黑體" panose="020B0604030504040204" pitchFamily="34" charset="-120"/>
            </a:rPr>
            <a:t>「惡意或未經同意散布與性</a:t>
          </a:r>
          <a:r>
            <a:rPr lang="en-US" altLang="zh-TW" sz="1600" b="1" kern="1200" dirty="0">
              <a:solidFill>
                <a:schemeClr val="tx1"/>
              </a:solidFill>
              <a:effectLst/>
              <a:latin typeface="微軟正黑體" panose="020B0604030504040204" pitchFamily="34" charset="-120"/>
              <a:ea typeface="微軟正黑體" panose="020B0604030504040204" pitchFamily="34" charset="-120"/>
            </a:rPr>
            <a:t>/</a:t>
          </a:r>
          <a:r>
            <a:rPr lang="zh-TW" altLang="zh-TW" sz="1600" b="1" kern="1200" dirty="0">
              <a:solidFill>
                <a:schemeClr val="tx1"/>
              </a:solidFill>
              <a:effectLst/>
              <a:latin typeface="微軟正黑體" panose="020B0604030504040204" pitchFamily="34" charset="-120"/>
              <a:ea typeface="微軟正黑體" panose="020B0604030504040204" pitchFamily="34" charset="-120"/>
            </a:rPr>
            <a:t>性別有關個人私密資料」、「非法侵入或竊取他人資料」</a:t>
          </a:r>
          <a:endParaRPr lang="zh-TW" altLang="en-US" sz="1600" b="1" kern="1200" dirty="0">
            <a:solidFill>
              <a:schemeClr val="tx1"/>
            </a:solidFill>
            <a:effectLst/>
            <a:latin typeface="微軟正黑體" panose="020B0604030504040204" pitchFamily="34" charset="-120"/>
            <a:ea typeface="微軟正黑體" panose="020B0604030504040204" pitchFamily="34" charset="-120"/>
          </a:endParaRPr>
        </a:p>
      </dsp:txBody>
      <dsp:txXfrm>
        <a:off x="28329" y="1426901"/>
        <a:ext cx="12135341" cy="523662"/>
      </dsp:txXfrm>
    </dsp:sp>
    <dsp:sp modelId="{8F594F19-FF62-4191-B50A-57DB2C6A8F24}">
      <dsp:nvSpPr>
        <dsp:cNvPr id="0" name=""/>
        <dsp:cNvSpPr/>
      </dsp:nvSpPr>
      <dsp:spPr>
        <a:xfrm>
          <a:off x="0" y="2068172"/>
          <a:ext cx="12191999" cy="580320"/>
        </a:xfrm>
        <a:prstGeom prst="roundRect">
          <a:avLst/>
        </a:prstGeom>
        <a:solidFill>
          <a:schemeClr val="accent4">
            <a:hueOff val="-4866181"/>
            <a:satOff val="1544"/>
            <a:lumOff val="-1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b="1" kern="1200" dirty="0">
              <a:solidFill>
                <a:schemeClr val="bg1"/>
              </a:solidFill>
              <a:effectLst/>
              <a:latin typeface="微軟正黑體" panose="020B0604030504040204" pitchFamily="34" charset="-120"/>
              <a:ea typeface="微軟正黑體" panose="020B0604030504040204" pitchFamily="34" charset="-120"/>
            </a:rPr>
            <a:t>性別偏見與暴力威脅</a:t>
          </a:r>
          <a:r>
            <a:rPr lang="en-US" altLang="zh-TW" sz="1600" b="1" kern="1200" dirty="0">
              <a:solidFill>
                <a:schemeClr val="tx1"/>
              </a:solidFill>
              <a:effectLst/>
              <a:latin typeface="微軟正黑體" panose="020B0604030504040204" pitchFamily="34" charset="-120"/>
              <a:ea typeface="微軟正黑體" panose="020B0604030504040204" pitchFamily="34" charset="-120"/>
            </a:rPr>
            <a:t>-</a:t>
          </a:r>
          <a:r>
            <a:rPr lang="zh-TW" altLang="zh-TW" sz="1600" b="1" kern="1200" dirty="0">
              <a:solidFill>
                <a:schemeClr val="tx1"/>
              </a:solidFill>
              <a:effectLst/>
              <a:latin typeface="微軟正黑體" panose="020B0604030504040204" pitchFamily="34" charset="-120"/>
              <a:ea typeface="微軟正黑體" panose="020B0604030504040204" pitchFamily="34" charset="-120"/>
            </a:rPr>
            <a:t>「基於性別偏見所為之強暴與死亡威脅」</a:t>
          </a:r>
          <a:endParaRPr lang="zh-TW" altLang="en-US" sz="1600" b="1" kern="1200" dirty="0">
            <a:solidFill>
              <a:schemeClr val="tx1"/>
            </a:solidFill>
            <a:effectLst/>
            <a:latin typeface="微軟正黑體" panose="020B0604030504040204" pitchFamily="34" charset="-120"/>
            <a:ea typeface="微軟正黑體" panose="020B0604030504040204" pitchFamily="34" charset="-120"/>
          </a:endParaRPr>
        </a:p>
      </dsp:txBody>
      <dsp:txXfrm>
        <a:off x="28329" y="2096501"/>
        <a:ext cx="12135341" cy="523662"/>
      </dsp:txXfrm>
    </dsp:sp>
    <dsp:sp modelId="{38A47C5E-45E9-4085-BB07-9E03B28EDB8F}">
      <dsp:nvSpPr>
        <dsp:cNvPr id="0" name=""/>
        <dsp:cNvSpPr/>
      </dsp:nvSpPr>
      <dsp:spPr>
        <a:xfrm>
          <a:off x="0" y="2737773"/>
          <a:ext cx="12191999" cy="580320"/>
        </a:xfrm>
        <a:prstGeom prst="roundRect">
          <a:avLst/>
        </a:prstGeom>
        <a:solidFill>
          <a:schemeClr val="accent4">
            <a:hueOff val="-6488241"/>
            <a:satOff val="2058"/>
            <a:lumOff val="-1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b="1" kern="1200" dirty="0">
              <a:solidFill>
                <a:schemeClr val="bg1"/>
              </a:solidFill>
              <a:effectLst/>
              <a:latin typeface="微軟正黑體" panose="020B0604030504040204" pitchFamily="34" charset="-120"/>
              <a:ea typeface="微軟正黑體" panose="020B0604030504040204" pitchFamily="34" charset="-120"/>
            </a:rPr>
            <a:t>非法身分冒用與欺詐行為</a:t>
          </a:r>
          <a:r>
            <a:rPr lang="en-US" altLang="zh-TW" sz="1600" b="1" kern="1200" dirty="0">
              <a:solidFill>
                <a:schemeClr val="tx1"/>
              </a:solidFill>
              <a:effectLst/>
              <a:latin typeface="微軟正黑體" panose="020B0604030504040204" pitchFamily="34" charset="-120"/>
              <a:ea typeface="微軟正黑體" panose="020B0604030504040204" pitchFamily="34" charset="-120"/>
            </a:rPr>
            <a:t>-</a:t>
          </a:r>
          <a:r>
            <a:rPr lang="zh-TW" altLang="en-US" sz="1600" b="1" kern="1200" dirty="0">
              <a:solidFill>
                <a:schemeClr val="tx1"/>
              </a:solidFill>
              <a:effectLst/>
              <a:latin typeface="微軟正黑體" panose="020B0604030504040204" pitchFamily="34" charset="-120"/>
              <a:ea typeface="微軟正黑體" panose="020B0604030504040204" pitchFamily="34" charset="-120"/>
            </a:rPr>
            <a:t>「偽造或冒用身分」</a:t>
          </a:r>
        </a:p>
      </dsp:txBody>
      <dsp:txXfrm>
        <a:off x="28329" y="2766102"/>
        <a:ext cx="12135341" cy="523662"/>
      </dsp:txXfrm>
    </dsp:sp>
    <dsp:sp modelId="{50508D09-D37C-4DA7-912E-7EC9572EF69A}">
      <dsp:nvSpPr>
        <dsp:cNvPr id="0" name=""/>
        <dsp:cNvSpPr/>
      </dsp:nvSpPr>
      <dsp:spPr>
        <a:xfrm>
          <a:off x="0" y="3407373"/>
          <a:ext cx="12191999" cy="580320"/>
        </a:xfrm>
        <a:prstGeom prst="roundRect">
          <a:avLst/>
        </a:prstGeom>
        <a:solidFill>
          <a:schemeClr val="accent4">
            <a:hueOff val="-8110302"/>
            <a:satOff val="2573"/>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b="1" kern="1200" dirty="0">
              <a:solidFill>
                <a:schemeClr val="bg1"/>
              </a:solidFill>
              <a:effectLst/>
              <a:latin typeface="微軟正黑體" panose="020B0604030504040204" pitchFamily="34" charset="-120"/>
              <a:ea typeface="微軟正黑體" panose="020B0604030504040204" pitchFamily="34" charset="-120"/>
            </a:rPr>
            <a:t>人口販運與招募引誘</a:t>
          </a:r>
          <a:r>
            <a:rPr lang="en-US" altLang="zh-TW" sz="1600" b="1" kern="1200" dirty="0">
              <a:solidFill>
                <a:schemeClr val="tx1"/>
              </a:solidFill>
              <a:effectLst/>
              <a:latin typeface="微軟正黑體" panose="020B0604030504040204" pitchFamily="34" charset="-120"/>
              <a:ea typeface="微軟正黑體" panose="020B0604030504040204" pitchFamily="34" charset="-120"/>
            </a:rPr>
            <a:t>-｢</a:t>
          </a:r>
          <a:r>
            <a:rPr lang="zh-TW" altLang="en-US" sz="1600" b="1" kern="1200" dirty="0">
              <a:solidFill>
                <a:schemeClr val="tx1"/>
              </a:solidFill>
              <a:effectLst/>
              <a:latin typeface="微軟正黑體" panose="020B0604030504040204" pitchFamily="34" charset="-120"/>
              <a:ea typeface="微軟正黑體" panose="020B0604030504040204" pitchFamily="34" charset="-120"/>
            </a:rPr>
            <a:t>引誘招募</a:t>
          </a:r>
          <a:r>
            <a:rPr lang="en-US" altLang="zh-TW" sz="1600" b="1" kern="1200" dirty="0">
              <a:solidFill>
                <a:schemeClr val="tx1"/>
              </a:solidFill>
              <a:effectLst/>
              <a:latin typeface="微軟正黑體" panose="020B0604030504040204" pitchFamily="34" charset="-120"/>
              <a:ea typeface="微軟正黑體" panose="020B0604030504040204" pitchFamily="34" charset="-120"/>
            </a:rPr>
            <a:t>｣</a:t>
          </a:r>
          <a:endParaRPr lang="zh-TW" altLang="en-US" sz="1600" b="1" kern="1200" dirty="0">
            <a:solidFill>
              <a:schemeClr val="tx1"/>
            </a:solidFill>
            <a:effectLst/>
            <a:latin typeface="微軟正黑體" panose="020B0604030504040204" pitchFamily="34" charset="-120"/>
            <a:ea typeface="微軟正黑體" panose="020B0604030504040204" pitchFamily="34" charset="-120"/>
          </a:endParaRPr>
        </a:p>
      </dsp:txBody>
      <dsp:txXfrm>
        <a:off x="28329" y="3435702"/>
        <a:ext cx="12135341" cy="523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0EEF6-5B7B-48C0-AC9C-BCEE31A0417D}">
      <dsp:nvSpPr>
        <dsp:cNvPr id="0" name=""/>
        <dsp:cNvSpPr/>
      </dsp:nvSpPr>
      <dsp:spPr>
        <a:xfrm>
          <a:off x="3459345" y="62664"/>
          <a:ext cx="3007905" cy="300790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行為具有”性”本質 </a:t>
          </a:r>
          <a:endParaRPr lang="zh-TW" altLang="en-US" sz="1600" kern="1200" dirty="0">
            <a:latin typeface="微軟正黑體" panose="020B0604030504040204" pitchFamily="34" charset="-120"/>
            <a:ea typeface="微軟正黑體" panose="020B0604030504040204" pitchFamily="34" charset="-120"/>
          </a:endParaRPr>
        </a:p>
      </dsp:txBody>
      <dsp:txXfrm>
        <a:off x="3860399" y="589048"/>
        <a:ext cx="2205797" cy="1353557"/>
      </dsp:txXfrm>
    </dsp:sp>
    <dsp:sp modelId="{FDFD2300-0020-44ED-A633-9E948248F4E5}">
      <dsp:nvSpPr>
        <dsp:cNvPr id="0" name=""/>
        <dsp:cNvSpPr/>
      </dsp:nvSpPr>
      <dsp:spPr>
        <a:xfrm>
          <a:off x="4544697" y="1942605"/>
          <a:ext cx="3007905" cy="300790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行為具有不合理性 </a:t>
          </a:r>
          <a:endParaRPr lang="zh-TW" altLang="en-US" sz="1600" kern="1200" dirty="0">
            <a:latin typeface="微軟正黑體" panose="020B0604030504040204" pitchFamily="34" charset="-120"/>
            <a:ea typeface="微軟正黑體" panose="020B0604030504040204" pitchFamily="34" charset="-120"/>
          </a:endParaRPr>
        </a:p>
      </dsp:txBody>
      <dsp:txXfrm>
        <a:off x="5464615" y="2719647"/>
        <a:ext cx="1804743" cy="1654347"/>
      </dsp:txXfrm>
    </dsp:sp>
    <dsp:sp modelId="{5F0CB3E0-037A-4298-8D45-01150E96D023}">
      <dsp:nvSpPr>
        <dsp:cNvPr id="0" name=""/>
        <dsp:cNvSpPr/>
      </dsp:nvSpPr>
      <dsp:spPr>
        <a:xfrm>
          <a:off x="2373993" y="1942605"/>
          <a:ext cx="3007905" cy="300790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行為不受歡迎</a:t>
          </a:r>
          <a:endParaRPr lang="zh-TW" altLang="en-US" sz="1600" kern="1200" dirty="0">
            <a:latin typeface="微軟正黑體" panose="020B0604030504040204" pitchFamily="34" charset="-120"/>
            <a:ea typeface="微軟正黑體" panose="020B0604030504040204" pitchFamily="34" charset="-120"/>
          </a:endParaRPr>
        </a:p>
      </dsp:txBody>
      <dsp:txXfrm>
        <a:off x="2657237" y="2719647"/>
        <a:ext cx="1804743" cy="16543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9BE5E-D24A-4613-90F0-06DD047F35D8}">
      <dsp:nvSpPr>
        <dsp:cNvPr id="0" name=""/>
        <dsp:cNvSpPr/>
      </dsp:nvSpPr>
      <dsp:spPr>
        <a:xfrm>
          <a:off x="1488" y="327770"/>
          <a:ext cx="5804296" cy="3482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latin typeface="微軟正黑體" panose="020B0604030504040204" pitchFamily="34" charset="-120"/>
              <a:ea typeface="微軟正黑體" panose="020B0604030504040204" pitchFamily="34" charset="-120"/>
            </a:rPr>
            <a:t>教師是否可以對指導的學生，提出交往的要求？</a:t>
          </a:r>
        </a:p>
      </dsp:txBody>
      <dsp:txXfrm>
        <a:off x="1488" y="327770"/>
        <a:ext cx="5804296" cy="3482578"/>
      </dsp:txXfrm>
    </dsp:sp>
    <dsp:sp modelId="{DBC18B10-503B-410B-B931-ED8CF7D7763F}">
      <dsp:nvSpPr>
        <dsp:cNvPr id="0" name=""/>
        <dsp:cNvSpPr/>
      </dsp:nvSpPr>
      <dsp:spPr>
        <a:xfrm>
          <a:off x="6386214" y="327770"/>
          <a:ext cx="5804296" cy="3482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教師於</a:t>
          </a:r>
          <a:r>
            <a:rPr lang="zh-TW" altLang="en-US" sz="2400" kern="1200" dirty="0">
              <a:solidFill>
                <a:srgbClr val="FF0000"/>
              </a:solidFill>
              <a:latin typeface="微軟正黑體" panose="020B0604030504040204" pitchFamily="34" charset="-120"/>
              <a:ea typeface="微軟正黑體" panose="020B0604030504040204" pitchFamily="34" charset="-120"/>
            </a:rPr>
            <a:t>執行教學、指導、訓練、評鑑、</a:t>
          </a:r>
          <a:br>
            <a:rPr lang="en-US" altLang="zh-TW" sz="2400" kern="1200" dirty="0">
              <a:solidFill>
                <a:srgbClr val="FF0000"/>
              </a:solidFill>
              <a:latin typeface="微軟正黑體" panose="020B0604030504040204" pitchFamily="34" charset="-120"/>
              <a:ea typeface="微軟正黑體" panose="020B0604030504040204" pitchFamily="34" charset="-120"/>
            </a:rPr>
          </a:br>
          <a:r>
            <a:rPr lang="zh-TW" altLang="en-US" sz="2400" kern="1200" dirty="0">
              <a:solidFill>
                <a:srgbClr val="FF0000"/>
              </a:solidFill>
              <a:latin typeface="微軟正黑體" panose="020B0604030504040204" pitchFamily="34" charset="-120"/>
              <a:ea typeface="微軟正黑體" panose="020B0604030504040204" pitchFamily="34" charset="-120"/>
            </a:rPr>
            <a:t>管理、輔導或提供學生工作機會時</a:t>
          </a:r>
          <a:r>
            <a:rPr lang="zh-TW" altLang="en-US" sz="2400" kern="1200" dirty="0">
              <a:latin typeface="微軟正黑體" panose="020B0604030504040204" pitchFamily="34" charset="-120"/>
              <a:ea typeface="微軟正黑體" panose="020B0604030504040204" pitchFamily="34" charset="-120"/>
            </a:rPr>
            <a:t>，</a:t>
          </a:r>
          <a:endParaRPr lang="en-US" altLang="zh-TW" sz="2400" kern="1200" dirty="0">
            <a:latin typeface="微軟正黑體" panose="020B0604030504040204" pitchFamily="34" charset="-120"/>
            <a:ea typeface="微軟正黑體" panose="020B0604030504040204" pitchFamily="34" charset="-120"/>
          </a:endParaRPr>
        </a:p>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在與性或性別有關之人際互動上，</a:t>
          </a:r>
          <a:endParaRPr lang="en-US" altLang="zh-TW" sz="2400" kern="1200" dirty="0">
            <a:latin typeface="微軟正黑體" panose="020B0604030504040204" pitchFamily="34" charset="-120"/>
            <a:ea typeface="微軟正黑體" panose="020B0604030504040204" pitchFamily="34" charset="-120"/>
          </a:endParaRPr>
        </a:p>
        <a:p>
          <a:pPr marL="0" lvl="0" indent="0" algn="ctr" defTabSz="1066800">
            <a:lnSpc>
              <a:spcPct val="90000"/>
            </a:lnSpc>
            <a:spcBef>
              <a:spcPct val="0"/>
            </a:spcBef>
            <a:spcAft>
              <a:spcPct val="35000"/>
            </a:spcAft>
            <a:buNone/>
          </a:pPr>
          <a:r>
            <a:rPr lang="zh-TW" altLang="en-US" sz="2400" kern="1200" dirty="0">
              <a:solidFill>
                <a:srgbClr val="FF0000"/>
              </a:solidFill>
              <a:latin typeface="微軟正黑體" panose="020B0604030504040204" pitchFamily="34" charset="-120"/>
              <a:ea typeface="微軟正黑體" panose="020B0604030504040204" pitchFamily="34" charset="-120"/>
            </a:rPr>
            <a:t>不得發展有違專業倫理之關係</a:t>
          </a:r>
          <a:r>
            <a:rPr lang="zh-TW" altLang="en-US" sz="2400" kern="1200" dirty="0">
              <a:latin typeface="微軟正黑體" panose="020B0604030504040204" pitchFamily="34" charset="-120"/>
              <a:ea typeface="微軟正黑體" panose="020B0604030504040204" pitchFamily="34" charset="-120"/>
            </a:rPr>
            <a:t>。</a:t>
          </a:r>
        </a:p>
      </dsp:txBody>
      <dsp:txXfrm>
        <a:off x="6386214" y="327770"/>
        <a:ext cx="5804296" cy="34825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9BE5E-D24A-4613-90F0-06DD047F35D8}">
      <dsp:nvSpPr>
        <dsp:cNvPr id="0" name=""/>
        <dsp:cNvSpPr/>
      </dsp:nvSpPr>
      <dsp:spPr>
        <a:xfrm>
          <a:off x="1488" y="228379"/>
          <a:ext cx="5804296" cy="3482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教師是否可於課後，透過社交軟體或電話，</a:t>
          </a:r>
          <a:br>
            <a:rPr lang="en-US" altLang="zh-TW" sz="2000" kern="1200" dirty="0">
              <a:latin typeface="微軟正黑體" panose="020B0604030504040204" pitchFamily="34" charset="-120"/>
              <a:ea typeface="微軟正黑體" panose="020B0604030504040204" pitchFamily="34" charset="-120"/>
            </a:rPr>
          </a:br>
          <a:r>
            <a:rPr lang="zh-TW" altLang="en-US" sz="2000" kern="1200" dirty="0">
              <a:latin typeface="微軟正黑體" panose="020B0604030504040204" pitchFamily="34" charset="-120"/>
              <a:ea typeface="微軟正黑體" panose="020B0604030504040204" pitchFamily="34" charset="-120"/>
            </a:rPr>
            <a:t>因為未交往，僅能以曖昧言語或行為為互動？</a:t>
          </a:r>
        </a:p>
      </dsp:txBody>
      <dsp:txXfrm>
        <a:off x="1488" y="228379"/>
        <a:ext cx="5804296" cy="3482578"/>
      </dsp:txXfrm>
    </dsp:sp>
    <dsp:sp modelId="{DBC18B10-503B-410B-B931-ED8CF7D7763F}">
      <dsp:nvSpPr>
        <dsp:cNvPr id="0" name=""/>
        <dsp:cNvSpPr/>
      </dsp:nvSpPr>
      <dsp:spPr>
        <a:xfrm>
          <a:off x="6386214" y="228379"/>
          <a:ext cx="5804296" cy="3482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教師在教學跟互動場域內，</a:t>
          </a:r>
          <a:br>
            <a:rPr lang="en-US" altLang="zh-TW" sz="2000" kern="1200" dirty="0">
              <a:latin typeface="微軟正黑體" panose="020B0604030504040204" pitchFamily="34" charset="-120"/>
              <a:ea typeface="微軟正黑體" panose="020B0604030504040204" pitchFamily="34" charset="-120"/>
            </a:rPr>
          </a:br>
          <a:r>
            <a:rPr lang="zh-TW" altLang="en-US" sz="2000" kern="1200" dirty="0">
              <a:latin typeface="微軟正黑體" panose="020B0604030504040204" pitchFamily="34" charset="-120"/>
              <a:ea typeface="微軟正黑體" panose="020B0604030504040204" pitchFamily="34" charset="-120"/>
            </a:rPr>
            <a:t>與學生的互動應謹遵師生倫理界線，</a:t>
          </a:r>
          <a:br>
            <a:rPr lang="en-US" altLang="zh-TW" sz="2000" kern="1200" dirty="0">
              <a:latin typeface="微軟正黑體" panose="020B0604030504040204" pitchFamily="34" charset="-120"/>
              <a:ea typeface="微軟正黑體" panose="020B0604030504040204" pitchFamily="34" charset="-120"/>
            </a:rPr>
          </a:br>
          <a:r>
            <a:rPr lang="zh-TW" altLang="en-US" sz="2000" kern="1200" dirty="0">
              <a:latin typeface="微軟正黑體" panose="020B0604030504040204" pitchFamily="34" charset="-120"/>
              <a:ea typeface="微軟正黑體" panose="020B0604030504040204" pitchFamily="34" charset="-120"/>
            </a:rPr>
            <a:t>不宜發展出有踰越師生關係之行為。</a:t>
          </a:r>
        </a:p>
      </dsp:txBody>
      <dsp:txXfrm>
        <a:off x="6386214" y="228379"/>
        <a:ext cx="5804296" cy="3482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9BE5E-D24A-4613-90F0-06DD047F35D8}">
      <dsp:nvSpPr>
        <dsp:cNvPr id="0" name=""/>
        <dsp:cNvSpPr/>
      </dsp:nvSpPr>
      <dsp:spPr>
        <a:xfrm>
          <a:off x="1488" y="228379"/>
          <a:ext cx="5804296" cy="3482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提出正式交往就可以上場的條件</a:t>
          </a:r>
          <a:br>
            <a:rPr lang="en-US" altLang="zh-TW" sz="2400" kern="1200" dirty="0">
              <a:latin typeface="微軟正黑體" panose="020B0604030504040204" pitchFamily="34" charset="-120"/>
              <a:ea typeface="微軟正黑體" panose="020B0604030504040204" pitchFamily="34" charset="-120"/>
            </a:rPr>
          </a:br>
          <a:r>
            <a:rPr lang="zh-TW" altLang="en-US" sz="2400" kern="1200" dirty="0">
              <a:latin typeface="微軟正黑體" panose="020B0604030504040204" pitchFamily="34" charset="-120"/>
              <a:ea typeface="微軟正黑體" panose="020B0604030504040204" pitchFamily="34" charset="-120"/>
            </a:rPr>
            <a:t>會有什麼問題？</a:t>
          </a:r>
        </a:p>
      </dsp:txBody>
      <dsp:txXfrm>
        <a:off x="1488" y="228379"/>
        <a:ext cx="5804296" cy="3482578"/>
      </dsp:txXfrm>
    </dsp:sp>
    <dsp:sp modelId="{DBC18B10-503B-410B-B931-ED8CF7D7763F}">
      <dsp:nvSpPr>
        <dsp:cNvPr id="0" name=""/>
        <dsp:cNvSpPr/>
      </dsp:nvSpPr>
      <dsp:spPr>
        <a:xfrm>
          <a:off x="6386214" y="228379"/>
          <a:ext cx="5804296" cy="3482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不受歡迎的追求有違教師專業倫理</a:t>
          </a:r>
          <a:br>
            <a:rPr lang="en-US" altLang="zh-TW" sz="2400" kern="1200" dirty="0">
              <a:latin typeface="微軟正黑體" panose="020B0604030504040204" pitchFamily="34" charset="-120"/>
              <a:ea typeface="微軟正黑體" panose="020B0604030504040204" pitchFamily="34" charset="-120"/>
            </a:rPr>
          </a:br>
          <a:r>
            <a:rPr lang="zh-TW" altLang="en-US" sz="2400" kern="1200" dirty="0">
              <a:latin typeface="微軟正黑體" panose="020B0604030504040204" pitchFamily="34" charset="-120"/>
              <a:ea typeface="微軟正黑體" panose="020B0604030504040204" pitchFamily="34" charset="-120"/>
            </a:rPr>
            <a:t>要求對方同意交往作為上場條件的手段</a:t>
          </a:r>
          <a:br>
            <a:rPr lang="en-US" altLang="zh-TW" sz="2400" kern="1200" dirty="0">
              <a:latin typeface="微軟正黑體" panose="020B0604030504040204" pitchFamily="34" charset="-120"/>
              <a:ea typeface="微軟正黑體" panose="020B0604030504040204" pitchFamily="34" charset="-120"/>
            </a:rPr>
          </a:br>
          <a:r>
            <a:rPr lang="zh-TW" altLang="en-US" sz="2400" kern="1200" dirty="0">
              <a:latin typeface="微軟正黑體" panose="020B0604030504040204" pitchFamily="34" charset="-120"/>
              <a:ea typeface="微軟正黑體" panose="020B0604030504040204" pitchFamily="34" charset="-120"/>
            </a:rPr>
            <a:t>更是一種不受歡迎的性要求</a:t>
          </a:r>
          <a:br>
            <a:rPr lang="en-US" altLang="zh-TW" sz="2400" kern="1200" dirty="0">
              <a:latin typeface="微軟正黑體" panose="020B0604030504040204" pitchFamily="34" charset="-120"/>
              <a:ea typeface="微軟正黑體" panose="020B0604030504040204" pitchFamily="34" charset="-120"/>
            </a:rPr>
          </a:br>
          <a:r>
            <a:rPr lang="zh-TW" altLang="en-US" sz="2400" kern="1200" dirty="0">
              <a:latin typeface="微軟正黑體" panose="020B0604030504040204" pitchFamily="34" charset="-120"/>
              <a:ea typeface="微軟正黑體" panose="020B0604030504040204" pitchFamily="34" charset="-120"/>
            </a:rPr>
            <a:t>即是性騷擾的一種樣態。</a:t>
          </a:r>
        </a:p>
      </dsp:txBody>
      <dsp:txXfrm>
        <a:off x="6386214" y="228379"/>
        <a:ext cx="5804296" cy="34825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9BE5E-D24A-4613-90F0-06DD047F35D8}">
      <dsp:nvSpPr>
        <dsp:cNvPr id="0" name=""/>
        <dsp:cNvSpPr/>
      </dsp:nvSpPr>
      <dsp:spPr>
        <a:xfrm>
          <a:off x="1488" y="327770"/>
          <a:ext cx="5804296" cy="3482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latin typeface="微軟正黑體" panose="020B0604030504040204" pitchFamily="34" charset="-120"/>
              <a:ea typeface="微軟正黑體" panose="020B0604030504040204" pitchFamily="34" charset="-120"/>
            </a:rPr>
            <a:t>教師若遇學生追求，</a:t>
          </a:r>
          <a:br>
            <a:rPr lang="en-US" altLang="zh-TW" sz="2800" kern="1200" dirty="0">
              <a:latin typeface="微軟正黑體" panose="020B0604030504040204" pitchFamily="34" charset="-120"/>
              <a:ea typeface="微軟正黑體" panose="020B0604030504040204" pitchFamily="34" charset="-120"/>
            </a:rPr>
          </a:br>
          <a:r>
            <a:rPr lang="zh-TW" altLang="en-US" sz="2800" kern="1200" dirty="0">
              <a:latin typeface="微軟正黑體" panose="020B0604030504040204" pitchFamily="34" charset="-120"/>
              <a:ea typeface="微軟正黑體" panose="020B0604030504040204" pitchFamily="34" charset="-120"/>
            </a:rPr>
            <a:t>可否發展為情侶關係？</a:t>
          </a:r>
        </a:p>
      </dsp:txBody>
      <dsp:txXfrm>
        <a:off x="1488" y="327770"/>
        <a:ext cx="5804296" cy="3482578"/>
      </dsp:txXfrm>
    </dsp:sp>
    <dsp:sp modelId="{DBC18B10-503B-410B-B931-ED8CF7D7763F}">
      <dsp:nvSpPr>
        <dsp:cNvPr id="0" name=""/>
        <dsp:cNvSpPr/>
      </dsp:nvSpPr>
      <dsp:spPr>
        <a:xfrm>
          <a:off x="6386214" y="327770"/>
          <a:ext cx="5804296" cy="3482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當教師發現其與受指導學生的關係，</a:t>
          </a:r>
          <a:br>
            <a:rPr lang="en-US" altLang="zh-TW" sz="2400" kern="1200" dirty="0">
              <a:latin typeface="微軟正黑體" panose="020B0604030504040204" pitchFamily="34" charset="-120"/>
              <a:ea typeface="微軟正黑體" panose="020B0604030504040204" pitchFamily="34" charset="-120"/>
            </a:rPr>
          </a:br>
          <a:r>
            <a:rPr lang="zh-TW" altLang="en-US" sz="2400" kern="1200" dirty="0">
              <a:latin typeface="微軟正黑體" panose="020B0604030504040204" pitchFamily="34" charset="-120"/>
              <a:ea typeface="微軟正黑體" panose="020B0604030504040204" pitchFamily="34" charset="-120"/>
            </a:rPr>
            <a:t>會有違反教師專業倫理的可能時，</a:t>
          </a:r>
          <a:br>
            <a:rPr lang="en-US" altLang="zh-TW" sz="2400" kern="1200" dirty="0">
              <a:latin typeface="微軟正黑體" panose="020B0604030504040204" pitchFamily="34" charset="-120"/>
              <a:ea typeface="微軟正黑體" panose="020B0604030504040204" pitchFamily="34" charset="-120"/>
            </a:rPr>
          </a:br>
          <a:r>
            <a:rPr lang="zh-TW" altLang="en-US" sz="2400" kern="1200" dirty="0">
              <a:latin typeface="微軟正黑體" panose="020B0604030504040204" pitchFamily="34" charset="-120"/>
              <a:ea typeface="微軟正黑體" panose="020B0604030504040204" pitchFamily="34" charset="-120"/>
            </a:rPr>
            <a:t>應主動迴避或陳報學校處理。</a:t>
          </a:r>
        </a:p>
      </dsp:txBody>
      <dsp:txXfrm>
        <a:off x="6386214" y="327770"/>
        <a:ext cx="5804296" cy="34825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軟正黑體" panose="020B0604030504040204" pitchFamily="34" charset="-120"/>
              </a:defRPr>
            </a:lvl1pPr>
          </a:lstStyle>
          <a:p>
            <a:endParaRPr lang="zh-TW" alt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軟正黑體" panose="020B0604030504040204" pitchFamily="34" charset="-120"/>
              </a:defRPr>
            </a:lvl1pPr>
          </a:lstStyle>
          <a:p>
            <a:fld id="{8EBF9A65-8EA2-47CE-B5B3-E4E23E3D19FA}" type="datetimeFigureOut">
              <a:rPr lang="zh-TW" altLang="en-US" smtClean="0"/>
              <a:pPr/>
              <a:t>2026/3/3</a:t>
            </a:fld>
            <a:endParaRPr lang="zh-TW" altLang="en-US"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軟正黑體" panose="020B0604030504040204" pitchFamily="34"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軟正黑體" panose="020B0604030504040204" pitchFamily="34" charset="-120"/>
              </a:defRPr>
            </a:lvl1pPr>
          </a:lstStyle>
          <a:p>
            <a:fld id="{50E26167-C7A2-473D-86EC-5E5865D20F65}" type="slidenum">
              <a:rPr lang="zh-TW" altLang="en-US" smtClean="0"/>
              <a:pPr/>
              <a:t>‹#›</a:t>
            </a:fld>
            <a:endParaRPr lang="zh-TW" altLang="en-US" dirty="0"/>
          </a:p>
        </p:txBody>
      </p:sp>
    </p:spTree>
    <p:extLst>
      <p:ext uri="{BB962C8B-B14F-4D97-AF65-F5344CB8AC3E}">
        <p14:creationId xmlns:p14="http://schemas.microsoft.com/office/powerpoint/2010/main" val="368085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軟正黑體" panose="020B0604030504040204" pitchFamily="34" charset="-120"/>
        <a:cs typeface="+mn-cs"/>
      </a:defRPr>
    </a:lvl1pPr>
    <a:lvl2pPr marL="457200" algn="l" defTabSz="914400" rtl="0" eaLnBrk="1" latinLnBrk="0" hangingPunct="1">
      <a:defRPr sz="1200" kern="1200">
        <a:solidFill>
          <a:schemeClr val="tx1"/>
        </a:solidFill>
        <a:latin typeface="+mn-lt"/>
        <a:ea typeface="微軟正黑體" panose="020B0604030504040204" pitchFamily="34" charset="-120"/>
        <a:cs typeface="+mn-cs"/>
      </a:defRPr>
    </a:lvl2pPr>
    <a:lvl3pPr marL="914400" algn="l" defTabSz="914400" rtl="0" eaLnBrk="1" latinLnBrk="0" hangingPunct="1">
      <a:defRPr sz="1200" kern="1200">
        <a:solidFill>
          <a:schemeClr val="tx1"/>
        </a:solidFill>
        <a:latin typeface="+mn-lt"/>
        <a:ea typeface="微軟正黑體" panose="020B0604030504040204" pitchFamily="34" charset="-120"/>
        <a:cs typeface="+mn-cs"/>
      </a:defRPr>
    </a:lvl3pPr>
    <a:lvl4pPr marL="1371600" algn="l" defTabSz="914400" rtl="0" eaLnBrk="1" latinLnBrk="0" hangingPunct="1">
      <a:defRPr sz="1200" kern="1200">
        <a:solidFill>
          <a:schemeClr val="tx1"/>
        </a:solidFill>
        <a:latin typeface="+mn-lt"/>
        <a:ea typeface="微軟正黑體" panose="020B0604030504040204" pitchFamily="34" charset="-120"/>
        <a:cs typeface="+mn-cs"/>
      </a:defRPr>
    </a:lvl4pPr>
    <a:lvl5pPr marL="1828800" algn="l" defTabSz="914400" rtl="0" eaLnBrk="1" latinLnBrk="0" hangingPunct="1">
      <a:defRPr sz="1200" kern="1200">
        <a:solidFill>
          <a:schemeClr val="tx1"/>
        </a:solidFill>
        <a:latin typeface="+mn-lt"/>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accent1"/>
        </a:solidFill>
        <a:effectLst/>
      </p:bgPr>
    </p:bg>
    <p:spTree>
      <p:nvGrpSpPr>
        <p:cNvPr id="1" name=""/>
        <p:cNvGrpSpPr/>
        <p:nvPr/>
      </p:nvGrpSpPr>
      <p:grpSpPr>
        <a:xfrm>
          <a:off x="0" y="0"/>
          <a:ext cx="0" cy="0"/>
          <a:chOff x="0" y="0"/>
          <a:chExt cx="0" cy="0"/>
        </a:xfrm>
      </p:grpSpPr>
      <p:pic>
        <p:nvPicPr>
          <p:cNvPr id="10" name="Picture 2" descr="國立體育大學／摘金奪銀   培育國家運動員搖籃-2020名校介紹">
            <a:extLst>
              <a:ext uri="{FF2B5EF4-FFF2-40B4-BE49-F238E27FC236}">
                <a16:creationId xmlns:a16="http://schemas.microsoft.com/office/drawing/2014/main" id="{FD12FC87-A4CD-40D7-9201-93D8C0CE94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5876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0"/>
            <a:ext cx="12192000" cy="5876412"/>
          </a:xfrm>
          <a:prstGeom prst="rect">
            <a:avLst/>
          </a:prstGeom>
          <a:solidFill>
            <a:schemeClr val="bg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b="1" spc="-120" baseline="0">
                <a:solidFill>
                  <a:schemeClr val="tx1"/>
                </a:solidFill>
                <a:effectLst>
                  <a:outerShdw blurRad="38100" dist="38100" dir="2700000" algn="tl">
                    <a:srgbClr val="000000">
                      <a:alpha val="43137"/>
                    </a:srgbClr>
                  </a:outerShdw>
                </a:effectLst>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b="1">
                <a:solidFill>
                  <a:schemeClr val="tx1"/>
                </a:solidFill>
                <a:effectLst>
                  <a:outerShdw blurRad="38100" dist="38100" dir="2700000" algn="tl">
                    <a:srgbClr val="000000">
                      <a:alpha val="43137"/>
                    </a:srgbClr>
                  </a:outerShdw>
                </a:effectLst>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33EC437-13F0-44A2-9977-0201252392BE}" type="datetime1">
              <a:rPr lang="zh-TW" altLang="en-US" smtClean="0"/>
              <a:t>2026/3/3</a:t>
            </a:fld>
            <a:endParaRPr lang="zh-TW"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ltLang="zh-TW"/>
              <a:t>Andy</a:t>
            </a:r>
            <a:endParaRPr lang="zh-TW" altLang="en-US"/>
          </a:p>
        </p:txBody>
      </p:sp>
      <p:sp>
        <p:nvSpPr>
          <p:cNvPr id="9" name="Slide Number Placeholder 8"/>
          <p:cNvSpPr>
            <a:spLocks noGrp="1"/>
          </p:cNvSpPr>
          <p:nvPr>
            <p:ph type="sldNum" sz="quarter" idx="12"/>
          </p:nvPr>
        </p:nvSpPr>
        <p:spPr>
          <a:xfrm>
            <a:off x="8763926" y="5828227"/>
            <a:ext cx="2926080" cy="1397039"/>
          </a:xfrm>
        </p:spPr>
        <p:txBody>
          <a:bodyPr/>
          <a:lstStyle>
            <a:lvl1pPr>
              <a:defRPr>
                <a:solidFill>
                  <a:srgbClr val="FFFFFF">
                    <a:alpha val="25000"/>
                  </a:srgbClr>
                </a:solidFill>
              </a:defRPr>
            </a:lvl1pPr>
          </a:lstStyle>
          <a:p>
            <a:fld id="{9ACDFCE2-71B5-4597-A6BE-5F851153812A}" type="slidenum">
              <a:rPr lang="zh-TW" altLang="en-US" smtClean="0"/>
              <a:t>‹#›</a:t>
            </a:fld>
            <a:endParaRPr lang="zh-TW" altLang="en-US"/>
          </a:p>
        </p:txBody>
      </p:sp>
      <p:pic>
        <p:nvPicPr>
          <p:cNvPr id="12" name="Picture 2">
            <a:extLst>
              <a:ext uri="{FF2B5EF4-FFF2-40B4-BE49-F238E27FC236}">
                <a16:creationId xmlns:a16="http://schemas.microsoft.com/office/drawing/2014/main" id="{83C184CF-D8CE-4CFC-8770-BE8698D690A8}"/>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0317" y="-1231314"/>
            <a:ext cx="5262999" cy="295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2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A473262-3EC3-4678-81B7-DFAA48C67CF1}" type="datetime1">
              <a:rPr lang="zh-TW" altLang="en-US" smtClean="0"/>
              <a:t>2026/3/3</a:t>
            </a:fld>
            <a:endParaRPr lang="zh-TW" altLang="en-US"/>
          </a:p>
        </p:txBody>
      </p:sp>
      <p:sp>
        <p:nvSpPr>
          <p:cNvPr id="5" name="Footer Placeholder 4"/>
          <p:cNvSpPr>
            <a:spLocks noGrp="1"/>
          </p:cNvSpPr>
          <p:nvPr>
            <p:ph type="ftr" sz="quarter" idx="11"/>
          </p:nvPr>
        </p:nvSpPr>
        <p:spPr/>
        <p:txBody>
          <a:bodyPr/>
          <a:lstStyle/>
          <a:p>
            <a:r>
              <a:rPr lang="en-US" altLang="zh-TW"/>
              <a:t>Andy</a:t>
            </a:r>
            <a:endParaRPr lang="zh-TW" altLang="en-US"/>
          </a:p>
        </p:txBody>
      </p:sp>
      <p:sp>
        <p:nvSpPr>
          <p:cNvPr id="6" name="Slide Number Placeholder 5"/>
          <p:cNvSpPr>
            <a:spLocks noGrp="1"/>
          </p:cNvSpPr>
          <p:nvPr>
            <p:ph type="sldNum" sz="quarter" idx="12"/>
          </p:nvPr>
        </p:nvSpPr>
        <p:spPr/>
        <p:txBody>
          <a:bodyPr/>
          <a:lstStyle/>
          <a:p>
            <a:fld id="{9ACDFCE2-71B5-4597-A6BE-5F851153812A}" type="slidenum">
              <a:rPr lang="zh-TW" altLang="en-US" smtClean="0"/>
              <a:t>‹#›</a:t>
            </a:fld>
            <a:endParaRPr lang="zh-TW" altLang="en-US"/>
          </a:p>
        </p:txBody>
      </p:sp>
      <p:pic>
        <p:nvPicPr>
          <p:cNvPr id="7" name="Picture 2">
            <a:extLst>
              <a:ext uri="{FF2B5EF4-FFF2-40B4-BE49-F238E27FC236}">
                <a16:creationId xmlns:a16="http://schemas.microsoft.com/office/drawing/2014/main" id="{43F2E7AB-F75A-4EE8-B10C-D29614DBA2CF}"/>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0317" y="-1231314"/>
            <a:ext cx="5262999" cy="295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25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E097180-DEFA-4E29-985C-159FA3474871}" type="datetime1">
              <a:rPr lang="zh-TW" altLang="en-US" smtClean="0"/>
              <a:t>2026/3/3</a:t>
            </a:fld>
            <a:endParaRPr lang="zh-TW" altLang="en-US"/>
          </a:p>
        </p:txBody>
      </p:sp>
      <p:sp>
        <p:nvSpPr>
          <p:cNvPr id="5" name="Footer Placeholder 4"/>
          <p:cNvSpPr>
            <a:spLocks noGrp="1"/>
          </p:cNvSpPr>
          <p:nvPr>
            <p:ph type="ftr" sz="quarter" idx="11"/>
          </p:nvPr>
        </p:nvSpPr>
        <p:spPr/>
        <p:txBody>
          <a:bodyPr/>
          <a:lstStyle/>
          <a:p>
            <a:r>
              <a:rPr lang="en-US" altLang="zh-TW"/>
              <a:t>Andy</a:t>
            </a:r>
            <a:endParaRPr lang="zh-TW" altLang="en-US"/>
          </a:p>
        </p:txBody>
      </p:sp>
      <p:sp>
        <p:nvSpPr>
          <p:cNvPr id="6" name="Slide Number Placeholder 5"/>
          <p:cNvSpPr>
            <a:spLocks noGrp="1"/>
          </p:cNvSpPr>
          <p:nvPr>
            <p:ph type="sldNum" sz="quarter" idx="12"/>
          </p:nvPr>
        </p:nvSpPr>
        <p:spPr/>
        <p:txBody>
          <a:bodyPr/>
          <a:lstStyle/>
          <a:p>
            <a:fld id="{9ACDFCE2-71B5-4597-A6BE-5F851153812A}" type="slidenum">
              <a:rPr lang="zh-TW" altLang="en-US" smtClean="0"/>
              <a:t>‹#›</a:t>
            </a:fld>
            <a:endParaRPr lang="zh-TW" altLang="en-US"/>
          </a:p>
        </p:txBody>
      </p:sp>
      <p:pic>
        <p:nvPicPr>
          <p:cNvPr id="7" name="Picture 2">
            <a:extLst>
              <a:ext uri="{FF2B5EF4-FFF2-40B4-BE49-F238E27FC236}">
                <a16:creationId xmlns:a16="http://schemas.microsoft.com/office/drawing/2014/main" id="{83C655B3-C57A-4977-AD8F-7302CC59F8A1}"/>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0317" y="-1231314"/>
            <a:ext cx="5262999" cy="295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0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265405" y="499533"/>
            <a:ext cx="9164594" cy="1658198"/>
          </a:xfrm>
        </p:spPr>
        <p:txBody>
          <a:bodyPr/>
          <a:lstStyle>
            <a:lvl1pPr>
              <a:defRPr b="1">
                <a:solidFill>
                  <a:schemeClr val="tx1"/>
                </a:solidFill>
                <a:effectLst>
                  <a:outerShdw blurRad="38100" dist="38100" dir="2700000" algn="tl">
                    <a:srgbClr val="000000">
                      <a:alpha val="43137"/>
                    </a:srgbClr>
                  </a:outerShdw>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2265405" y="2011680"/>
            <a:ext cx="9164976" cy="3766185"/>
          </a:xfrm>
        </p:spPr>
        <p:txBody>
          <a:bodyPr/>
          <a:lstStyle>
            <a:lvl1pPr>
              <a:defRPr b="1">
                <a:solidFill>
                  <a:schemeClr val="tx1"/>
                </a:solidFill>
                <a:effectLst>
                  <a:outerShdw blurRad="38100" dist="38100" dir="2700000" algn="tl">
                    <a:srgbClr val="000000">
                      <a:alpha val="43137"/>
                    </a:srgbClr>
                  </a:outerShdw>
                </a:effectLst>
              </a:defRPr>
            </a:lvl1pPr>
            <a:lvl2pPr>
              <a:defRPr b="1">
                <a:solidFill>
                  <a:schemeClr val="tx1"/>
                </a:solidFill>
                <a:effectLst>
                  <a:outerShdw blurRad="38100" dist="38100" dir="2700000" algn="tl">
                    <a:srgbClr val="000000">
                      <a:alpha val="43137"/>
                    </a:srgbClr>
                  </a:outerShdw>
                </a:effectLst>
              </a:defRPr>
            </a:lvl2pPr>
            <a:lvl3pPr>
              <a:defRPr b="1">
                <a:solidFill>
                  <a:schemeClr val="tx1"/>
                </a:solidFill>
                <a:effectLst>
                  <a:outerShdw blurRad="38100" dist="38100" dir="2700000" algn="tl">
                    <a:srgbClr val="000000">
                      <a:alpha val="43137"/>
                    </a:srgbClr>
                  </a:outerShdw>
                </a:effectLst>
              </a:defRPr>
            </a:lvl3pPr>
            <a:lvl4pPr>
              <a:defRPr b="1">
                <a:solidFill>
                  <a:schemeClr val="tx1"/>
                </a:solidFill>
                <a:effectLst>
                  <a:outerShdw blurRad="38100" dist="38100" dir="2700000" algn="tl">
                    <a:srgbClr val="000000">
                      <a:alpha val="43137"/>
                    </a:srgbClr>
                  </a:outerShdw>
                </a:effectLst>
              </a:defRPr>
            </a:lvl4pPr>
            <a:lvl5pPr>
              <a:defRPr b="1">
                <a:solidFill>
                  <a:schemeClr val="tx1"/>
                </a:solidFill>
                <a:effectLst>
                  <a:outerShdw blurRad="38100" dist="38100" dir="2700000" algn="tl">
                    <a:srgbClr val="000000">
                      <a:alpha val="43137"/>
                    </a:srgbClr>
                  </a:outerShdw>
                </a:effectLst>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矩形 6"/>
          <p:cNvSpPr/>
          <p:nvPr userDrawn="1"/>
        </p:nvSpPr>
        <p:spPr>
          <a:xfrm>
            <a:off x="2265405" y="1803400"/>
            <a:ext cx="9926595" cy="59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anose="020B0604030504040204" pitchFamily="34" charset="-120"/>
            </a:endParaRPr>
          </a:p>
        </p:txBody>
      </p:sp>
      <p:sp>
        <p:nvSpPr>
          <p:cNvPr id="8" name="Rectangle 1"/>
          <p:cNvSpPr/>
          <p:nvPr userDrawn="1"/>
        </p:nvSpPr>
        <p:spPr>
          <a:xfrm>
            <a:off x="0" y="0"/>
            <a:ext cx="22553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Footer Placeholder 4"/>
          <p:cNvSpPr>
            <a:spLocks noGrp="1"/>
          </p:cNvSpPr>
          <p:nvPr>
            <p:ph type="ftr" sz="quarter" idx="11"/>
          </p:nvPr>
        </p:nvSpPr>
        <p:spPr/>
        <p:txBody>
          <a:bodyPr/>
          <a:lstStyle/>
          <a:p>
            <a:r>
              <a:rPr lang="en-US" altLang="zh-TW"/>
              <a:t>Andy</a:t>
            </a:r>
            <a:endParaRPr lang="zh-TW" altLang="en-US"/>
          </a:p>
        </p:txBody>
      </p:sp>
      <p:sp>
        <p:nvSpPr>
          <p:cNvPr id="6" name="Slide Number Placeholder 5"/>
          <p:cNvSpPr>
            <a:spLocks noGrp="1"/>
          </p:cNvSpPr>
          <p:nvPr>
            <p:ph type="sldNum" sz="quarter" idx="12"/>
          </p:nvPr>
        </p:nvSpPr>
        <p:spPr>
          <a:xfrm>
            <a:off x="8773552" y="5802117"/>
            <a:ext cx="2926080" cy="1397039"/>
          </a:xfrm>
        </p:spPr>
        <p:txBody>
          <a:bodyPr/>
          <a:lstStyle>
            <a:lvl1pPr>
              <a:defRPr>
                <a:solidFill>
                  <a:schemeClr val="tx1">
                    <a:alpha val="25000"/>
                  </a:schemeClr>
                </a:solidFill>
              </a:defRPr>
            </a:lvl1pPr>
          </a:lstStyle>
          <a:p>
            <a:fld id="{9ACDFCE2-71B5-4597-A6BE-5F851153812A}" type="slidenum">
              <a:rPr lang="zh-TW" altLang="en-US" smtClean="0"/>
              <a:pPr/>
              <a:t>‹#›</a:t>
            </a:fld>
            <a:endParaRPr lang="zh-TW" altLang="en-US" dirty="0"/>
          </a:p>
        </p:txBody>
      </p:sp>
      <p:pic>
        <p:nvPicPr>
          <p:cNvPr id="11" name="Picture 2">
            <a:extLst>
              <a:ext uri="{FF2B5EF4-FFF2-40B4-BE49-F238E27FC236}">
                <a16:creationId xmlns:a16="http://schemas.microsoft.com/office/drawing/2014/main" id="{3258BFCC-DA4A-44A0-B5AC-038A0C41EFF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382" y="2565701"/>
            <a:ext cx="2255736" cy="1505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橫">
            <a:extLst>
              <a:ext uri="{FF2B5EF4-FFF2-40B4-BE49-F238E27FC236}">
                <a16:creationId xmlns:a16="http://schemas.microsoft.com/office/drawing/2014/main" id="{06745B82-D9F3-4D9C-8A71-C5EFB89CC94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8074" y="3514347"/>
            <a:ext cx="2562527" cy="144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3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8" name="Rectangle 1"/>
          <p:cNvSpPr/>
          <p:nvPr userDrawn="1"/>
        </p:nvSpPr>
        <p:spPr>
          <a:xfrm>
            <a:off x="9917308" y="0"/>
            <a:ext cx="22650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767419"/>
            <a:ext cx="9323091" cy="3355848"/>
          </a:xfrm>
        </p:spPr>
        <p:txBody>
          <a:bodyPr anchor="b">
            <a:normAutofit/>
          </a:bodyPr>
          <a:lstStyle>
            <a:lvl1pPr>
              <a:lnSpc>
                <a:spcPct val="80000"/>
              </a:lnSpc>
              <a:defRPr sz="8800" b="0" baseline="0">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60B0B00A-097C-4D69-8B1A-87748C3D15B1}" type="datetime1">
              <a:rPr lang="zh-TW" altLang="en-US" smtClean="0"/>
              <a:t>2026/3/3</a:t>
            </a:fld>
            <a:endParaRPr lang="zh-TW" altLang="en-US"/>
          </a:p>
        </p:txBody>
      </p:sp>
      <p:sp>
        <p:nvSpPr>
          <p:cNvPr id="5" name="Footer Placeholder 4"/>
          <p:cNvSpPr>
            <a:spLocks noGrp="1"/>
          </p:cNvSpPr>
          <p:nvPr>
            <p:ph type="ftr" sz="quarter" idx="11"/>
          </p:nvPr>
        </p:nvSpPr>
        <p:spPr/>
        <p:txBody>
          <a:bodyPr/>
          <a:lstStyle/>
          <a:p>
            <a:r>
              <a:rPr lang="en-US" altLang="zh-TW"/>
              <a:t>Andy</a:t>
            </a:r>
            <a:endParaRPr lang="zh-TW" altLang="en-US"/>
          </a:p>
        </p:txBody>
      </p:sp>
      <p:sp>
        <p:nvSpPr>
          <p:cNvPr id="6" name="Slide Number Placeholder 5"/>
          <p:cNvSpPr>
            <a:spLocks noGrp="1"/>
          </p:cNvSpPr>
          <p:nvPr>
            <p:ph type="sldNum" sz="quarter" idx="12"/>
          </p:nvPr>
        </p:nvSpPr>
        <p:spPr/>
        <p:txBody>
          <a:bodyPr/>
          <a:lstStyle>
            <a:lvl1pPr>
              <a:defRPr>
                <a:solidFill>
                  <a:schemeClr val="bg1">
                    <a:alpha val="25000"/>
                  </a:schemeClr>
                </a:solidFill>
              </a:defRPr>
            </a:lvl1pPr>
          </a:lstStyle>
          <a:p>
            <a:fld id="{9ACDFCE2-71B5-4597-A6BE-5F851153812A}" type="slidenum">
              <a:rPr lang="zh-TW" altLang="en-US" smtClean="0"/>
              <a:pPr/>
              <a:t>‹#›</a:t>
            </a:fld>
            <a:endParaRPr lang="zh-TW" altLang="en-US" dirty="0"/>
          </a:p>
        </p:txBody>
      </p:sp>
      <p:sp>
        <p:nvSpPr>
          <p:cNvPr id="7" name="矩形 6"/>
          <p:cNvSpPr/>
          <p:nvPr userDrawn="1"/>
        </p:nvSpPr>
        <p:spPr>
          <a:xfrm>
            <a:off x="0" y="4131800"/>
            <a:ext cx="9926595" cy="59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anose="020B0604030504040204" pitchFamily="34" charset="-120"/>
            </a:endParaRPr>
          </a:p>
        </p:txBody>
      </p:sp>
      <p:pic>
        <p:nvPicPr>
          <p:cNvPr id="3074" name="Picture 2" descr="ImgDesc">
            <a:extLst>
              <a:ext uri="{FF2B5EF4-FFF2-40B4-BE49-F238E27FC236}">
                <a16:creationId xmlns:a16="http://schemas.microsoft.com/office/drawing/2014/main" id="{39B2CCF3-3264-4838-B0A0-ACCA75F51880}"/>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9917308" y="3378948"/>
            <a:ext cx="2255736" cy="1505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橫">
            <a:extLst>
              <a:ext uri="{FF2B5EF4-FFF2-40B4-BE49-F238E27FC236}">
                <a16:creationId xmlns:a16="http://schemas.microsoft.com/office/drawing/2014/main" id="{3D27BB0B-BD57-45F2-A346-58F5965D27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94868" y="4323969"/>
            <a:ext cx="2562527" cy="144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79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2265021" y="675494"/>
            <a:ext cx="10772775" cy="1658198"/>
          </a:xfrm>
        </p:spPr>
        <p:txBody>
          <a:bodyPr/>
          <a:lstStyle>
            <a:lvl1pPr>
              <a:defRPr b="1">
                <a:solidFill>
                  <a:schemeClr val="tx1"/>
                </a:solidFill>
                <a:effectLst>
                  <a:outerShdw blurRad="38100" dist="38100" dir="2700000" algn="tl">
                    <a:srgbClr val="000000">
                      <a:alpha val="43137"/>
                    </a:srgbClr>
                  </a:outerShdw>
                </a:effectLst>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2284453" y="2174095"/>
            <a:ext cx="4663440" cy="3767328"/>
          </a:xfrm>
        </p:spPr>
        <p:txBody>
          <a:bodyPr/>
          <a:lstStyle>
            <a:lvl1pPr>
              <a:defRPr sz="2400" b="1">
                <a:solidFill>
                  <a:schemeClr val="tx1"/>
                </a:solidFill>
                <a:effectLst>
                  <a:outerShdw blurRad="38100" dist="38100" dir="2700000" algn="tl">
                    <a:srgbClr val="000000">
                      <a:alpha val="43137"/>
                    </a:srgbClr>
                  </a:outerShdw>
                </a:effectLst>
              </a:defRPr>
            </a:lvl1pPr>
            <a:lvl2pPr>
              <a:defRPr sz="2000" b="1">
                <a:solidFill>
                  <a:schemeClr val="tx1"/>
                </a:solidFill>
                <a:effectLst>
                  <a:outerShdw blurRad="38100" dist="38100" dir="2700000" algn="tl">
                    <a:srgbClr val="000000">
                      <a:alpha val="43137"/>
                    </a:srgbClr>
                  </a:outerShdw>
                </a:effectLst>
              </a:defRPr>
            </a:lvl2pPr>
            <a:lvl3pPr>
              <a:defRPr sz="1800" b="1">
                <a:solidFill>
                  <a:schemeClr val="tx1"/>
                </a:solidFill>
                <a:effectLst>
                  <a:outerShdw blurRad="38100" dist="38100" dir="2700000" algn="tl">
                    <a:srgbClr val="000000">
                      <a:alpha val="43137"/>
                    </a:srgbClr>
                  </a:outerShdw>
                </a:effectLst>
              </a:defRPr>
            </a:lvl3pPr>
            <a:lvl4pPr>
              <a:defRPr sz="1600" b="1">
                <a:solidFill>
                  <a:schemeClr val="tx1"/>
                </a:solidFill>
                <a:effectLst>
                  <a:outerShdw blurRad="38100" dist="38100" dir="2700000" algn="tl">
                    <a:srgbClr val="000000">
                      <a:alpha val="43137"/>
                    </a:srgbClr>
                  </a:outerShdw>
                </a:effectLst>
              </a:defRPr>
            </a:lvl4pPr>
            <a:lvl5pPr>
              <a:defRPr sz="1600" b="1">
                <a:solidFill>
                  <a:schemeClr val="tx1"/>
                </a:solidFill>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619127" y="2174095"/>
            <a:ext cx="4663440" cy="3767328"/>
          </a:xfrm>
        </p:spPr>
        <p:txBody>
          <a:bodyPr/>
          <a:lstStyle>
            <a:lvl1pPr>
              <a:defRPr sz="2400" b="1">
                <a:solidFill>
                  <a:schemeClr val="tx1"/>
                </a:solidFill>
                <a:effectLst>
                  <a:outerShdw blurRad="38100" dist="38100" dir="2700000" algn="tl">
                    <a:srgbClr val="000000">
                      <a:alpha val="43137"/>
                    </a:srgbClr>
                  </a:outerShdw>
                </a:effectLst>
              </a:defRPr>
            </a:lvl1pPr>
            <a:lvl2pPr>
              <a:defRPr sz="2000" b="1">
                <a:solidFill>
                  <a:schemeClr val="tx1"/>
                </a:solidFill>
                <a:effectLst>
                  <a:outerShdw blurRad="38100" dist="38100" dir="2700000" algn="tl">
                    <a:srgbClr val="000000">
                      <a:alpha val="43137"/>
                    </a:srgbClr>
                  </a:outerShdw>
                </a:effectLst>
              </a:defRPr>
            </a:lvl2pPr>
            <a:lvl3pPr>
              <a:defRPr sz="1800" b="1">
                <a:solidFill>
                  <a:schemeClr val="tx1"/>
                </a:solidFill>
                <a:effectLst>
                  <a:outerShdw blurRad="38100" dist="38100" dir="2700000" algn="tl">
                    <a:srgbClr val="000000">
                      <a:alpha val="43137"/>
                    </a:srgbClr>
                  </a:outerShdw>
                </a:effectLst>
              </a:defRPr>
            </a:lvl3pPr>
            <a:lvl4pPr>
              <a:defRPr sz="1600" b="1">
                <a:solidFill>
                  <a:schemeClr val="tx1"/>
                </a:solidFill>
                <a:effectLst>
                  <a:outerShdw blurRad="38100" dist="38100" dir="2700000" algn="tl">
                    <a:srgbClr val="000000">
                      <a:alpha val="43137"/>
                    </a:srgbClr>
                  </a:outerShdw>
                </a:effectLst>
              </a:defRPr>
            </a:lvl4pPr>
            <a:lvl5pPr>
              <a:defRPr sz="1600" b="1">
                <a:solidFill>
                  <a:schemeClr val="tx1"/>
                </a:solidFill>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5687A7E-A859-4392-9153-277562CB91D9}" type="datetime1">
              <a:rPr lang="zh-TW" altLang="en-US" smtClean="0"/>
              <a:t>2026/3/3</a:t>
            </a:fld>
            <a:endParaRPr lang="zh-TW" altLang="en-US"/>
          </a:p>
        </p:txBody>
      </p:sp>
      <p:sp>
        <p:nvSpPr>
          <p:cNvPr id="6" name="Footer Placeholder 5"/>
          <p:cNvSpPr>
            <a:spLocks noGrp="1"/>
          </p:cNvSpPr>
          <p:nvPr>
            <p:ph type="ftr" sz="quarter" idx="11"/>
          </p:nvPr>
        </p:nvSpPr>
        <p:spPr/>
        <p:txBody>
          <a:bodyPr/>
          <a:lstStyle/>
          <a:p>
            <a:r>
              <a:rPr lang="en-US" altLang="zh-TW"/>
              <a:t>Andy</a:t>
            </a:r>
            <a:endParaRPr lang="zh-TW" altLang="en-US"/>
          </a:p>
        </p:txBody>
      </p:sp>
      <p:sp>
        <p:nvSpPr>
          <p:cNvPr id="7" name="Slide Number Placeholder 6"/>
          <p:cNvSpPr>
            <a:spLocks noGrp="1"/>
          </p:cNvSpPr>
          <p:nvPr>
            <p:ph type="sldNum" sz="quarter" idx="12"/>
          </p:nvPr>
        </p:nvSpPr>
        <p:spPr/>
        <p:txBody>
          <a:bodyPr/>
          <a:lstStyle/>
          <a:p>
            <a:fld id="{9ACDFCE2-71B5-4597-A6BE-5F851153812A}" type="slidenum">
              <a:rPr lang="zh-TW" altLang="en-US" smtClean="0"/>
              <a:t>‹#›</a:t>
            </a:fld>
            <a:endParaRPr lang="zh-TW" altLang="en-US"/>
          </a:p>
        </p:txBody>
      </p:sp>
      <p:sp>
        <p:nvSpPr>
          <p:cNvPr id="8" name="矩形 7"/>
          <p:cNvSpPr/>
          <p:nvPr userDrawn="1"/>
        </p:nvSpPr>
        <p:spPr>
          <a:xfrm>
            <a:off x="2265405" y="1803400"/>
            <a:ext cx="9926595" cy="59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anose="020B0604030504040204" pitchFamily="34" charset="-120"/>
            </a:endParaRPr>
          </a:p>
        </p:txBody>
      </p:sp>
      <p:sp>
        <p:nvSpPr>
          <p:cNvPr id="9" name="Rectangle 1"/>
          <p:cNvSpPr/>
          <p:nvPr userDrawn="1"/>
        </p:nvSpPr>
        <p:spPr>
          <a:xfrm>
            <a:off x="0" y="0"/>
            <a:ext cx="22650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2">
            <a:extLst>
              <a:ext uri="{FF2B5EF4-FFF2-40B4-BE49-F238E27FC236}">
                <a16:creationId xmlns:a16="http://schemas.microsoft.com/office/drawing/2014/main" id="{5F8A7D0B-AAFD-46AD-A746-7834056B99D0}"/>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382" y="2565701"/>
            <a:ext cx="2255736" cy="1505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橫">
            <a:extLst>
              <a:ext uri="{FF2B5EF4-FFF2-40B4-BE49-F238E27FC236}">
                <a16:creationId xmlns:a16="http://schemas.microsoft.com/office/drawing/2014/main" id="{AB4DC026-703D-4D69-B585-B9D9757A7145}"/>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8074" y="3514347"/>
            <a:ext cx="2562527" cy="144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9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2265405" y="422461"/>
            <a:ext cx="10772775" cy="1658198"/>
          </a:xfrm>
        </p:spPr>
        <p:txBody>
          <a:bodyPr/>
          <a:lstStyle>
            <a:lvl1pPr>
              <a:defRPr b="1">
                <a:solidFill>
                  <a:schemeClr val="tx1"/>
                </a:solidFill>
                <a:effectLst>
                  <a:outerShdw blurRad="38100" dist="38100" dir="2700000" algn="tl">
                    <a:srgbClr val="000000">
                      <a:alpha val="43137"/>
                    </a:srgbClr>
                  </a:outerShdw>
                </a:effectLst>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2284837" y="1963395"/>
            <a:ext cx="4663440" cy="723400"/>
          </a:xfrm>
        </p:spPr>
        <p:txBody>
          <a:bodyPr anchor="ctr">
            <a:normAutofit/>
          </a:bodyPr>
          <a:lstStyle>
            <a:lvl1pPr marL="0" indent="0">
              <a:buNone/>
              <a:defRPr sz="2200" b="1" cap="all" baseline="0">
                <a:solidFill>
                  <a:schemeClr val="tx1"/>
                </a:solidFill>
                <a:effectLst>
                  <a:outerShdw blurRad="38100" dist="38100" dir="2700000" algn="tl">
                    <a:srgbClr val="000000">
                      <a:alpha val="43137"/>
                    </a:srgb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284837" y="2676012"/>
            <a:ext cx="4663440" cy="3200400"/>
          </a:xfrm>
        </p:spPr>
        <p:txBody>
          <a:bodyPr/>
          <a:lstStyle>
            <a:lvl1pPr>
              <a:defRPr sz="2400" b="1">
                <a:solidFill>
                  <a:schemeClr val="tx1"/>
                </a:solidFill>
                <a:effectLst>
                  <a:outerShdw blurRad="38100" dist="38100" dir="2700000" algn="tl">
                    <a:srgbClr val="000000">
                      <a:alpha val="43137"/>
                    </a:srgbClr>
                  </a:outerShdw>
                </a:effectLst>
              </a:defRPr>
            </a:lvl1pPr>
            <a:lvl2pPr>
              <a:defRPr sz="2000" b="1">
                <a:solidFill>
                  <a:schemeClr val="tx1"/>
                </a:solidFill>
                <a:effectLst>
                  <a:outerShdw blurRad="38100" dist="38100" dir="2700000" algn="tl">
                    <a:srgbClr val="000000">
                      <a:alpha val="43137"/>
                    </a:srgbClr>
                  </a:outerShdw>
                </a:effectLst>
              </a:defRPr>
            </a:lvl2pPr>
            <a:lvl3pPr>
              <a:defRPr sz="1800" b="1">
                <a:solidFill>
                  <a:schemeClr val="tx1"/>
                </a:solidFill>
                <a:effectLst>
                  <a:outerShdw blurRad="38100" dist="38100" dir="2700000" algn="tl">
                    <a:srgbClr val="000000">
                      <a:alpha val="43137"/>
                    </a:srgbClr>
                  </a:outerShdw>
                </a:effectLst>
              </a:defRPr>
            </a:lvl3pPr>
            <a:lvl4pPr>
              <a:defRPr sz="1600" b="1">
                <a:solidFill>
                  <a:schemeClr val="tx1"/>
                </a:solidFill>
                <a:effectLst>
                  <a:outerShdw blurRad="38100" dist="38100" dir="2700000" algn="tl">
                    <a:srgbClr val="000000">
                      <a:alpha val="43137"/>
                    </a:srgbClr>
                  </a:outerShdw>
                </a:effectLst>
              </a:defRPr>
            </a:lvl4pPr>
            <a:lvl5pPr>
              <a:defRPr sz="1600" b="1">
                <a:solidFill>
                  <a:schemeClr val="tx1"/>
                </a:solidFill>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615789" y="1961363"/>
            <a:ext cx="4663440" cy="722376"/>
          </a:xfrm>
        </p:spPr>
        <p:txBody>
          <a:bodyPr anchor="ctr">
            <a:normAutofit/>
          </a:bodyPr>
          <a:lstStyle>
            <a:lvl1pPr marL="0" indent="0">
              <a:buNone/>
              <a:defRPr sz="2200" b="1" cap="all" baseline="0">
                <a:solidFill>
                  <a:schemeClr val="tx1"/>
                </a:solidFill>
                <a:effectLst>
                  <a:outerShdw blurRad="38100" dist="38100" dir="2700000" algn="tl">
                    <a:srgbClr val="000000">
                      <a:alpha val="43137"/>
                    </a:srgb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615789" y="2673918"/>
            <a:ext cx="4663440" cy="3200400"/>
          </a:xfrm>
        </p:spPr>
        <p:txBody>
          <a:bodyPr/>
          <a:lstStyle>
            <a:lvl1pPr>
              <a:defRPr sz="2400" b="1">
                <a:solidFill>
                  <a:schemeClr val="tx1"/>
                </a:solidFill>
                <a:effectLst>
                  <a:outerShdw blurRad="38100" dist="38100" dir="2700000" algn="tl">
                    <a:srgbClr val="000000">
                      <a:alpha val="43137"/>
                    </a:srgbClr>
                  </a:outerShdw>
                </a:effectLst>
              </a:defRPr>
            </a:lvl1pPr>
            <a:lvl2pPr>
              <a:defRPr sz="2000" b="1">
                <a:solidFill>
                  <a:schemeClr val="tx1"/>
                </a:solidFill>
                <a:effectLst>
                  <a:outerShdw blurRad="38100" dist="38100" dir="2700000" algn="tl">
                    <a:srgbClr val="000000">
                      <a:alpha val="43137"/>
                    </a:srgbClr>
                  </a:outerShdw>
                </a:effectLst>
              </a:defRPr>
            </a:lvl2pPr>
            <a:lvl3pPr>
              <a:defRPr sz="1800" b="1">
                <a:solidFill>
                  <a:schemeClr val="tx1"/>
                </a:solidFill>
                <a:effectLst>
                  <a:outerShdw blurRad="38100" dist="38100" dir="2700000" algn="tl">
                    <a:srgbClr val="000000">
                      <a:alpha val="43137"/>
                    </a:srgbClr>
                  </a:outerShdw>
                </a:effectLst>
              </a:defRPr>
            </a:lvl3pPr>
            <a:lvl4pPr>
              <a:defRPr sz="1600" b="1">
                <a:solidFill>
                  <a:schemeClr val="tx1"/>
                </a:solidFill>
                <a:effectLst>
                  <a:outerShdw blurRad="38100" dist="38100" dir="2700000" algn="tl">
                    <a:srgbClr val="000000">
                      <a:alpha val="43137"/>
                    </a:srgbClr>
                  </a:outerShdw>
                </a:effectLst>
              </a:defRPr>
            </a:lvl4pPr>
            <a:lvl5pPr>
              <a:defRPr sz="1600" b="1">
                <a:solidFill>
                  <a:schemeClr val="tx1"/>
                </a:solidFill>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2EEF737-7D32-4518-A303-69CF64F0588A}" type="datetime1">
              <a:rPr lang="zh-TW" altLang="en-US" smtClean="0"/>
              <a:t>2026/3/3</a:t>
            </a:fld>
            <a:endParaRPr lang="zh-TW" altLang="en-US"/>
          </a:p>
        </p:txBody>
      </p:sp>
      <p:sp>
        <p:nvSpPr>
          <p:cNvPr id="8" name="Footer Placeholder 7"/>
          <p:cNvSpPr>
            <a:spLocks noGrp="1"/>
          </p:cNvSpPr>
          <p:nvPr>
            <p:ph type="ftr" sz="quarter" idx="11"/>
          </p:nvPr>
        </p:nvSpPr>
        <p:spPr/>
        <p:txBody>
          <a:bodyPr/>
          <a:lstStyle/>
          <a:p>
            <a:r>
              <a:rPr lang="en-US" altLang="zh-TW"/>
              <a:t>Andy</a:t>
            </a:r>
            <a:endParaRPr lang="zh-TW" altLang="en-US"/>
          </a:p>
        </p:txBody>
      </p:sp>
      <p:sp>
        <p:nvSpPr>
          <p:cNvPr id="9" name="Slide Number Placeholder 8"/>
          <p:cNvSpPr>
            <a:spLocks noGrp="1"/>
          </p:cNvSpPr>
          <p:nvPr>
            <p:ph type="sldNum" sz="quarter" idx="12"/>
          </p:nvPr>
        </p:nvSpPr>
        <p:spPr/>
        <p:txBody>
          <a:bodyPr/>
          <a:lstStyle/>
          <a:p>
            <a:fld id="{9ACDFCE2-71B5-4597-A6BE-5F851153812A}" type="slidenum">
              <a:rPr lang="zh-TW" altLang="en-US" smtClean="0"/>
              <a:t>‹#›</a:t>
            </a:fld>
            <a:endParaRPr lang="zh-TW" altLang="en-US"/>
          </a:p>
        </p:txBody>
      </p:sp>
      <p:sp>
        <p:nvSpPr>
          <p:cNvPr id="11" name="矩形 10"/>
          <p:cNvSpPr/>
          <p:nvPr userDrawn="1"/>
        </p:nvSpPr>
        <p:spPr>
          <a:xfrm>
            <a:off x="2265405" y="1803400"/>
            <a:ext cx="9926595" cy="59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anose="020B0604030504040204" pitchFamily="34" charset="-120"/>
            </a:endParaRPr>
          </a:p>
        </p:txBody>
      </p:sp>
      <p:sp>
        <p:nvSpPr>
          <p:cNvPr id="12" name="Rectangle 1"/>
          <p:cNvSpPr/>
          <p:nvPr userDrawn="1"/>
        </p:nvSpPr>
        <p:spPr>
          <a:xfrm>
            <a:off x="0" y="0"/>
            <a:ext cx="22650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2">
            <a:extLst>
              <a:ext uri="{FF2B5EF4-FFF2-40B4-BE49-F238E27FC236}">
                <a16:creationId xmlns:a16="http://schemas.microsoft.com/office/drawing/2014/main" id="{2746CC4B-5386-4E36-AEDD-532A608ADF3C}"/>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382" y="2565701"/>
            <a:ext cx="2255736" cy="15057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橫">
            <a:extLst>
              <a:ext uri="{FF2B5EF4-FFF2-40B4-BE49-F238E27FC236}">
                <a16:creationId xmlns:a16="http://schemas.microsoft.com/office/drawing/2014/main" id="{8AD89008-16F9-4E82-8247-66C1439CBBF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8074" y="3514347"/>
            <a:ext cx="2562527" cy="144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94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a:xfrm>
            <a:off x="2265405" y="499533"/>
            <a:ext cx="9164594" cy="1658198"/>
          </a:xfrm>
        </p:spPr>
        <p:txBody>
          <a:bodyPr/>
          <a:lstStyle>
            <a:lvl1pPr>
              <a:defRPr b="1">
                <a:solidFill>
                  <a:schemeClr val="tx1"/>
                </a:solidFill>
                <a:effectLst>
                  <a:outerShdw blurRad="38100" dist="38100" dir="2700000" algn="tl">
                    <a:srgbClr val="000000">
                      <a:alpha val="43137"/>
                    </a:srgbClr>
                  </a:outerShdw>
                </a:effectLst>
              </a:defRPr>
            </a:lvl1pPr>
          </a:lstStyle>
          <a:p>
            <a:r>
              <a:rPr lang="zh-TW" altLang="en-US" dirty="0"/>
              <a:t>按一下以編輯母片標題樣式</a:t>
            </a:r>
            <a:endParaRPr lang="en-US" dirty="0"/>
          </a:p>
        </p:txBody>
      </p:sp>
      <p:sp>
        <p:nvSpPr>
          <p:cNvPr id="5" name="Slide Number Placeholder 4"/>
          <p:cNvSpPr>
            <a:spLocks noGrp="1"/>
          </p:cNvSpPr>
          <p:nvPr>
            <p:ph type="sldNum" sz="quarter" idx="12"/>
          </p:nvPr>
        </p:nvSpPr>
        <p:spPr/>
        <p:txBody>
          <a:bodyPr/>
          <a:lstStyle/>
          <a:p>
            <a:fld id="{9ACDFCE2-71B5-4597-A6BE-5F851153812A}" type="slidenum">
              <a:rPr lang="zh-TW" altLang="en-US" smtClean="0"/>
              <a:t>‹#›</a:t>
            </a:fld>
            <a:endParaRPr lang="zh-TW" altLang="en-US"/>
          </a:p>
        </p:txBody>
      </p:sp>
      <p:sp>
        <p:nvSpPr>
          <p:cNvPr id="7" name="矩形 6"/>
          <p:cNvSpPr/>
          <p:nvPr userDrawn="1"/>
        </p:nvSpPr>
        <p:spPr>
          <a:xfrm>
            <a:off x="2265405" y="1803400"/>
            <a:ext cx="9926595" cy="59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anose="020B0604030504040204" pitchFamily="34" charset="-120"/>
            </a:endParaRPr>
          </a:p>
        </p:txBody>
      </p:sp>
      <p:sp>
        <p:nvSpPr>
          <p:cNvPr id="8" name="Rectangle 1"/>
          <p:cNvSpPr/>
          <p:nvPr userDrawn="1"/>
        </p:nvSpPr>
        <p:spPr>
          <a:xfrm>
            <a:off x="0" y="0"/>
            <a:ext cx="22650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p:txBody>
          <a:bodyPr/>
          <a:lstStyle/>
          <a:p>
            <a:fld id="{543DA2B0-EB6E-4FA1-B0DA-2B344BA68DCB}" type="datetime1">
              <a:rPr lang="zh-TW" altLang="en-US" smtClean="0"/>
              <a:t>2026/3/3</a:t>
            </a:fld>
            <a:endParaRPr lang="zh-TW" altLang="en-US"/>
          </a:p>
        </p:txBody>
      </p:sp>
      <p:sp>
        <p:nvSpPr>
          <p:cNvPr id="4" name="Footer Placeholder 3"/>
          <p:cNvSpPr>
            <a:spLocks noGrp="1"/>
          </p:cNvSpPr>
          <p:nvPr>
            <p:ph type="ftr" sz="quarter" idx="11"/>
          </p:nvPr>
        </p:nvSpPr>
        <p:spPr/>
        <p:txBody>
          <a:bodyPr/>
          <a:lstStyle/>
          <a:p>
            <a:r>
              <a:rPr lang="en-US" altLang="zh-TW"/>
              <a:t>Andy</a:t>
            </a:r>
            <a:endParaRPr lang="zh-TW" altLang="en-US"/>
          </a:p>
        </p:txBody>
      </p:sp>
      <p:pic>
        <p:nvPicPr>
          <p:cNvPr id="11" name="Picture 2">
            <a:extLst>
              <a:ext uri="{FF2B5EF4-FFF2-40B4-BE49-F238E27FC236}">
                <a16:creationId xmlns:a16="http://schemas.microsoft.com/office/drawing/2014/main" id="{4E4B147A-497D-46EF-9D35-4EBA851E0B04}"/>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382" y="2565701"/>
            <a:ext cx="2255736" cy="1505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橫">
            <a:extLst>
              <a:ext uri="{FF2B5EF4-FFF2-40B4-BE49-F238E27FC236}">
                <a16:creationId xmlns:a16="http://schemas.microsoft.com/office/drawing/2014/main" id="{4357D144-9B3E-4688-BD52-8DDD7A0257D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8074" y="3514347"/>
            <a:ext cx="2562527" cy="144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66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011BF-3175-4843-856D-56A592020BC7}" type="datetime1">
              <a:rPr lang="zh-TW" altLang="en-US" smtClean="0"/>
              <a:t>2026/3/3</a:t>
            </a:fld>
            <a:endParaRPr lang="zh-TW" altLang="en-US"/>
          </a:p>
        </p:txBody>
      </p:sp>
      <p:sp>
        <p:nvSpPr>
          <p:cNvPr id="3" name="Footer Placeholder 2"/>
          <p:cNvSpPr>
            <a:spLocks noGrp="1"/>
          </p:cNvSpPr>
          <p:nvPr>
            <p:ph type="ftr" sz="quarter" idx="11"/>
          </p:nvPr>
        </p:nvSpPr>
        <p:spPr/>
        <p:txBody>
          <a:bodyPr/>
          <a:lstStyle/>
          <a:p>
            <a:r>
              <a:rPr lang="en-US" altLang="zh-TW"/>
              <a:t>Andy</a:t>
            </a:r>
            <a:endParaRPr lang="zh-TW" altLang="en-US"/>
          </a:p>
        </p:txBody>
      </p:sp>
      <p:sp>
        <p:nvSpPr>
          <p:cNvPr id="4" name="Slide Number Placeholder 3"/>
          <p:cNvSpPr>
            <a:spLocks noGrp="1"/>
          </p:cNvSpPr>
          <p:nvPr>
            <p:ph type="sldNum" sz="quarter" idx="12"/>
          </p:nvPr>
        </p:nvSpPr>
        <p:spPr/>
        <p:txBody>
          <a:bodyPr/>
          <a:lstStyle/>
          <a:p>
            <a:fld id="{9ACDFCE2-71B5-4597-A6BE-5F851153812A}" type="slidenum">
              <a:rPr lang="zh-TW" altLang="en-US" smtClean="0"/>
              <a:t>‹#›</a:t>
            </a:fld>
            <a:endParaRPr lang="zh-TW" altLang="en-US"/>
          </a:p>
        </p:txBody>
      </p:sp>
    </p:spTree>
    <p:extLst>
      <p:ext uri="{BB962C8B-B14F-4D97-AF65-F5344CB8AC3E}">
        <p14:creationId xmlns:p14="http://schemas.microsoft.com/office/powerpoint/2010/main" val="378446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zh-TW" altLang="en-US"/>
              <a:t>編輯母片文字樣式</a:t>
            </a:r>
          </a:p>
        </p:txBody>
      </p:sp>
      <p:sp>
        <p:nvSpPr>
          <p:cNvPr id="5" name="Date Placeholder 4"/>
          <p:cNvSpPr>
            <a:spLocks noGrp="1"/>
          </p:cNvSpPr>
          <p:nvPr>
            <p:ph type="dt" sz="half" idx="10"/>
          </p:nvPr>
        </p:nvSpPr>
        <p:spPr/>
        <p:txBody>
          <a:bodyPr/>
          <a:lstStyle/>
          <a:p>
            <a:fld id="{E3A7215C-0435-47CC-92F5-1B6F290197D4}" type="datetime1">
              <a:rPr lang="zh-TW" altLang="en-US" smtClean="0"/>
              <a:t>2026/3/3</a:t>
            </a:fld>
            <a:endParaRPr lang="zh-TW" altLang="en-US"/>
          </a:p>
        </p:txBody>
      </p:sp>
      <p:sp>
        <p:nvSpPr>
          <p:cNvPr id="6" name="Footer Placeholder 5"/>
          <p:cNvSpPr>
            <a:spLocks noGrp="1"/>
          </p:cNvSpPr>
          <p:nvPr>
            <p:ph type="ftr" sz="quarter" idx="11"/>
          </p:nvPr>
        </p:nvSpPr>
        <p:spPr/>
        <p:txBody>
          <a:bodyPr/>
          <a:lstStyle/>
          <a:p>
            <a:r>
              <a:rPr lang="en-US" altLang="zh-TW"/>
              <a:t>Andy</a:t>
            </a:r>
            <a:endParaRPr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ACDFCE2-71B5-4597-A6BE-5F851153812A}" type="slidenum">
              <a:rPr lang="zh-TW" altLang="en-US" smtClean="0"/>
              <a:t>‹#›</a:t>
            </a:fld>
            <a:endParaRPr lang="zh-TW" altLang="en-US"/>
          </a:p>
        </p:txBody>
      </p:sp>
      <p:pic>
        <p:nvPicPr>
          <p:cNvPr id="10" name="Picture 2" descr="230p">
            <a:extLst>
              <a:ext uri="{FF2B5EF4-FFF2-40B4-BE49-F238E27FC236}">
                <a16:creationId xmlns:a16="http://schemas.microsoft.com/office/drawing/2014/main" id="{BDB0340B-8981-4ADD-A912-7CA3D27ED2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53500" y="4191000"/>
            <a:ext cx="1905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2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圖片">
    <p:bg>
      <p:bgPr>
        <a:solidFill>
          <a:schemeClr val="accent1"/>
        </a:solidFill>
        <a:effectLst/>
      </p:bgPr>
    </p:bg>
    <p:spTree>
      <p:nvGrpSpPr>
        <p:cNvPr id="1" name=""/>
        <p:cNvGrpSpPr/>
        <p:nvPr/>
      </p:nvGrpSpPr>
      <p:grpSpPr>
        <a:xfrm>
          <a:off x="0" y="0"/>
          <a:ext cx="0" cy="0"/>
          <a:chOff x="0" y="0"/>
          <a:chExt cx="0" cy="0"/>
        </a:xfrm>
      </p:grpSpPr>
      <p:pic>
        <p:nvPicPr>
          <p:cNvPr id="9" name="Picture 4" descr="榮耀的光環">
            <a:extLst>
              <a:ext uri="{FF2B5EF4-FFF2-40B4-BE49-F238E27FC236}">
                <a16:creationId xmlns:a16="http://schemas.microsoft.com/office/drawing/2014/main" id="{40C17CD8-E390-4D29-8E50-C60DB3F91C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938"/>
            <a:ext cx="12192000" cy="590973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userDrawn="1"/>
        </p:nvSpPr>
        <p:spPr>
          <a:xfrm>
            <a:off x="0" y="0"/>
            <a:ext cx="12192000" cy="5930673"/>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anose="020B0604030504040204" pitchFamily="34" charset="-120"/>
            </a:endParaRPr>
          </a:p>
        </p:txBody>
      </p:sp>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CF04D5D-5819-4B7A-8D5C-A3E0B3612D49}" type="datetime1">
              <a:rPr lang="zh-TW" altLang="en-US" smtClean="0"/>
              <a:t>2026/3/3</a:t>
            </a:fld>
            <a:endParaRPr lang="zh-TW"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ltLang="zh-TW"/>
              <a:t>Andy</a:t>
            </a:r>
            <a:endParaRPr lang="zh-TW" alt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ACDFCE2-71B5-4597-A6BE-5F851153812A}" type="slidenum">
              <a:rPr lang="zh-TW" altLang="en-US" smtClean="0"/>
              <a:t>‹#›</a:t>
            </a:fld>
            <a:endParaRPr lang="zh-TW" altLang="en-US"/>
          </a:p>
        </p:txBody>
      </p:sp>
      <p:pic>
        <p:nvPicPr>
          <p:cNvPr id="10" name="Picture 2">
            <a:extLst>
              <a:ext uri="{FF2B5EF4-FFF2-40B4-BE49-F238E27FC236}">
                <a16:creationId xmlns:a16="http://schemas.microsoft.com/office/drawing/2014/main" id="{5CD845C8-972F-4238-83FF-E3882D4A588C}"/>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0317" y="-1231314"/>
            <a:ext cx="5262999" cy="295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0251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ea typeface="微軟正黑體" panose="020B0604030504040204" pitchFamily="34" charset="-120"/>
              </a:defRPr>
            </a:lvl1pPr>
          </a:lstStyle>
          <a:p>
            <a:fld id="{88D61887-C539-4010-944A-9DEC7043E57F}" type="datetime1">
              <a:rPr lang="zh-TW" altLang="en-US" smtClean="0"/>
              <a:t>2026/3/3</a:t>
            </a:fld>
            <a:endParaRPr lang="zh-TW" alt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ea typeface="微軟正黑體" panose="020B0604030504040204" pitchFamily="34" charset="-120"/>
              </a:defRPr>
            </a:lvl1pPr>
          </a:lstStyle>
          <a:p>
            <a:r>
              <a:rPr lang="en-US" altLang="zh-TW" dirty="0"/>
              <a:t>Andy</a:t>
            </a:r>
            <a:endParaRPr lang="zh-TW" altLang="en-US" dirty="0"/>
          </a:p>
        </p:txBody>
      </p:sp>
      <p:sp>
        <p:nvSpPr>
          <p:cNvPr id="6" name="Slide Number Placeholder 5"/>
          <p:cNvSpPr>
            <a:spLocks noGrp="1"/>
          </p:cNvSpPr>
          <p:nvPr>
            <p:ph type="sldNum" sz="quarter" idx="4"/>
          </p:nvPr>
        </p:nvSpPr>
        <p:spPr>
          <a:xfrm>
            <a:off x="8763926" y="5777865"/>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ea typeface="微軟正黑體" panose="020B0604030504040204" pitchFamily="34" charset="-120"/>
              </a:defRPr>
            </a:lvl1pPr>
          </a:lstStyle>
          <a:p>
            <a:fld id="{9ACDFCE2-71B5-4597-A6BE-5F851153812A}" type="slidenum">
              <a:rPr lang="zh-TW" altLang="en-US" smtClean="0"/>
              <a:pPr/>
              <a:t>‹#›</a:t>
            </a:fld>
            <a:endParaRPr lang="zh-TW" altLang="en-US" dirty="0"/>
          </a:p>
        </p:txBody>
      </p:sp>
    </p:spTree>
    <p:extLst>
      <p:ext uri="{BB962C8B-B14F-4D97-AF65-F5344CB8AC3E}">
        <p14:creationId xmlns:p14="http://schemas.microsoft.com/office/powerpoint/2010/main" val="4281726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5400" kern="1200" spc="-120" baseline="0">
          <a:solidFill>
            <a:schemeClr val="accent1"/>
          </a:solidFill>
          <a:latin typeface="+mj-lt"/>
          <a:ea typeface="微軟正黑體" panose="020B0604030504040204" pitchFamily="34" charset="-120"/>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微軟正黑體" panose="020B0604030504040204" pitchFamily="34" charset="-120"/>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微軟正黑體" panose="020B0604030504040204" pitchFamily="34" charset="-120"/>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微軟正黑體" panose="020B0604030504040204" pitchFamily="34" charset="-120"/>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微軟正黑體" panose="020B0604030504040204" pitchFamily="34" charset="-120"/>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微軟正黑體" panose="020B0604030504040204" pitchFamily="34" charset="-120"/>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epart.moe.edu.tw/ED4500/cp.aspx?n=DCD2BE18CFAF30D0&amp;s=F8BAEBE9491FC830"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part.moe.edu.tw/ED4500/cp.aspx?n=DCD2BE18CFAF30D0&amp;s=F8BAEBE9491FC830"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unfitinfo.moe.gov.tw/query/logon.jsp"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depart.moe.edu.tw/ED4500/cp.aspx?n=DCD2BE18CFAF30D0&amp;s=F8BAEBE9491FC83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depart.moe.edu.tw/ed4500/cp.aspx?n=C1Ee66D2D9Bd36A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paw-Ermt1DE"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57QIpWAu4C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hyperlink" Target="004.mp4" TargetMode="External"/><Relationship Id="rId2" Type="http://schemas.openxmlformats.org/officeDocument/2006/relationships/hyperlink" Target="001.mp4"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youtube.com/watch?v=CnmNPg9cEOI"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br>
              <a:rPr lang="en-US" altLang="zh-TW" dirty="0"/>
            </a:br>
            <a:r>
              <a:rPr lang="zh-TW" altLang="en-US" dirty="0"/>
              <a:t>性別平等與教育</a:t>
            </a:r>
          </a:p>
        </p:txBody>
      </p:sp>
      <p:sp>
        <p:nvSpPr>
          <p:cNvPr id="3" name="副標題 2"/>
          <p:cNvSpPr>
            <a:spLocks noGrp="1"/>
          </p:cNvSpPr>
          <p:nvPr>
            <p:ph type="subTitle" idx="1"/>
          </p:nvPr>
        </p:nvSpPr>
        <p:spPr/>
        <p:txBody>
          <a:bodyPr/>
          <a:lstStyle/>
          <a:p>
            <a:r>
              <a:rPr lang="zh-TW" altLang="en-US" dirty="0"/>
              <a:t>林安廸</a:t>
            </a:r>
            <a:endParaRPr lang="en-US" altLang="zh-TW" dirty="0"/>
          </a:p>
          <a:p>
            <a:fld id="{1BC84E1D-CCC4-4D4B-9A01-98EEE606F68D}" type="datetime1">
              <a:rPr lang="zh-TW" altLang="zh-TW"/>
              <a:t>2026/3/3</a:t>
            </a:fld>
            <a:endParaRPr lang="zh-TW" altLang="en-US" dirty="0"/>
          </a:p>
        </p:txBody>
      </p:sp>
      <p:sp>
        <p:nvSpPr>
          <p:cNvPr id="4" name="日期版面配置區 3"/>
          <p:cNvSpPr>
            <a:spLocks noGrp="1"/>
          </p:cNvSpPr>
          <p:nvPr>
            <p:ph type="dt" sz="half" idx="10"/>
          </p:nvPr>
        </p:nvSpPr>
        <p:spPr/>
        <p:txBody>
          <a:bodyPr/>
          <a:lstStyle/>
          <a:p>
            <a:fld id="{4B778A38-2915-42DF-900B-8A397D090DE0}"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t>1</a:t>
            </a:fld>
            <a:endParaRPr lang="zh-TW" altLang="en-US"/>
          </a:p>
        </p:txBody>
      </p:sp>
      <p:sp>
        <p:nvSpPr>
          <p:cNvPr id="7" name="文字方塊 6">
            <a:extLst>
              <a:ext uri="{FF2B5EF4-FFF2-40B4-BE49-F238E27FC236}">
                <a16:creationId xmlns:a16="http://schemas.microsoft.com/office/drawing/2014/main" id="{B34C0F96-1CE1-42B9-AFB5-3283DD95A279}"/>
              </a:ext>
            </a:extLst>
          </p:cNvPr>
          <p:cNvSpPr txBox="1"/>
          <p:nvPr/>
        </p:nvSpPr>
        <p:spPr>
          <a:xfrm>
            <a:off x="125646" y="101514"/>
            <a:ext cx="3218688"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國立體大教職員性別平等專題</a:t>
            </a:r>
          </a:p>
        </p:txBody>
      </p:sp>
    </p:spTree>
    <p:extLst>
      <p:ext uri="{BB962C8B-B14F-4D97-AF65-F5344CB8AC3E}">
        <p14:creationId xmlns:p14="http://schemas.microsoft.com/office/powerpoint/2010/main" val="87306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endParaRPr lang="zh-TW" altLang="en-US" dirty="0"/>
          </a:p>
        </p:txBody>
      </p:sp>
      <p:sp>
        <p:nvSpPr>
          <p:cNvPr id="7" name="日期版面配置區 6"/>
          <p:cNvSpPr>
            <a:spLocks noGrp="1"/>
          </p:cNvSpPr>
          <p:nvPr>
            <p:ph type="dt" sz="half" idx="10"/>
          </p:nvPr>
        </p:nvSpPr>
        <p:spPr/>
        <p:txBody>
          <a:bodyPr/>
          <a:lstStyle/>
          <a:p>
            <a:fld id="{01AFC1CE-D6A4-4346-91BF-F632171CEE17}" type="datetime1">
              <a:rPr lang="zh-TW" altLang="en-US" smtClean="0"/>
              <a:t>2026/3/3</a:t>
            </a:fld>
            <a:endParaRPr lang="zh-TW" altLang="en-US"/>
          </a:p>
        </p:txBody>
      </p:sp>
      <p:sp>
        <p:nvSpPr>
          <p:cNvPr id="8" name="頁尾版面配置區 7"/>
          <p:cNvSpPr>
            <a:spLocks noGrp="1"/>
          </p:cNvSpPr>
          <p:nvPr>
            <p:ph type="ftr" sz="quarter" idx="11"/>
          </p:nvPr>
        </p:nvSpPr>
        <p:spPr/>
        <p:txBody>
          <a:bodyPr/>
          <a:lstStyle/>
          <a:p>
            <a:r>
              <a:rPr lang="en-US" altLang="zh-TW"/>
              <a:t>Andy</a:t>
            </a:r>
            <a:endParaRPr lang="zh-TW" altLang="en-US"/>
          </a:p>
        </p:txBody>
      </p:sp>
      <p:sp>
        <p:nvSpPr>
          <p:cNvPr id="9" name="投影片編號版面配置區 8"/>
          <p:cNvSpPr>
            <a:spLocks noGrp="1"/>
          </p:cNvSpPr>
          <p:nvPr>
            <p:ph type="sldNum" sz="quarter" idx="12"/>
          </p:nvPr>
        </p:nvSpPr>
        <p:spPr/>
        <p:txBody>
          <a:bodyPr/>
          <a:lstStyle/>
          <a:p>
            <a:fld id="{9ACDFCE2-71B5-4597-A6BE-5F851153812A}" type="slidenum">
              <a:rPr lang="zh-TW" altLang="en-US" smtClean="0"/>
              <a:t>10</a:t>
            </a:fld>
            <a:endParaRPr lang="zh-TW" altLang="en-US"/>
          </a:p>
        </p:txBody>
      </p:sp>
      <p:pic>
        <p:nvPicPr>
          <p:cNvPr id="3" name="Picture 2" descr="https://miro.medium.com/max/1000/1*QEduXMTTA-vo8zfWuR34mQ.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3461" y="789228"/>
            <a:ext cx="9926595" cy="637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780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54D840F6-98AF-48E9-BC05-9E5139A48993}"/>
              </a:ext>
            </a:extLst>
          </p:cNvPr>
          <p:cNvSpPr>
            <a:spLocks noGrp="1"/>
          </p:cNvSpPr>
          <p:nvPr>
            <p:ph type="title"/>
          </p:nvPr>
        </p:nvSpPr>
        <p:spPr>
          <a:xfrm>
            <a:off x="448733" y="777236"/>
            <a:ext cx="10354733" cy="3355848"/>
          </a:xfrm>
        </p:spPr>
        <p:txBody>
          <a:bodyPr>
            <a:normAutofit/>
          </a:bodyPr>
          <a:lstStyle/>
          <a:p>
            <a:r>
              <a:rPr lang="zh-TW" altLang="en-US" sz="7200" dirty="0"/>
              <a:t>如果發現校園性別事件</a:t>
            </a:r>
          </a:p>
        </p:txBody>
      </p:sp>
      <p:sp>
        <p:nvSpPr>
          <p:cNvPr id="8" name="文字版面配置區 7">
            <a:extLst>
              <a:ext uri="{FF2B5EF4-FFF2-40B4-BE49-F238E27FC236}">
                <a16:creationId xmlns:a16="http://schemas.microsoft.com/office/drawing/2014/main" id="{A762457E-7DB8-4597-A6D5-A996B63ED88F}"/>
              </a:ext>
            </a:extLst>
          </p:cNvPr>
          <p:cNvSpPr>
            <a:spLocks noGrp="1"/>
          </p:cNvSpPr>
          <p:nvPr>
            <p:ph type="body" idx="1"/>
          </p:nvPr>
        </p:nvSpPr>
        <p:spPr/>
        <p:txBody>
          <a:bodyPr/>
          <a:lstStyle/>
          <a:p>
            <a:endParaRPr lang="zh-TW" altLang="en-US"/>
          </a:p>
        </p:txBody>
      </p:sp>
      <p:sp>
        <p:nvSpPr>
          <p:cNvPr id="4" name="日期版面配置區 3">
            <a:extLst>
              <a:ext uri="{FF2B5EF4-FFF2-40B4-BE49-F238E27FC236}">
                <a16:creationId xmlns:a16="http://schemas.microsoft.com/office/drawing/2014/main" id="{AA7FDA4B-8B42-46A0-AF1F-BCAC80F62333}"/>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2C655B7-E84D-4ED2-98D9-9845EB9B82DA}"/>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1214FB6C-4921-4CA2-A113-7ADB1DCFB4C2}"/>
              </a:ext>
            </a:extLst>
          </p:cNvPr>
          <p:cNvSpPr>
            <a:spLocks noGrp="1"/>
          </p:cNvSpPr>
          <p:nvPr>
            <p:ph type="sldNum" sz="quarter" idx="12"/>
          </p:nvPr>
        </p:nvSpPr>
        <p:spPr/>
        <p:txBody>
          <a:bodyPr/>
          <a:lstStyle/>
          <a:p>
            <a:fld id="{9ACDFCE2-71B5-4597-A6BE-5F851153812A}" type="slidenum">
              <a:rPr lang="zh-TW" altLang="en-US" smtClean="0"/>
              <a:pPr/>
              <a:t>100</a:t>
            </a:fld>
            <a:endParaRPr lang="zh-TW" altLang="en-US" dirty="0"/>
          </a:p>
        </p:txBody>
      </p:sp>
    </p:spTree>
    <p:extLst>
      <p:ext uri="{BB962C8B-B14F-4D97-AF65-F5344CB8AC3E}">
        <p14:creationId xmlns:p14="http://schemas.microsoft.com/office/powerpoint/2010/main" val="40170437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如果你是目擊者</a:t>
            </a:r>
          </a:p>
        </p:txBody>
      </p:sp>
      <p:sp>
        <p:nvSpPr>
          <p:cNvPr id="3" name="內容版面配置區 2"/>
          <p:cNvSpPr>
            <a:spLocks noGrp="1"/>
          </p:cNvSpPr>
          <p:nvPr>
            <p:ph idx="1"/>
          </p:nvPr>
        </p:nvSpPr>
        <p:spPr>
          <a:xfrm>
            <a:off x="2265405" y="2011680"/>
            <a:ext cx="9164976" cy="4945712"/>
          </a:xfrm>
        </p:spPr>
        <p:txBody>
          <a:bodyPr>
            <a:normAutofit/>
          </a:bodyPr>
          <a:lstStyle/>
          <a:p>
            <a:r>
              <a:rPr lang="zh-TW" altLang="en-US" dirty="0">
                <a:solidFill>
                  <a:srgbClr val="FF0000"/>
                </a:solidFill>
              </a:rPr>
              <a:t>馬上反應</a:t>
            </a:r>
            <a:r>
              <a:rPr lang="zh-TW" altLang="en-US" dirty="0"/>
              <a:t>。</a:t>
            </a:r>
            <a:endParaRPr lang="en-US" altLang="zh-TW" dirty="0"/>
          </a:p>
          <a:p>
            <a:r>
              <a:rPr lang="zh-TW" altLang="en-US" dirty="0">
                <a:solidFill>
                  <a:srgbClr val="FF0000"/>
                </a:solidFill>
              </a:rPr>
              <a:t>共同討論，聯合行動</a:t>
            </a:r>
            <a:r>
              <a:rPr lang="zh-TW" altLang="en-US" dirty="0"/>
              <a:t>：若為經常性的騷擾，可與受害 者或其他同事、朋友，大家共同討論，商討對策，必要時聯合起來採取行動。 </a:t>
            </a:r>
            <a:endParaRPr lang="en-US" altLang="zh-TW" dirty="0"/>
          </a:p>
          <a:p>
            <a:r>
              <a:rPr lang="zh-TW" altLang="en-US" dirty="0">
                <a:solidFill>
                  <a:srgbClr val="FF0000"/>
                </a:solidFill>
              </a:rPr>
              <a:t>主動詢問，及時發現</a:t>
            </a:r>
            <a:r>
              <a:rPr lang="zh-TW" altLang="en-US" dirty="0"/>
              <a:t>：偶發性的性騷擾，例如看到對 方神情驚慌，主動詢問，可以阻止情況惡化，也可以 讓受害者知道她可以大聲呼叫求救。 </a:t>
            </a:r>
            <a:endParaRPr lang="en-US" altLang="zh-TW" dirty="0"/>
          </a:p>
          <a:p>
            <a:r>
              <a:rPr lang="zh-TW" altLang="en-US" dirty="0">
                <a:solidFill>
                  <a:srgbClr val="FF0000"/>
                </a:solidFill>
              </a:rPr>
              <a:t>引起眾人的注意</a:t>
            </a:r>
            <a:r>
              <a:rPr lang="zh-TW" altLang="en-US" dirty="0"/>
              <a:t>：當聽到有人尖叫，立刻想辦法引起 眾人的注意。只要有人注意，加害人一般會受到驚嚇，就會溜走。如果可以的話，也可以抓住加害人，但要注意自身生命安全。 </a:t>
            </a:r>
            <a:endParaRPr lang="en-US" altLang="zh-TW" dirty="0"/>
          </a:p>
          <a:p>
            <a:r>
              <a:rPr lang="zh-TW" altLang="en-US" dirty="0">
                <a:solidFill>
                  <a:srgbClr val="FF0000"/>
                </a:solidFill>
              </a:rPr>
              <a:t>不要置身事外</a:t>
            </a:r>
            <a:r>
              <a:rPr lang="zh-TW" altLang="en-US" dirty="0"/>
              <a:t>：因為你的朋友可能就是下一個受害者。</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101</a:t>
            </a:fld>
            <a:endParaRPr lang="zh-TW" altLang="en-US" dirty="0"/>
          </a:p>
        </p:txBody>
      </p:sp>
    </p:spTree>
    <p:extLst>
      <p:ext uri="{BB962C8B-B14F-4D97-AF65-F5344CB8AC3E}">
        <p14:creationId xmlns:p14="http://schemas.microsoft.com/office/powerpoint/2010/main" val="604038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如果你是受害者</a:t>
            </a:r>
          </a:p>
        </p:txBody>
      </p:sp>
      <p:sp>
        <p:nvSpPr>
          <p:cNvPr id="3" name="內容版面配置區 2"/>
          <p:cNvSpPr>
            <a:spLocks noGrp="1"/>
          </p:cNvSpPr>
          <p:nvPr>
            <p:ph idx="1"/>
          </p:nvPr>
        </p:nvSpPr>
        <p:spPr>
          <a:xfrm>
            <a:off x="2265405" y="2996952"/>
            <a:ext cx="9663244" cy="2780913"/>
          </a:xfrm>
        </p:spPr>
        <p:txBody>
          <a:bodyPr>
            <a:normAutofit/>
          </a:bodyPr>
          <a:lstStyle/>
          <a:p>
            <a:pPr algn="just"/>
            <a:r>
              <a:rPr lang="zh-TW" altLang="en-US" sz="4000" dirty="0"/>
              <a:t>任何不舒服的感覺，千萬不要懷疑或忽視、壓抑自己的感受，並且要將自己的遭遇</a:t>
            </a:r>
            <a:r>
              <a:rPr lang="zh-TW" altLang="en-US" sz="4000" dirty="0">
                <a:solidFill>
                  <a:srgbClr val="FF0000"/>
                </a:solidFill>
              </a:rPr>
              <a:t>「大聲說、用力說、公開說」</a:t>
            </a:r>
            <a:r>
              <a:rPr lang="zh-TW" altLang="en-US" sz="4000" dirty="0"/>
              <a:t>，這個說的過程有助於終止熟人性騷擾。</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102</a:t>
            </a:fld>
            <a:endParaRPr lang="zh-TW" altLang="en-US" dirty="0"/>
          </a:p>
        </p:txBody>
      </p:sp>
    </p:spTree>
    <p:extLst>
      <p:ext uri="{BB962C8B-B14F-4D97-AF65-F5344CB8AC3E}">
        <p14:creationId xmlns:p14="http://schemas.microsoft.com/office/powerpoint/2010/main" val="34038335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舉證的重要性</a:t>
            </a:r>
          </a:p>
        </p:txBody>
      </p:sp>
      <p:sp>
        <p:nvSpPr>
          <p:cNvPr id="3" name="內容版面配置區 2"/>
          <p:cNvSpPr>
            <a:spLocks noGrp="1"/>
          </p:cNvSpPr>
          <p:nvPr>
            <p:ph idx="1"/>
          </p:nvPr>
        </p:nvSpPr>
        <p:spPr>
          <a:xfrm>
            <a:off x="2265404" y="2708920"/>
            <a:ext cx="9926595" cy="4074377"/>
          </a:xfrm>
        </p:spPr>
        <p:txBody>
          <a:bodyPr>
            <a:noAutofit/>
          </a:bodyPr>
          <a:lstStyle/>
          <a:p>
            <a:r>
              <a:rPr lang="zh-TW" altLang="en-US" sz="2300" dirty="0"/>
              <a:t>詳細紀錄事件發生時的人、事、時、地、物 </a:t>
            </a:r>
            <a:endParaRPr lang="en-US" altLang="zh-TW" sz="2300" dirty="0"/>
          </a:p>
          <a:p>
            <a:r>
              <a:rPr lang="zh-TW" altLang="en-US" sz="2300" dirty="0"/>
              <a:t>試圖阻止性騷擾發生的所有嘗試，例如大聲呼叫、 表達不舒服、抗拒等等 </a:t>
            </a:r>
            <a:endParaRPr lang="en-US" altLang="zh-TW" sz="2300" dirty="0"/>
          </a:p>
          <a:p>
            <a:r>
              <a:rPr lang="zh-TW" altLang="en-US" sz="2300" dirty="0"/>
              <a:t>感受記錄 </a:t>
            </a:r>
            <a:endParaRPr lang="en-US" altLang="zh-TW" sz="2300" dirty="0"/>
          </a:p>
          <a:p>
            <a:r>
              <a:rPr lang="zh-TW" altLang="en-US" sz="2300" dirty="0"/>
              <a:t>目擊者資料保存</a:t>
            </a:r>
            <a:endParaRPr lang="en-US" altLang="zh-TW" sz="2300" dirty="0"/>
          </a:p>
          <a:p>
            <a:r>
              <a:rPr lang="zh-TW" altLang="en-US" sz="2300" dirty="0"/>
              <a:t>現場證物保存 </a:t>
            </a:r>
            <a:endParaRPr lang="en-US" altLang="zh-TW" sz="2300" dirty="0"/>
          </a:p>
          <a:p>
            <a:r>
              <a:rPr lang="zh-TW" altLang="en-US" sz="2300" dirty="0"/>
              <a:t>手機錄影 </a:t>
            </a:r>
            <a:endParaRPr lang="en-US" altLang="zh-TW" sz="2300" dirty="0"/>
          </a:p>
          <a:p>
            <a:r>
              <a:rPr lang="zh-TW" altLang="en-US" sz="2300" dirty="0"/>
              <a:t>場景描述記錄</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dirty="0"/>
              <a:t>Andy</a:t>
            </a:r>
            <a:endParaRPr lang="zh-TW" altLang="en-US" dirty="0"/>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103</a:t>
            </a:fld>
            <a:endParaRPr lang="zh-TW" altLang="en-US" dirty="0"/>
          </a:p>
        </p:txBody>
      </p:sp>
    </p:spTree>
    <p:extLst>
      <p:ext uri="{BB962C8B-B14F-4D97-AF65-F5344CB8AC3E}">
        <p14:creationId xmlns:p14="http://schemas.microsoft.com/office/powerpoint/2010/main" val="18215665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05D45E-8C9F-47A9-AFEA-C2CBDCB22470}"/>
              </a:ext>
            </a:extLst>
          </p:cNvPr>
          <p:cNvSpPr>
            <a:spLocks noGrp="1"/>
          </p:cNvSpPr>
          <p:nvPr>
            <p:ph type="title"/>
          </p:nvPr>
        </p:nvSpPr>
        <p:spPr/>
        <p:txBody>
          <a:bodyPr/>
          <a:lstStyle/>
          <a:p>
            <a:r>
              <a:rPr lang="zh-TW" altLang="en-US" dirty="0"/>
              <a:t>法定通報及其他相關義務</a:t>
            </a:r>
          </a:p>
        </p:txBody>
      </p:sp>
      <p:sp>
        <p:nvSpPr>
          <p:cNvPr id="3" name="內容版面配置區 2">
            <a:extLst>
              <a:ext uri="{FF2B5EF4-FFF2-40B4-BE49-F238E27FC236}">
                <a16:creationId xmlns:a16="http://schemas.microsoft.com/office/drawing/2014/main" id="{B6B7379A-5D3F-41B3-A7FF-13C681E56052}"/>
              </a:ext>
            </a:extLst>
          </p:cNvPr>
          <p:cNvSpPr>
            <a:spLocks noGrp="1"/>
          </p:cNvSpPr>
          <p:nvPr>
            <p:ph idx="1"/>
          </p:nvPr>
        </p:nvSpPr>
        <p:spPr>
          <a:xfrm>
            <a:off x="2265404" y="2011680"/>
            <a:ext cx="9926595" cy="4846320"/>
          </a:xfrm>
        </p:spPr>
        <p:txBody>
          <a:bodyPr>
            <a:normAutofit lnSpcReduction="10000"/>
          </a:bodyPr>
          <a:lstStyle/>
          <a:p>
            <a:r>
              <a:rPr lang="zh-TW" altLang="en-US" dirty="0"/>
              <a:t>性別平等教育法第</a:t>
            </a:r>
            <a:r>
              <a:rPr lang="en-US" altLang="zh-TW" dirty="0"/>
              <a:t>22</a:t>
            </a:r>
            <a:r>
              <a:rPr lang="zh-TW" altLang="en-US" dirty="0"/>
              <a:t>條</a:t>
            </a:r>
            <a:endParaRPr lang="en-US" altLang="zh-TW" dirty="0"/>
          </a:p>
          <a:p>
            <a:r>
              <a:rPr lang="zh-TW" altLang="en-US" b="0" dirty="0">
                <a:effectLst/>
              </a:rPr>
              <a:t>學校校長、教師、職員或工友知悉服務學校發生疑似校園性別事件，應立即通報學校防治規定所定學校權責人員，並由學校權責人員依下列規定辦理，至遲不得超過</a:t>
            </a:r>
            <a:r>
              <a:rPr lang="zh-TW" altLang="en-US" b="0" dirty="0">
                <a:solidFill>
                  <a:srgbClr val="FF0000"/>
                </a:solidFill>
                <a:effectLst/>
              </a:rPr>
              <a:t>二十四小時</a:t>
            </a:r>
            <a:r>
              <a:rPr lang="zh-TW" altLang="en-US" b="0" dirty="0">
                <a:effectLst/>
              </a:rPr>
              <a:t>：</a:t>
            </a:r>
          </a:p>
          <a:p>
            <a:r>
              <a:rPr lang="zh-TW" altLang="en-US" b="0" dirty="0">
                <a:effectLst/>
              </a:rPr>
              <a:t>一、向學校主管機關通報。</a:t>
            </a:r>
          </a:p>
          <a:p>
            <a:r>
              <a:rPr lang="zh-TW" altLang="en-US" b="0" dirty="0">
                <a:effectLst/>
              </a:rPr>
              <a:t>二、依性侵害犯罪防治法、兒童及少年福利與權益保障法、身心障礙者權益保障法及其他相關法律規定向</a:t>
            </a:r>
            <a:r>
              <a:rPr lang="zh-TW" altLang="en-US" b="0" dirty="0">
                <a:solidFill>
                  <a:srgbClr val="FF0000"/>
                </a:solidFill>
                <a:effectLst/>
              </a:rPr>
              <a:t>當地直轄市、縣（市）社政主管機關通報。</a:t>
            </a:r>
          </a:p>
          <a:p>
            <a:r>
              <a:rPr lang="zh-TW" altLang="en-US" b="0" dirty="0">
                <a:effectLst/>
              </a:rPr>
              <a:t>學校校長、教師、職員或工友</a:t>
            </a:r>
            <a:r>
              <a:rPr lang="zh-TW" altLang="en-US" b="0" dirty="0">
                <a:solidFill>
                  <a:srgbClr val="FF0000"/>
                </a:solidFill>
                <a:effectLst/>
              </a:rPr>
              <a:t>不得偽造、變造、湮滅或隱匿他人所犯校園性別事件之證據</a:t>
            </a:r>
            <a:r>
              <a:rPr lang="zh-TW" altLang="en-US" b="0" dirty="0">
                <a:effectLst/>
              </a:rPr>
              <a:t>。</a:t>
            </a:r>
            <a:endParaRPr lang="en-US" altLang="zh-TW" b="0" dirty="0">
              <a:effectLst/>
            </a:endParaRPr>
          </a:p>
          <a:p>
            <a:endParaRPr lang="en-US" altLang="zh-TW" b="0" dirty="0">
              <a:effectLst/>
            </a:endParaRPr>
          </a:p>
          <a:p>
            <a:r>
              <a:rPr lang="zh-TW" altLang="en-US" b="0" dirty="0">
                <a:effectLst/>
              </a:rPr>
              <a:t>學校或主管機關處理校園性別事件，應將該事件交由所設之性別平等教育委員會調查處理，</a:t>
            </a:r>
            <a:r>
              <a:rPr lang="zh-TW" altLang="en-US" b="0" dirty="0">
                <a:solidFill>
                  <a:srgbClr val="FF0000"/>
                </a:solidFill>
                <a:effectLst/>
              </a:rPr>
              <a:t>任何人不得另設調查機制，違反者其調查無效。</a:t>
            </a:r>
          </a:p>
        </p:txBody>
      </p:sp>
      <p:sp>
        <p:nvSpPr>
          <p:cNvPr id="4" name="日期版面配置區 3">
            <a:extLst>
              <a:ext uri="{FF2B5EF4-FFF2-40B4-BE49-F238E27FC236}">
                <a16:creationId xmlns:a16="http://schemas.microsoft.com/office/drawing/2014/main" id="{C6B4DB0C-03D6-49A5-94DD-4F0B5783EFBC}"/>
              </a:ext>
            </a:extLst>
          </p:cNvPr>
          <p:cNvSpPr>
            <a:spLocks noGrp="1"/>
          </p:cNvSpPr>
          <p:nvPr>
            <p:ph type="dt" sz="half" idx="10"/>
          </p:nvPr>
        </p:nvSpPr>
        <p:spPr/>
        <p:txBody>
          <a:bodyPr/>
          <a:lstStyle/>
          <a:p>
            <a:fld id="{4FC9E79E-4EA8-45E5-8D4D-778A5962F8FA}" type="datetime1">
              <a:rPr lang="zh-TW" altLang="en-US" smtClean="0"/>
              <a:t>2026/3/3</a:t>
            </a:fld>
            <a:endParaRPr lang="zh-TW" altLang="en-US" dirty="0"/>
          </a:p>
        </p:txBody>
      </p:sp>
      <p:sp>
        <p:nvSpPr>
          <p:cNvPr id="5" name="頁尾版面配置區 4">
            <a:extLst>
              <a:ext uri="{FF2B5EF4-FFF2-40B4-BE49-F238E27FC236}">
                <a16:creationId xmlns:a16="http://schemas.microsoft.com/office/drawing/2014/main" id="{652C46A5-9C12-4E08-AE55-5454C34200B9}"/>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C8864B66-404B-4D52-B9AD-10AD08FC1D39}"/>
              </a:ext>
            </a:extLst>
          </p:cNvPr>
          <p:cNvSpPr>
            <a:spLocks noGrp="1"/>
          </p:cNvSpPr>
          <p:nvPr>
            <p:ph type="sldNum" sz="quarter" idx="12"/>
          </p:nvPr>
        </p:nvSpPr>
        <p:spPr/>
        <p:txBody>
          <a:bodyPr/>
          <a:lstStyle/>
          <a:p>
            <a:fld id="{9ACDFCE2-71B5-4597-A6BE-5F851153812A}" type="slidenum">
              <a:rPr lang="zh-TW" altLang="en-US" smtClean="0"/>
              <a:pPr/>
              <a:t>104</a:t>
            </a:fld>
            <a:endParaRPr lang="zh-TW" altLang="en-US" dirty="0"/>
          </a:p>
        </p:txBody>
      </p:sp>
    </p:spTree>
    <p:extLst>
      <p:ext uri="{BB962C8B-B14F-4D97-AF65-F5344CB8AC3E}">
        <p14:creationId xmlns:p14="http://schemas.microsoft.com/office/powerpoint/2010/main" val="22950463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99594C-EBD1-45EA-B113-DBE5536C295B}"/>
              </a:ext>
            </a:extLst>
          </p:cNvPr>
          <p:cNvSpPr>
            <a:spLocks noGrp="1"/>
          </p:cNvSpPr>
          <p:nvPr>
            <p:ph type="title"/>
          </p:nvPr>
        </p:nvSpPr>
        <p:spPr/>
        <p:txBody>
          <a:bodyPr/>
          <a:lstStyle/>
          <a:p>
            <a:r>
              <a:rPr lang="zh-TW" altLang="en-US" dirty="0"/>
              <a:t>違反義務之罰則</a:t>
            </a:r>
          </a:p>
        </p:txBody>
      </p:sp>
      <p:sp>
        <p:nvSpPr>
          <p:cNvPr id="3" name="內容版面配置區 2">
            <a:extLst>
              <a:ext uri="{FF2B5EF4-FFF2-40B4-BE49-F238E27FC236}">
                <a16:creationId xmlns:a16="http://schemas.microsoft.com/office/drawing/2014/main" id="{BE464A5B-E4CF-4A04-9EDC-A914FB00CA14}"/>
              </a:ext>
            </a:extLst>
          </p:cNvPr>
          <p:cNvSpPr>
            <a:spLocks noGrp="1"/>
          </p:cNvSpPr>
          <p:nvPr>
            <p:ph idx="1"/>
          </p:nvPr>
        </p:nvSpPr>
        <p:spPr/>
        <p:txBody>
          <a:bodyPr>
            <a:normAutofit/>
          </a:bodyPr>
          <a:lstStyle/>
          <a:p>
            <a:r>
              <a:rPr lang="zh-TW" altLang="en-US" dirty="0"/>
              <a:t>性別平等教育法第</a:t>
            </a:r>
            <a:r>
              <a:rPr lang="en-US" altLang="zh-TW" dirty="0"/>
              <a:t>43</a:t>
            </a:r>
            <a:r>
              <a:rPr lang="zh-TW" altLang="en-US" dirty="0"/>
              <a:t>條第</a:t>
            </a:r>
            <a:r>
              <a:rPr lang="en-US" altLang="zh-TW" dirty="0"/>
              <a:t>1</a:t>
            </a:r>
            <a:r>
              <a:rPr lang="zh-TW" altLang="en-US" dirty="0"/>
              <a:t>項</a:t>
            </a:r>
            <a:endParaRPr lang="en-US" altLang="zh-TW" dirty="0"/>
          </a:p>
          <a:p>
            <a:pPr marL="0" indent="0">
              <a:buNone/>
            </a:pPr>
            <a:endParaRPr lang="en-US" altLang="zh-TW" b="0" dirty="0">
              <a:effectLst/>
            </a:endParaRPr>
          </a:p>
          <a:p>
            <a:r>
              <a:rPr lang="zh-TW" altLang="en-US" b="0" dirty="0">
                <a:effectLst/>
              </a:rPr>
              <a:t>學校校長、教師、職員或工友有下列情形之一者，處新臺幣</a:t>
            </a:r>
            <a:r>
              <a:rPr lang="zh-TW" altLang="en-US" b="0" dirty="0">
                <a:solidFill>
                  <a:srgbClr val="FF0000"/>
                </a:solidFill>
                <a:effectLst/>
              </a:rPr>
              <a:t>三萬元以上十五萬元以下罰鍰</a:t>
            </a:r>
            <a:r>
              <a:rPr lang="zh-TW" altLang="en-US" b="0" dirty="0">
                <a:effectLst/>
              </a:rPr>
              <a:t>：</a:t>
            </a:r>
          </a:p>
          <a:p>
            <a:r>
              <a:rPr lang="zh-TW" altLang="en-US" b="0" dirty="0">
                <a:effectLst/>
              </a:rPr>
              <a:t>一、無正當理由，違反第二十二條第一項規定，</a:t>
            </a:r>
            <a:r>
              <a:rPr lang="zh-TW" altLang="en-US" b="0" dirty="0">
                <a:solidFill>
                  <a:srgbClr val="FF0000"/>
                </a:solidFill>
                <a:effectLst/>
              </a:rPr>
              <a:t>未於二十四小時內，向學校權責人員或學校主管機關通報。</a:t>
            </a:r>
          </a:p>
          <a:p>
            <a:r>
              <a:rPr lang="zh-TW" altLang="en-US" b="0" dirty="0">
                <a:effectLst/>
              </a:rPr>
              <a:t>二、違反第二十二條第二項規定，偽造、變造、湮滅或隱匿他人所犯校園性騷擾、性霸凌、校長或教職員工違反與性或性別有關之專業倫理事件之證據。</a:t>
            </a:r>
          </a:p>
        </p:txBody>
      </p:sp>
      <p:sp>
        <p:nvSpPr>
          <p:cNvPr id="4" name="日期版面配置區 3">
            <a:extLst>
              <a:ext uri="{FF2B5EF4-FFF2-40B4-BE49-F238E27FC236}">
                <a16:creationId xmlns:a16="http://schemas.microsoft.com/office/drawing/2014/main" id="{FDCAFDFB-5753-493A-82FB-4DDE15FEE90D}"/>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92654E23-4A2A-4B25-85E8-8E6ABFA988BE}"/>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D22108D7-C691-428D-91A2-7A63076B9687}"/>
              </a:ext>
            </a:extLst>
          </p:cNvPr>
          <p:cNvSpPr>
            <a:spLocks noGrp="1"/>
          </p:cNvSpPr>
          <p:nvPr>
            <p:ph type="sldNum" sz="quarter" idx="12"/>
          </p:nvPr>
        </p:nvSpPr>
        <p:spPr/>
        <p:txBody>
          <a:bodyPr/>
          <a:lstStyle/>
          <a:p>
            <a:fld id="{9ACDFCE2-71B5-4597-A6BE-5F851153812A}" type="slidenum">
              <a:rPr lang="zh-TW" altLang="en-US" smtClean="0"/>
              <a:pPr/>
              <a:t>105</a:t>
            </a:fld>
            <a:endParaRPr lang="zh-TW" altLang="en-US" dirty="0"/>
          </a:p>
        </p:txBody>
      </p:sp>
    </p:spTree>
    <p:extLst>
      <p:ext uri="{BB962C8B-B14F-4D97-AF65-F5344CB8AC3E}">
        <p14:creationId xmlns:p14="http://schemas.microsoft.com/office/powerpoint/2010/main" val="3305620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45968F-920A-460D-B88D-0E55F373AE01}"/>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FB7756A2-52AF-445A-9E06-9A367606ADAB}"/>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4D51DA1D-D203-4E65-9B7B-AF2F0F08F94F}"/>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0195839A-299E-426D-BA6B-B356FCADD802}"/>
              </a:ext>
            </a:extLst>
          </p:cNvPr>
          <p:cNvSpPr>
            <a:spLocks noGrp="1"/>
          </p:cNvSpPr>
          <p:nvPr>
            <p:ph type="sldNum" sz="quarter" idx="12"/>
          </p:nvPr>
        </p:nvSpPr>
        <p:spPr/>
        <p:txBody>
          <a:bodyPr/>
          <a:lstStyle/>
          <a:p>
            <a:fld id="{9ACDFCE2-71B5-4597-A6BE-5F851153812A}" type="slidenum">
              <a:rPr lang="zh-TW" altLang="en-US" smtClean="0"/>
              <a:pPr/>
              <a:t>106</a:t>
            </a:fld>
            <a:endParaRPr lang="zh-TW" altLang="en-US" dirty="0"/>
          </a:p>
        </p:txBody>
      </p:sp>
      <p:sp>
        <p:nvSpPr>
          <p:cNvPr id="7" name="內容版面配置區 2">
            <a:extLst>
              <a:ext uri="{FF2B5EF4-FFF2-40B4-BE49-F238E27FC236}">
                <a16:creationId xmlns:a16="http://schemas.microsoft.com/office/drawing/2014/main" id="{1FE93CA5-BC95-457F-ACE8-CE8F905F4D8D}"/>
              </a:ext>
            </a:extLst>
          </p:cNvPr>
          <p:cNvSpPr>
            <a:spLocks noGrp="1"/>
          </p:cNvSpPr>
          <p:nvPr>
            <p:ph idx="1"/>
          </p:nvPr>
        </p:nvSpPr>
        <p:spPr>
          <a:xfrm>
            <a:off x="2265405" y="2011680"/>
            <a:ext cx="9164976" cy="3766185"/>
          </a:xfrm>
        </p:spPr>
        <p:txBody>
          <a:bodyPr>
            <a:normAutofit fontScale="92500" lnSpcReduction="10000"/>
          </a:bodyPr>
          <a:lstStyle/>
          <a:p>
            <a:r>
              <a:rPr lang="zh-TW" altLang="en-US" dirty="0"/>
              <a:t>性別平等教育法第</a:t>
            </a:r>
            <a:r>
              <a:rPr lang="en-US" altLang="zh-TW" dirty="0"/>
              <a:t>44</a:t>
            </a:r>
            <a:r>
              <a:rPr lang="zh-TW" altLang="en-US" dirty="0"/>
              <a:t>條</a:t>
            </a:r>
            <a:endParaRPr lang="en-US" altLang="zh-TW" dirty="0"/>
          </a:p>
          <a:p>
            <a:pPr marL="0" indent="0">
              <a:buNone/>
            </a:pPr>
            <a:endParaRPr lang="en-US" altLang="zh-TW" b="0" dirty="0">
              <a:effectLst/>
            </a:endParaRPr>
          </a:p>
          <a:p>
            <a:r>
              <a:rPr lang="zh-TW" altLang="en-US" b="0" dirty="0">
                <a:effectLst/>
              </a:rPr>
              <a:t>學校校長、教師、職員或工友違反第二十二條第一項所定疑似校園性侵害事件之通報規定，</a:t>
            </a:r>
            <a:r>
              <a:rPr lang="zh-TW" altLang="en-US" b="0" dirty="0">
                <a:solidFill>
                  <a:srgbClr val="FF0000"/>
                </a:solidFill>
                <a:effectLst/>
              </a:rPr>
              <a:t>致再度發生校園性侵害事件</a:t>
            </a:r>
            <a:r>
              <a:rPr lang="zh-TW" altLang="en-US" b="0" dirty="0">
                <a:effectLst/>
              </a:rPr>
              <a:t>；或偽造、變造、湮滅或隱匿他人所犯校園性侵害事件之證據，經學校或有關機關查證屬實者，</a:t>
            </a:r>
            <a:r>
              <a:rPr lang="zh-TW" altLang="en-US" b="0" dirty="0">
                <a:solidFill>
                  <a:srgbClr val="FF0000"/>
                </a:solidFill>
                <a:effectLst/>
              </a:rPr>
              <a:t>應依法予以解聘、免職、終止契約關係或終止運用關係。</a:t>
            </a:r>
          </a:p>
          <a:p>
            <a:r>
              <a:rPr lang="zh-TW" altLang="en-US" b="0" dirty="0">
                <a:effectLst/>
              </a:rPr>
              <a:t>學校校長、教師、職員或工友，偽造、變造、湮滅或隱匿他人所犯校園性騷擾、性霸凌及校長或教職員工違反與性或性別有關之專業倫理之證據，經學校或有關機關查證屬實，</a:t>
            </a:r>
            <a:r>
              <a:rPr lang="zh-TW" altLang="en-US" b="0" dirty="0">
                <a:solidFill>
                  <a:srgbClr val="FF0000"/>
                </a:solidFill>
                <a:effectLst/>
              </a:rPr>
              <a:t>有解聘、免職、終止契約關係或終止運用關係之必要者</a:t>
            </a:r>
            <a:r>
              <a:rPr lang="zh-TW" altLang="en-US" b="0" dirty="0">
                <a:effectLst/>
              </a:rPr>
              <a:t>，應依相關法規辦理。</a:t>
            </a:r>
          </a:p>
          <a:p>
            <a:r>
              <a:rPr lang="zh-TW" altLang="en-US" b="0" dirty="0">
                <a:effectLst/>
              </a:rPr>
              <a:t>學校或主管機關對違反前二項規定之人員，應依法告發。</a:t>
            </a:r>
          </a:p>
        </p:txBody>
      </p:sp>
    </p:spTree>
    <p:extLst>
      <p:ext uri="{BB962C8B-B14F-4D97-AF65-F5344CB8AC3E}">
        <p14:creationId xmlns:p14="http://schemas.microsoft.com/office/powerpoint/2010/main" val="2817844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D522B7-ACEE-4D8D-9023-F219D40C3917}"/>
              </a:ext>
            </a:extLst>
          </p:cNvPr>
          <p:cNvSpPr>
            <a:spLocks noGrp="1"/>
          </p:cNvSpPr>
          <p:nvPr>
            <p:ph type="title"/>
          </p:nvPr>
        </p:nvSpPr>
        <p:spPr/>
        <p:txBody>
          <a:bodyPr/>
          <a:lstStyle/>
          <a:p>
            <a:r>
              <a:rPr lang="zh-TW" altLang="en-US" dirty="0"/>
              <a:t>申請調查及救濟</a:t>
            </a:r>
            <a:r>
              <a:rPr lang="en-US" altLang="zh-TW" sz="4800" dirty="0"/>
              <a:t>(</a:t>
            </a:r>
            <a:r>
              <a:rPr lang="zh-TW" altLang="en-US" sz="4800" dirty="0"/>
              <a:t>性平法</a:t>
            </a:r>
            <a:r>
              <a:rPr lang="en-US" altLang="zh-TW" sz="4800" dirty="0"/>
              <a:t>31-42</a:t>
            </a:r>
            <a:r>
              <a:rPr lang="zh-TW" altLang="en-US" sz="4800" dirty="0"/>
              <a:t>條</a:t>
            </a:r>
            <a:r>
              <a:rPr lang="en-US" altLang="zh-TW" sz="4800" dirty="0"/>
              <a:t>)</a:t>
            </a:r>
            <a:endParaRPr lang="zh-TW" altLang="en-US" dirty="0"/>
          </a:p>
        </p:txBody>
      </p:sp>
      <p:sp>
        <p:nvSpPr>
          <p:cNvPr id="3" name="內容版面配置區 2">
            <a:extLst>
              <a:ext uri="{FF2B5EF4-FFF2-40B4-BE49-F238E27FC236}">
                <a16:creationId xmlns:a16="http://schemas.microsoft.com/office/drawing/2014/main" id="{574B1FB2-CAFF-4550-9911-1C92B244CF41}"/>
              </a:ext>
            </a:extLst>
          </p:cNvPr>
          <p:cNvSpPr>
            <a:spLocks noGrp="1"/>
          </p:cNvSpPr>
          <p:nvPr>
            <p:ph idx="1"/>
          </p:nvPr>
        </p:nvSpPr>
        <p:spPr>
          <a:xfrm>
            <a:off x="2265404" y="2011680"/>
            <a:ext cx="9926595" cy="3766185"/>
          </a:xfrm>
        </p:spPr>
        <p:txBody>
          <a:bodyPr>
            <a:normAutofit/>
          </a:bodyPr>
          <a:lstStyle/>
          <a:p>
            <a:r>
              <a:rPr lang="zh-TW" altLang="en-US" dirty="0"/>
              <a:t>第 </a:t>
            </a:r>
            <a:r>
              <a:rPr lang="en-US" altLang="zh-TW" dirty="0"/>
              <a:t>31 </a:t>
            </a:r>
            <a:r>
              <a:rPr lang="zh-TW" altLang="en-US" dirty="0"/>
              <a:t>條   </a:t>
            </a:r>
          </a:p>
          <a:p>
            <a:r>
              <a:rPr lang="zh-TW" altLang="en-US" dirty="0"/>
              <a:t>校園性別事件之被害人、其法定代理人或實際照顧者</a:t>
            </a:r>
            <a:r>
              <a:rPr lang="zh-TW" altLang="en-US" dirty="0">
                <a:solidFill>
                  <a:srgbClr val="FF0000"/>
                </a:solidFill>
              </a:rPr>
              <a:t>得以書面向行為人所屬學校申請調查</a:t>
            </a:r>
            <a:r>
              <a:rPr lang="zh-TW" altLang="en-US" dirty="0"/>
              <a:t>。但</a:t>
            </a:r>
            <a:r>
              <a:rPr lang="zh-TW" altLang="en-US" dirty="0">
                <a:solidFill>
                  <a:srgbClr val="FF0000"/>
                </a:solidFill>
              </a:rPr>
              <a:t>行為人現為或曾為學校之校長時，應向學校主管機關申請調查。</a:t>
            </a:r>
          </a:p>
          <a:p>
            <a:r>
              <a:rPr lang="zh-TW" altLang="en-US" dirty="0"/>
              <a:t>任何人知悉前項之事件時，得依其規定程序向學校或主管機關檢舉之。</a:t>
            </a:r>
            <a:endParaRPr lang="en-US" altLang="zh-TW" dirty="0"/>
          </a:p>
          <a:p>
            <a:r>
              <a:rPr lang="zh-TW" altLang="en-US" dirty="0"/>
              <a:t>學校及主管機關不得因被害人或任何人申請調查、檢舉或協助他人申請調查、檢舉，而予以不利之處分或措施。</a:t>
            </a:r>
          </a:p>
        </p:txBody>
      </p:sp>
      <p:sp>
        <p:nvSpPr>
          <p:cNvPr id="4" name="日期版面配置區 3">
            <a:extLst>
              <a:ext uri="{FF2B5EF4-FFF2-40B4-BE49-F238E27FC236}">
                <a16:creationId xmlns:a16="http://schemas.microsoft.com/office/drawing/2014/main" id="{5A202517-EF0B-4F97-973D-6D936FBCAF60}"/>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5EA08594-5CBC-45BE-802F-3B9E8F3DBA0D}"/>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25D8D376-C116-4E24-9575-DB292112A6F9}"/>
              </a:ext>
            </a:extLst>
          </p:cNvPr>
          <p:cNvSpPr>
            <a:spLocks noGrp="1"/>
          </p:cNvSpPr>
          <p:nvPr>
            <p:ph type="sldNum" sz="quarter" idx="12"/>
          </p:nvPr>
        </p:nvSpPr>
        <p:spPr/>
        <p:txBody>
          <a:bodyPr/>
          <a:lstStyle/>
          <a:p>
            <a:fld id="{9ACDFCE2-71B5-4597-A6BE-5F851153812A}" type="slidenum">
              <a:rPr lang="zh-TW" altLang="en-US" smtClean="0"/>
              <a:pPr/>
              <a:t>107</a:t>
            </a:fld>
            <a:endParaRPr lang="zh-TW" altLang="en-US" dirty="0"/>
          </a:p>
        </p:txBody>
      </p:sp>
    </p:spTree>
    <p:extLst>
      <p:ext uri="{BB962C8B-B14F-4D97-AF65-F5344CB8AC3E}">
        <p14:creationId xmlns:p14="http://schemas.microsoft.com/office/powerpoint/2010/main" val="1206137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19D9F9F3-1195-4044-A733-DF8C28C614B3}"/>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5F00EDBC-B2E6-4EFC-9C60-97A489498352}"/>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E220FD6F-E5E0-47B9-BF47-9623B11133D7}"/>
              </a:ext>
            </a:extLst>
          </p:cNvPr>
          <p:cNvSpPr>
            <a:spLocks noGrp="1"/>
          </p:cNvSpPr>
          <p:nvPr>
            <p:ph type="sldNum" sz="quarter" idx="12"/>
          </p:nvPr>
        </p:nvSpPr>
        <p:spPr/>
        <p:txBody>
          <a:bodyPr/>
          <a:lstStyle/>
          <a:p>
            <a:fld id="{9ACDFCE2-71B5-4597-A6BE-5F851153812A}" type="slidenum">
              <a:rPr lang="zh-TW" altLang="en-US" smtClean="0"/>
              <a:pPr/>
              <a:t>108</a:t>
            </a:fld>
            <a:endParaRPr lang="zh-TW" altLang="en-US" dirty="0"/>
          </a:p>
        </p:txBody>
      </p:sp>
      <p:pic>
        <p:nvPicPr>
          <p:cNvPr id="8" name="圖片 7">
            <a:extLst>
              <a:ext uri="{FF2B5EF4-FFF2-40B4-BE49-F238E27FC236}">
                <a16:creationId xmlns:a16="http://schemas.microsoft.com/office/drawing/2014/main" id="{F90894B8-6C14-4ACE-9849-502357F86E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339" y="0"/>
            <a:ext cx="4849565" cy="6858000"/>
          </a:xfrm>
          <a:prstGeom prst="rect">
            <a:avLst/>
          </a:prstGeom>
        </p:spPr>
      </p:pic>
      <p:pic>
        <p:nvPicPr>
          <p:cNvPr id="10" name="圖片 9">
            <a:extLst>
              <a:ext uri="{FF2B5EF4-FFF2-40B4-BE49-F238E27FC236}">
                <a16:creationId xmlns:a16="http://schemas.microsoft.com/office/drawing/2014/main" id="{4DE2EFD2-8289-4881-BA7C-693685571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451" y="0"/>
            <a:ext cx="4849565" cy="6858000"/>
          </a:xfrm>
          <a:prstGeom prst="rect">
            <a:avLst/>
          </a:prstGeom>
        </p:spPr>
      </p:pic>
    </p:spTree>
    <p:extLst>
      <p:ext uri="{BB962C8B-B14F-4D97-AF65-F5344CB8AC3E}">
        <p14:creationId xmlns:p14="http://schemas.microsoft.com/office/powerpoint/2010/main" val="31797451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271546EE-16F4-492D-B1DE-722091269EB6}"/>
              </a:ext>
            </a:extLst>
          </p:cNvPr>
          <p:cNvSpPr>
            <a:spLocks noGrp="1"/>
          </p:cNvSpPr>
          <p:nvPr>
            <p:ph type="title"/>
          </p:nvPr>
        </p:nvSpPr>
        <p:spPr/>
        <p:txBody>
          <a:bodyPr/>
          <a:lstStyle/>
          <a:p>
            <a:r>
              <a:rPr lang="zh-TW" altLang="en-US" dirty="0"/>
              <a:t>檢舉、回覆與申覆</a:t>
            </a:r>
          </a:p>
        </p:txBody>
      </p:sp>
      <p:sp>
        <p:nvSpPr>
          <p:cNvPr id="6" name="內容版面配置區 5">
            <a:extLst>
              <a:ext uri="{FF2B5EF4-FFF2-40B4-BE49-F238E27FC236}">
                <a16:creationId xmlns:a16="http://schemas.microsoft.com/office/drawing/2014/main" id="{8E958ADC-FE42-4AA6-8F0E-884555CD707A}"/>
              </a:ext>
            </a:extLst>
          </p:cNvPr>
          <p:cNvSpPr>
            <a:spLocks noGrp="1"/>
          </p:cNvSpPr>
          <p:nvPr>
            <p:ph idx="1"/>
          </p:nvPr>
        </p:nvSpPr>
        <p:spPr>
          <a:xfrm>
            <a:off x="2265404" y="1871134"/>
            <a:ext cx="9926595" cy="4986866"/>
          </a:xfrm>
        </p:spPr>
        <p:txBody>
          <a:bodyPr>
            <a:normAutofit/>
          </a:bodyPr>
          <a:lstStyle/>
          <a:p>
            <a:r>
              <a:rPr lang="zh-TW" altLang="en-US" dirty="0"/>
              <a:t>第 </a:t>
            </a:r>
            <a:r>
              <a:rPr lang="en-US" altLang="zh-TW" dirty="0"/>
              <a:t>32 </a:t>
            </a:r>
            <a:r>
              <a:rPr lang="zh-TW" altLang="en-US" dirty="0"/>
              <a:t>條   </a:t>
            </a:r>
          </a:p>
          <a:p>
            <a:r>
              <a:rPr lang="zh-TW" altLang="en-US" dirty="0"/>
              <a:t>學校或主管機關於接獲調查申請或檢舉時，應於</a:t>
            </a:r>
            <a:r>
              <a:rPr lang="zh-TW" altLang="en-US" dirty="0">
                <a:solidFill>
                  <a:srgbClr val="FF0000"/>
                </a:solidFill>
              </a:rPr>
              <a:t>二十日內</a:t>
            </a:r>
            <a:r>
              <a:rPr lang="zh-TW" altLang="en-US" dirty="0"/>
              <a:t>以</a:t>
            </a:r>
            <a:r>
              <a:rPr lang="zh-TW" altLang="en-US" dirty="0">
                <a:solidFill>
                  <a:srgbClr val="FF0000"/>
                </a:solidFill>
              </a:rPr>
              <a:t>書面通知</a:t>
            </a:r>
            <a:r>
              <a:rPr lang="zh-TW" altLang="en-US" dirty="0"/>
              <a:t>申請人、被害人或檢舉人</a:t>
            </a:r>
            <a:r>
              <a:rPr lang="zh-TW" altLang="en-US" dirty="0">
                <a:solidFill>
                  <a:srgbClr val="FF0000"/>
                </a:solidFill>
              </a:rPr>
              <a:t>是否受理</a:t>
            </a:r>
            <a:r>
              <a:rPr lang="zh-TW" altLang="en-US" dirty="0"/>
              <a:t>。</a:t>
            </a:r>
          </a:p>
          <a:p>
            <a:r>
              <a:rPr lang="zh-TW" altLang="en-US" sz="2000" dirty="0"/>
              <a:t>學校或主管機關於接獲調查申請或檢舉時，有下列情形之一者，應不予受理：</a:t>
            </a:r>
          </a:p>
          <a:p>
            <a:r>
              <a:rPr lang="zh-TW" altLang="en-US" dirty="0">
                <a:solidFill>
                  <a:srgbClr val="FF0000"/>
                </a:solidFill>
              </a:rPr>
              <a:t>一、非屬本法所規定之事項者。</a:t>
            </a:r>
          </a:p>
          <a:p>
            <a:r>
              <a:rPr lang="zh-TW" altLang="en-US" dirty="0">
                <a:solidFill>
                  <a:srgbClr val="FF0000"/>
                </a:solidFill>
              </a:rPr>
              <a:t>二、申請人或檢舉人未具真實姓名。</a:t>
            </a:r>
          </a:p>
          <a:p>
            <a:r>
              <a:rPr lang="zh-TW" altLang="en-US" dirty="0">
                <a:solidFill>
                  <a:srgbClr val="FF0000"/>
                </a:solidFill>
              </a:rPr>
              <a:t>三、同一事件已處理完畢者。</a:t>
            </a:r>
          </a:p>
          <a:p>
            <a:r>
              <a:rPr lang="zh-TW" altLang="en-US" dirty="0"/>
              <a:t>前項不受理之書面通知，應敘明理由。</a:t>
            </a:r>
          </a:p>
          <a:p>
            <a:r>
              <a:rPr lang="zh-TW" altLang="en-US" sz="2000" dirty="0"/>
              <a:t>申請人、被害人或檢舉人於第一項之期限內未收到通知或接獲</a:t>
            </a:r>
            <a:r>
              <a:rPr lang="zh-TW" altLang="en-US" sz="2000" dirty="0">
                <a:solidFill>
                  <a:srgbClr val="FF0000"/>
                </a:solidFill>
              </a:rPr>
              <a:t>不受理通知之次日起二十日內，得以書面具明理由，向學校或主管機關申復。</a:t>
            </a:r>
          </a:p>
        </p:txBody>
      </p:sp>
      <p:sp>
        <p:nvSpPr>
          <p:cNvPr id="2" name="日期版面配置區 1">
            <a:extLst>
              <a:ext uri="{FF2B5EF4-FFF2-40B4-BE49-F238E27FC236}">
                <a16:creationId xmlns:a16="http://schemas.microsoft.com/office/drawing/2014/main" id="{0AFDC082-587E-41BC-9F6F-58CEF4022173}"/>
              </a:ext>
            </a:extLst>
          </p:cNvPr>
          <p:cNvSpPr>
            <a:spLocks noGrp="1"/>
          </p:cNvSpPr>
          <p:nvPr>
            <p:ph type="dt" sz="half" idx="10"/>
          </p:nvPr>
        </p:nvSpPr>
        <p:spPr/>
        <p:txBody>
          <a:bodyPr/>
          <a:lstStyle/>
          <a:p>
            <a:fld id="{35B011BF-3175-4843-856D-56A592020BC7}" type="datetime1">
              <a:rPr lang="zh-TW" altLang="en-US" smtClean="0"/>
              <a:t>2026/3/3</a:t>
            </a:fld>
            <a:endParaRPr lang="zh-TW" altLang="en-US"/>
          </a:p>
        </p:txBody>
      </p:sp>
      <p:sp>
        <p:nvSpPr>
          <p:cNvPr id="3" name="頁尾版面配置區 2">
            <a:extLst>
              <a:ext uri="{FF2B5EF4-FFF2-40B4-BE49-F238E27FC236}">
                <a16:creationId xmlns:a16="http://schemas.microsoft.com/office/drawing/2014/main" id="{E5450AA5-758D-4CE6-BA22-2C394A4DEB9B}"/>
              </a:ext>
            </a:extLst>
          </p:cNvPr>
          <p:cNvSpPr>
            <a:spLocks noGrp="1"/>
          </p:cNvSpPr>
          <p:nvPr>
            <p:ph type="ftr" sz="quarter" idx="11"/>
          </p:nvPr>
        </p:nvSpPr>
        <p:spPr/>
        <p:txBody>
          <a:bodyPr/>
          <a:lstStyle/>
          <a:p>
            <a:r>
              <a:rPr lang="en-US" altLang="zh-TW"/>
              <a:t>Andy</a:t>
            </a:r>
            <a:endParaRPr lang="zh-TW" altLang="en-US"/>
          </a:p>
        </p:txBody>
      </p:sp>
      <p:sp>
        <p:nvSpPr>
          <p:cNvPr id="4" name="投影片編號版面配置區 3">
            <a:extLst>
              <a:ext uri="{FF2B5EF4-FFF2-40B4-BE49-F238E27FC236}">
                <a16:creationId xmlns:a16="http://schemas.microsoft.com/office/drawing/2014/main" id="{57D330A7-489B-4405-82AB-5EBFDAE4A61F}"/>
              </a:ext>
            </a:extLst>
          </p:cNvPr>
          <p:cNvSpPr>
            <a:spLocks noGrp="1"/>
          </p:cNvSpPr>
          <p:nvPr>
            <p:ph type="sldNum" sz="quarter" idx="12"/>
          </p:nvPr>
        </p:nvSpPr>
        <p:spPr/>
        <p:txBody>
          <a:bodyPr/>
          <a:lstStyle/>
          <a:p>
            <a:fld id="{9ACDFCE2-71B5-4597-A6BE-5F851153812A}" type="slidenum">
              <a:rPr lang="zh-TW" altLang="en-US" smtClean="0"/>
              <a:t>109</a:t>
            </a:fld>
            <a:endParaRPr lang="zh-TW" altLang="en-US"/>
          </a:p>
        </p:txBody>
      </p:sp>
    </p:spTree>
    <p:extLst>
      <p:ext uri="{BB962C8B-B14F-4D97-AF65-F5344CB8AC3E}">
        <p14:creationId xmlns:p14="http://schemas.microsoft.com/office/powerpoint/2010/main" val="269143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37AEF3-1C46-48CB-87BE-6639EC21C595}"/>
              </a:ext>
            </a:extLst>
          </p:cNvPr>
          <p:cNvSpPr>
            <a:spLocks noGrp="1"/>
          </p:cNvSpPr>
          <p:nvPr>
            <p:ph type="title"/>
          </p:nvPr>
        </p:nvSpPr>
        <p:spPr/>
        <p:txBody>
          <a:bodyPr/>
          <a:lstStyle/>
          <a:p>
            <a:r>
              <a:rPr lang="zh-TW" altLang="en-US" dirty="0"/>
              <a:t>各教育階段入學率差異</a:t>
            </a:r>
          </a:p>
        </p:txBody>
      </p:sp>
      <p:graphicFrame>
        <p:nvGraphicFramePr>
          <p:cNvPr id="7" name="內容版面配置區 6">
            <a:extLst>
              <a:ext uri="{FF2B5EF4-FFF2-40B4-BE49-F238E27FC236}">
                <a16:creationId xmlns:a16="http://schemas.microsoft.com/office/drawing/2014/main" id="{A8779CA1-C794-46F1-A0B8-2C3E0378A71E}"/>
              </a:ext>
            </a:extLst>
          </p:cNvPr>
          <p:cNvGraphicFramePr>
            <a:graphicFrameLocks noGrp="1"/>
          </p:cNvGraphicFramePr>
          <p:nvPr>
            <p:ph idx="1"/>
          </p:nvPr>
        </p:nvGraphicFramePr>
        <p:xfrm>
          <a:off x="2265405" y="2061467"/>
          <a:ext cx="9434229" cy="3810768"/>
        </p:xfrm>
        <a:graphic>
          <a:graphicData uri="http://schemas.openxmlformats.org/drawingml/2006/table">
            <a:tbl>
              <a:tblPr>
                <a:tableStyleId>{5C22544A-7EE6-4342-B048-85BDC9FD1C3A}</a:tableStyleId>
              </a:tblPr>
              <a:tblGrid>
                <a:gridCol w="1347747">
                  <a:extLst>
                    <a:ext uri="{9D8B030D-6E8A-4147-A177-3AD203B41FA5}">
                      <a16:colId xmlns:a16="http://schemas.microsoft.com/office/drawing/2014/main" val="2796569901"/>
                    </a:ext>
                  </a:extLst>
                </a:gridCol>
                <a:gridCol w="1347747">
                  <a:extLst>
                    <a:ext uri="{9D8B030D-6E8A-4147-A177-3AD203B41FA5}">
                      <a16:colId xmlns:a16="http://schemas.microsoft.com/office/drawing/2014/main" val="4232615677"/>
                    </a:ext>
                  </a:extLst>
                </a:gridCol>
                <a:gridCol w="1347747">
                  <a:extLst>
                    <a:ext uri="{9D8B030D-6E8A-4147-A177-3AD203B41FA5}">
                      <a16:colId xmlns:a16="http://schemas.microsoft.com/office/drawing/2014/main" val="1317039488"/>
                    </a:ext>
                  </a:extLst>
                </a:gridCol>
                <a:gridCol w="1347747">
                  <a:extLst>
                    <a:ext uri="{9D8B030D-6E8A-4147-A177-3AD203B41FA5}">
                      <a16:colId xmlns:a16="http://schemas.microsoft.com/office/drawing/2014/main" val="4252284606"/>
                    </a:ext>
                  </a:extLst>
                </a:gridCol>
                <a:gridCol w="1347747">
                  <a:extLst>
                    <a:ext uri="{9D8B030D-6E8A-4147-A177-3AD203B41FA5}">
                      <a16:colId xmlns:a16="http://schemas.microsoft.com/office/drawing/2014/main" val="1554798969"/>
                    </a:ext>
                  </a:extLst>
                </a:gridCol>
                <a:gridCol w="1347747">
                  <a:extLst>
                    <a:ext uri="{9D8B030D-6E8A-4147-A177-3AD203B41FA5}">
                      <a16:colId xmlns:a16="http://schemas.microsoft.com/office/drawing/2014/main" val="4058382163"/>
                    </a:ext>
                  </a:extLst>
                </a:gridCol>
                <a:gridCol w="1347747">
                  <a:extLst>
                    <a:ext uri="{9D8B030D-6E8A-4147-A177-3AD203B41FA5}">
                      <a16:colId xmlns:a16="http://schemas.microsoft.com/office/drawing/2014/main" val="3676040601"/>
                    </a:ext>
                  </a:extLst>
                </a:gridCol>
              </a:tblGrid>
              <a:tr h="293136">
                <a:tc rowSpan="2">
                  <a:txBody>
                    <a:bodyPr/>
                    <a:lstStyle/>
                    <a:p>
                      <a:pPr algn="ctr" fontAlgn="ctr"/>
                      <a:r>
                        <a:rPr lang="zh-TW" altLang="en-US" sz="1000" b="1" i="0" u="none" strike="noStrike" dirty="0">
                          <a:effectLst/>
                          <a:latin typeface="微軟正黑體" panose="020B0604030504040204" pitchFamily="34" charset="-120"/>
                          <a:ea typeface="微軟正黑體" panose="020B0604030504040204" pitchFamily="34" charset="-120"/>
                        </a:rPr>
                        <a:t>學年度</a:t>
                      </a:r>
                    </a:p>
                  </a:txBody>
                  <a:tcPr marL="9525" marR="9525" marT="9525" marB="0" anchor="ctr"/>
                </a:tc>
                <a:tc gridSpan="2">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學士班</a:t>
                      </a:r>
                    </a:p>
                  </a:txBody>
                  <a:tcPr marL="9525" marR="9525" marT="9525" marB="0" anchor="ctr"/>
                </a:tc>
                <a:tc hMerge="1">
                  <a:txBody>
                    <a:bodyPr/>
                    <a:lstStyle/>
                    <a:p>
                      <a:endParaRPr lang="zh-TW" altLang="en-US"/>
                    </a:p>
                  </a:txBody>
                  <a:tcPr/>
                </a:tc>
                <a:tc gridSpan="2">
                  <a:txBody>
                    <a:bodyPr/>
                    <a:lstStyle/>
                    <a:p>
                      <a:pPr algn="ctr" fontAlgn="ctr"/>
                      <a:r>
                        <a:rPr lang="zh-TW" altLang="en-US" sz="1000" b="1" i="0" u="none" strike="noStrike" dirty="0">
                          <a:effectLst/>
                          <a:latin typeface="微軟正黑體" panose="020B0604030504040204" pitchFamily="34" charset="-120"/>
                          <a:ea typeface="微軟正黑體" panose="020B0604030504040204" pitchFamily="34" charset="-120"/>
                        </a:rPr>
                        <a:t>碩士班</a:t>
                      </a:r>
                    </a:p>
                  </a:txBody>
                  <a:tcPr marL="9525" marR="9525" marT="9525" marB="0" anchor="ctr"/>
                </a:tc>
                <a:tc hMerge="1">
                  <a:txBody>
                    <a:bodyPr/>
                    <a:lstStyle/>
                    <a:p>
                      <a:endParaRPr lang="zh-TW" altLang="en-US"/>
                    </a:p>
                  </a:txBody>
                  <a:tcPr/>
                </a:tc>
                <a:tc gridSpan="2">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博士班</a:t>
                      </a:r>
                    </a:p>
                  </a:txBody>
                  <a:tcPr marL="9525" marR="9525" marT="9525" marB="0" anchor="ctr"/>
                </a:tc>
                <a:tc hMerge="1">
                  <a:txBody>
                    <a:bodyPr/>
                    <a:lstStyle/>
                    <a:p>
                      <a:endParaRPr lang="zh-TW" altLang="en-US"/>
                    </a:p>
                  </a:txBody>
                  <a:tcPr/>
                </a:tc>
                <a:extLst>
                  <a:ext uri="{0D108BD9-81ED-4DB2-BD59-A6C34878D82A}">
                    <a16:rowId xmlns:a16="http://schemas.microsoft.com/office/drawing/2014/main" val="477125530"/>
                  </a:ext>
                </a:extLst>
              </a:tr>
              <a:tr h="293136">
                <a:tc vMerge="1">
                  <a:txBody>
                    <a:bodyPr/>
                    <a:lstStyle/>
                    <a:p>
                      <a:endParaRPr lang="zh-TW" altLang="en-US"/>
                    </a:p>
                  </a:txBody>
                  <a:tcPr/>
                </a:tc>
                <a:tc>
                  <a:txBody>
                    <a:bodyPr/>
                    <a:lstStyle/>
                    <a:p>
                      <a:pPr algn="ctr" fontAlgn="ctr"/>
                      <a:r>
                        <a:rPr lang="zh-TW" altLang="en-US" sz="1000" b="1" i="0" u="none" strike="noStrike" dirty="0">
                          <a:effectLst/>
                          <a:latin typeface="微軟正黑體" panose="020B0604030504040204" pitchFamily="34" charset="-120"/>
                          <a:ea typeface="微軟正黑體" panose="020B0604030504040204" pitchFamily="34" charset="-120"/>
                        </a:rPr>
                        <a:t>　總數</a:t>
                      </a:r>
                    </a:p>
                  </a:txBody>
                  <a:tcPr marL="9525" marR="9525" marT="9525" marB="0" anchor="ct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女生比率</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1" i="0" u="none" strike="noStrike" dirty="0">
                          <a:effectLst/>
                          <a:latin typeface="微軟正黑體" panose="020B0604030504040204" pitchFamily="34" charset="-120"/>
                          <a:ea typeface="微軟正黑體" panose="020B0604030504040204" pitchFamily="34" charset="-120"/>
                        </a:rPr>
                        <a:t>　　總數</a:t>
                      </a:r>
                    </a:p>
                  </a:txBody>
                  <a:tcPr marL="9525" marR="9525" marT="9525" marB="0" anchor="ct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女生比率</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1" i="0" u="none" strike="noStrike" dirty="0">
                          <a:effectLst/>
                          <a:latin typeface="微軟正黑體" panose="020B0604030504040204" pitchFamily="34" charset="-120"/>
                          <a:ea typeface="微軟正黑體" panose="020B0604030504040204" pitchFamily="34" charset="-120"/>
                        </a:rPr>
                        <a:t>　總數　</a:t>
                      </a:r>
                    </a:p>
                  </a:txBody>
                  <a:tcPr marL="9525" marR="9525" marT="9525" marB="0" anchor="ct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女生比率</a:t>
                      </a:r>
                    </a:p>
                  </a:txBody>
                  <a:tcPr marL="9525" marR="9525" marT="9525" marB="0" anchor="ctr"/>
                </a:tc>
                <a:extLst>
                  <a:ext uri="{0D108BD9-81ED-4DB2-BD59-A6C34878D82A}">
                    <a16:rowId xmlns:a16="http://schemas.microsoft.com/office/drawing/2014/main" val="2241236808"/>
                  </a:ext>
                </a:extLst>
              </a:tr>
              <a:tr h="293136">
                <a:tc>
                  <a:txBody>
                    <a:bodyPr/>
                    <a:lstStyle/>
                    <a:p>
                      <a:pPr algn="ctr" fontAlgn="ctr"/>
                      <a:r>
                        <a:rPr lang="en-US" altLang="zh-TW" sz="1000" u="none" strike="noStrike" dirty="0">
                          <a:effectLst/>
                          <a:latin typeface="微軟正黑體" panose="020B0604030504040204" pitchFamily="34" charset="-120"/>
                          <a:ea typeface="微軟正黑體" panose="020B0604030504040204" pitchFamily="34" charset="-120"/>
                        </a:rPr>
                        <a:t>103</a:t>
                      </a:r>
                      <a:endParaRPr lang="en-US" altLang="zh-TW" sz="10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1,037,062</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49.66</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172,968</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44.10</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30,549</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31.12</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404339296"/>
                  </a:ext>
                </a:extLst>
              </a:tr>
              <a:tr h="293136">
                <a:tc>
                  <a:txBody>
                    <a:bodyPr/>
                    <a:lstStyle/>
                    <a:p>
                      <a:pPr algn="ctr" fontAlgn="ctr"/>
                      <a:r>
                        <a:rPr lang="en-US" altLang="zh-TW" sz="1000" u="none" strike="noStrike" dirty="0">
                          <a:effectLst/>
                          <a:latin typeface="微軟正黑體" panose="020B0604030504040204" pitchFamily="34" charset="-120"/>
                          <a:ea typeface="微軟正黑體" panose="020B0604030504040204" pitchFamily="34" charset="-120"/>
                        </a:rPr>
                        <a:t>104</a:t>
                      </a:r>
                      <a:endParaRPr lang="en-US" altLang="zh-TW" sz="10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1,035,218</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49.78</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170,428</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44.33</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29,333</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31.82</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611763248"/>
                  </a:ext>
                </a:extLst>
              </a:tr>
              <a:tr h="293136">
                <a:tc>
                  <a:txBody>
                    <a:bodyPr/>
                    <a:lstStyle/>
                    <a:p>
                      <a:pPr algn="ctr" fontAlgn="ctr"/>
                      <a:r>
                        <a:rPr lang="en-US" altLang="zh-TW" sz="1000" u="none" strike="noStrike" dirty="0">
                          <a:effectLst/>
                          <a:latin typeface="微軟正黑體" panose="020B0604030504040204" pitchFamily="34" charset="-120"/>
                          <a:ea typeface="微軟正黑體" panose="020B0604030504040204" pitchFamily="34" charset="-120"/>
                        </a:rPr>
                        <a:t>105</a:t>
                      </a:r>
                      <a:endParaRPr lang="en-US" altLang="zh-TW" sz="10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1,015,398</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solidFill>
                            <a:srgbClr val="FF0000"/>
                          </a:solidFill>
                          <a:effectLst/>
                          <a:latin typeface="微軟正黑體" panose="020B0604030504040204" pitchFamily="34" charset="-120"/>
                          <a:ea typeface="微軟正黑體" panose="020B0604030504040204" pitchFamily="34" charset="-120"/>
                        </a:rPr>
                        <a:t>49.95</a:t>
                      </a:r>
                      <a:endParaRPr lang="en-US" altLang="zh-TW" sz="1000" b="0" i="0" u="none" strike="noStrike">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169,538</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44.80</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28,821</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32.47</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4167735045"/>
                  </a:ext>
                </a:extLst>
              </a:tr>
              <a:tr h="293136">
                <a:tc>
                  <a:txBody>
                    <a:bodyPr/>
                    <a:lstStyle/>
                    <a:p>
                      <a:pPr algn="ctr" fontAlgn="ctr"/>
                      <a:r>
                        <a:rPr lang="en-US" altLang="zh-TW" sz="1000" u="none" strike="noStrike">
                          <a:effectLst/>
                          <a:latin typeface="微軟正黑體" panose="020B0604030504040204" pitchFamily="34" charset="-120"/>
                          <a:ea typeface="微軟正黑體" panose="020B0604030504040204" pitchFamily="34" charset="-120"/>
                        </a:rPr>
                        <a:t>106</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985,927</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49.88</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168,783</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solidFill>
                            <a:srgbClr val="FF0000"/>
                          </a:solidFill>
                          <a:effectLst/>
                          <a:latin typeface="微軟正黑體" panose="020B0604030504040204" pitchFamily="34" charset="-120"/>
                          <a:ea typeface="微軟正黑體" panose="020B0604030504040204" pitchFamily="34" charset="-120"/>
                        </a:rPr>
                        <a:t>45.37</a:t>
                      </a:r>
                      <a:endParaRPr lang="en-US" altLang="zh-TW" sz="1000" b="0" i="0" u="none" strike="noStrike">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28,346</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33.12</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280144991"/>
                  </a:ext>
                </a:extLst>
              </a:tr>
              <a:tr h="293136">
                <a:tc>
                  <a:txBody>
                    <a:bodyPr/>
                    <a:lstStyle/>
                    <a:p>
                      <a:pPr algn="ctr" fontAlgn="ctr"/>
                      <a:r>
                        <a:rPr lang="en-US" altLang="zh-TW" sz="1000" u="none" strike="noStrike" dirty="0">
                          <a:effectLst/>
                          <a:latin typeface="微軟正黑體" panose="020B0604030504040204" pitchFamily="34" charset="-120"/>
                          <a:ea typeface="微軟正黑體" panose="020B0604030504040204" pitchFamily="34" charset="-120"/>
                        </a:rPr>
                        <a:t>107</a:t>
                      </a:r>
                      <a:endParaRPr lang="en-US" altLang="zh-TW" sz="10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961,905</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solidFill>
                            <a:srgbClr val="FF0000"/>
                          </a:solidFill>
                          <a:effectLst/>
                          <a:latin typeface="微軟正黑體" panose="020B0604030504040204" pitchFamily="34" charset="-120"/>
                          <a:ea typeface="微軟正黑體" panose="020B0604030504040204" pitchFamily="34" charset="-120"/>
                        </a:rPr>
                        <a:t>49.82</a:t>
                      </a:r>
                      <a:endParaRPr lang="en-US" altLang="zh-TW" sz="1000" b="0" i="0" u="none" strike="noStrike">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168,092</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45.92</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28,167</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33.93</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988557258"/>
                  </a:ext>
                </a:extLst>
              </a:tr>
              <a:tr h="293136">
                <a:tc>
                  <a:txBody>
                    <a:bodyPr/>
                    <a:lstStyle/>
                    <a:p>
                      <a:pPr algn="ctr" fontAlgn="ctr"/>
                      <a:r>
                        <a:rPr lang="en-US" altLang="zh-TW" sz="1000" u="none" strike="noStrike">
                          <a:effectLst/>
                          <a:latin typeface="微軟正黑體" panose="020B0604030504040204" pitchFamily="34" charset="-120"/>
                          <a:ea typeface="微軟正黑體" panose="020B0604030504040204" pitchFamily="34" charset="-120"/>
                        </a:rPr>
                        <a:t>108</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932,518</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49.76</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168,203</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46.21</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28,510</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solidFill>
                            <a:srgbClr val="FF0000"/>
                          </a:solidFill>
                          <a:effectLst/>
                          <a:latin typeface="微軟正黑體" panose="020B0604030504040204" pitchFamily="34" charset="-120"/>
                          <a:ea typeface="微軟正黑體" panose="020B0604030504040204" pitchFamily="34" charset="-120"/>
                        </a:rPr>
                        <a:t>34.34</a:t>
                      </a:r>
                      <a:endParaRPr lang="en-US" altLang="zh-TW" sz="1000" b="0" i="0" u="none" strike="noStrike">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157377030"/>
                  </a:ext>
                </a:extLst>
              </a:tr>
              <a:tr h="293136">
                <a:tc>
                  <a:txBody>
                    <a:bodyPr/>
                    <a:lstStyle/>
                    <a:p>
                      <a:pPr algn="ctr" fontAlgn="ctr"/>
                      <a:r>
                        <a:rPr lang="en-US" altLang="zh-TW" sz="1000" u="none" strike="noStrike" dirty="0">
                          <a:effectLst/>
                          <a:latin typeface="微軟正黑體" panose="020B0604030504040204" pitchFamily="34" charset="-120"/>
                          <a:ea typeface="微軟正黑體" panose="020B0604030504040204" pitchFamily="34" charset="-120"/>
                        </a:rPr>
                        <a:t>109</a:t>
                      </a:r>
                      <a:endParaRPr lang="en-US" altLang="zh-TW" sz="10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917,197</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49.66</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168,974</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46.56</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28,555</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solidFill>
                            <a:srgbClr val="FF0000"/>
                          </a:solidFill>
                          <a:effectLst/>
                          <a:latin typeface="微軟正黑體" panose="020B0604030504040204" pitchFamily="34" charset="-120"/>
                          <a:ea typeface="微軟正黑體" panose="020B0604030504040204" pitchFamily="34" charset="-120"/>
                        </a:rPr>
                        <a:t>35.08</a:t>
                      </a:r>
                      <a:endParaRPr lang="en-US" altLang="zh-TW" sz="1000" b="0" i="0" u="none" strike="noStrike">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481202466"/>
                  </a:ext>
                </a:extLst>
              </a:tr>
              <a:tr h="293136">
                <a:tc>
                  <a:txBody>
                    <a:bodyPr/>
                    <a:lstStyle/>
                    <a:p>
                      <a:pPr algn="ctr" fontAlgn="ctr"/>
                      <a:r>
                        <a:rPr lang="en-US" altLang="zh-TW" sz="1000" u="none" strike="noStrike" dirty="0">
                          <a:effectLst/>
                          <a:latin typeface="微軟正黑體" panose="020B0604030504040204" pitchFamily="34" charset="-120"/>
                          <a:ea typeface="微軟正黑體" panose="020B0604030504040204" pitchFamily="34" charset="-120"/>
                        </a:rPr>
                        <a:t>110</a:t>
                      </a:r>
                      <a:endParaRPr lang="en-US" altLang="zh-TW" sz="10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901,475</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49.53</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171,779</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46.96</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28,907</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35.84</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2505790430"/>
                  </a:ext>
                </a:extLst>
              </a:tr>
              <a:tr h="293136">
                <a:tc>
                  <a:txBody>
                    <a:bodyPr/>
                    <a:lstStyle/>
                    <a:p>
                      <a:pPr algn="ctr" fontAlgn="ctr"/>
                      <a:r>
                        <a:rPr lang="en-US" altLang="zh-TW" sz="1000" u="none" strike="noStrike" dirty="0">
                          <a:effectLst/>
                          <a:latin typeface="微軟正黑體" panose="020B0604030504040204" pitchFamily="34" charset="-120"/>
                          <a:ea typeface="微軟正黑體" panose="020B0604030504040204" pitchFamily="34" charset="-120"/>
                        </a:rPr>
                        <a:t>111</a:t>
                      </a:r>
                      <a:endParaRPr lang="en-US" altLang="zh-TW" sz="10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856,467</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49.48</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174,926</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47.33</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28,672</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36.57</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2192663512"/>
                  </a:ext>
                </a:extLst>
              </a:tr>
              <a:tr h="293136">
                <a:tc>
                  <a:txBody>
                    <a:bodyPr/>
                    <a:lstStyle/>
                    <a:p>
                      <a:pPr algn="ctr" fontAlgn="ctr"/>
                      <a:r>
                        <a:rPr lang="en-US" altLang="zh-TW" sz="1000" u="none" strike="noStrike" dirty="0">
                          <a:effectLst/>
                          <a:latin typeface="微軟正黑體" panose="020B0604030504040204" pitchFamily="34" charset="-120"/>
                          <a:ea typeface="微軟正黑體" panose="020B0604030504040204" pitchFamily="34" charset="-120"/>
                        </a:rPr>
                        <a:t>112</a:t>
                      </a:r>
                      <a:endParaRPr lang="en-US" altLang="zh-TW" sz="10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812,707</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49.41</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176,703</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47.74</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a:effectLst/>
                          <a:latin typeface="微軟正黑體" panose="020B0604030504040204" pitchFamily="34" charset="-120"/>
                          <a:ea typeface="微軟正黑體" panose="020B0604030504040204" pitchFamily="34" charset="-120"/>
                        </a:rPr>
                        <a:t>28,504</a:t>
                      </a:r>
                      <a:endParaRPr lang="en-US" altLang="zh-TW" sz="10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000" u="none" strike="noStrike" dirty="0">
                          <a:solidFill>
                            <a:srgbClr val="FF0000"/>
                          </a:solidFill>
                          <a:effectLst/>
                          <a:latin typeface="微軟正黑體" panose="020B0604030504040204" pitchFamily="34" charset="-120"/>
                          <a:ea typeface="微軟正黑體" panose="020B0604030504040204" pitchFamily="34" charset="-120"/>
                        </a:rPr>
                        <a:t>37.28</a:t>
                      </a:r>
                      <a:endPar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409671755"/>
                  </a:ext>
                </a:extLst>
              </a:tr>
              <a:tr h="293136">
                <a:tc>
                  <a:txBody>
                    <a:bodyPr/>
                    <a:lstStyle/>
                    <a:p>
                      <a:pPr algn="ctr" fontAlgn="ctr"/>
                      <a:r>
                        <a:rPr lang="en-US" altLang="zh-TW" sz="1000" b="0" i="0" u="none" strike="noStrike" dirty="0">
                          <a:effectLst/>
                          <a:latin typeface="微軟正黑體" panose="020B0604030504040204" pitchFamily="34" charset="-120"/>
                          <a:ea typeface="微軟正黑體" panose="020B0604030504040204" pitchFamily="34" charset="-120"/>
                        </a:rPr>
                        <a:t>113</a:t>
                      </a:r>
                    </a:p>
                  </a:txBody>
                  <a:tcPr marL="9525" marR="9525" marT="9525" marB="0" anchor="ctr"/>
                </a:tc>
                <a:tc>
                  <a:txBody>
                    <a:bodyPr/>
                    <a:lstStyle/>
                    <a:p>
                      <a:pPr algn="r" fontAlgn="ctr"/>
                      <a:r>
                        <a:rPr lang="en-US" altLang="zh-TW" sz="1000" b="0" i="0" u="none" strike="noStrike" dirty="0">
                          <a:effectLst/>
                          <a:latin typeface="微軟正黑體" panose="020B0604030504040204" pitchFamily="34" charset="-120"/>
                          <a:ea typeface="微軟正黑體" panose="020B0604030504040204" pitchFamily="34" charset="-120"/>
                        </a:rPr>
                        <a:t>793,215</a:t>
                      </a:r>
                    </a:p>
                  </a:txBody>
                  <a:tcPr marL="9525" marR="9525" marT="9525" marB="0" anchor="ct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49.38</a:t>
                      </a:r>
                    </a:p>
                  </a:txBody>
                  <a:tcPr marL="9525" marR="9525" marT="9525" marB="0" anchor="ctr"/>
                </a:tc>
                <a:tc>
                  <a:txBody>
                    <a:bodyPr/>
                    <a:lstStyle/>
                    <a:p>
                      <a:pPr algn="r" fontAlgn="ctr"/>
                      <a:r>
                        <a:rPr lang="en-US" altLang="zh-TW" sz="1000" b="0" i="0" u="none" strike="noStrike" dirty="0">
                          <a:effectLst/>
                          <a:latin typeface="微軟正黑體" panose="020B0604030504040204" pitchFamily="34" charset="-120"/>
                          <a:ea typeface="微軟正黑體" panose="020B0604030504040204" pitchFamily="34" charset="-120"/>
                        </a:rPr>
                        <a:t>177,888</a:t>
                      </a:r>
                    </a:p>
                  </a:txBody>
                  <a:tcPr marL="9525" marR="9525" marT="9525" marB="0" anchor="ct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47.56</a:t>
                      </a:r>
                    </a:p>
                  </a:txBody>
                  <a:tcPr marL="9525" marR="9525" marT="9525" marB="0" anchor="ctr"/>
                </a:tc>
                <a:tc>
                  <a:txBody>
                    <a:bodyPr/>
                    <a:lstStyle/>
                    <a:p>
                      <a:pPr algn="r" fontAlgn="ctr"/>
                      <a:r>
                        <a:rPr lang="en-US" altLang="zh-TW" sz="1000" b="0" i="0" u="none" strike="noStrike" dirty="0">
                          <a:effectLst/>
                          <a:latin typeface="微軟正黑體" panose="020B0604030504040204" pitchFamily="34" charset="-120"/>
                          <a:ea typeface="微軟正黑體" panose="020B0604030504040204" pitchFamily="34" charset="-120"/>
                        </a:rPr>
                        <a:t>28,816</a:t>
                      </a:r>
                    </a:p>
                  </a:txBody>
                  <a:tcPr marL="9525" marR="9525" marT="9525" marB="0" anchor="ct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37.82</a:t>
                      </a:r>
                    </a:p>
                  </a:txBody>
                  <a:tcPr marL="9525" marR="9525" marT="9525" marB="0" anchor="ctr"/>
                </a:tc>
                <a:extLst>
                  <a:ext uri="{0D108BD9-81ED-4DB2-BD59-A6C34878D82A}">
                    <a16:rowId xmlns:a16="http://schemas.microsoft.com/office/drawing/2014/main" val="435554833"/>
                  </a:ext>
                </a:extLst>
              </a:tr>
            </a:tbl>
          </a:graphicData>
        </a:graphic>
      </p:graphicFrame>
      <p:sp>
        <p:nvSpPr>
          <p:cNvPr id="4" name="日期版面配置區 3">
            <a:extLst>
              <a:ext uri="{FF2B5EF4-FFF2-40B4-BE49-F238E27FC236}">
                <a16:creationId xmlns:a16="http://schemas.microsoft.com/office/drawing/2014/main" id="{F5B334FA-BC07-4446-8438-44D26CD1B322}"/>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666EF09B-8952-4CFB-98E3-6DCCB5F71B00}"/>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6858CDDC-4681-4AAF-B61D-7638C1CFDC87}"/>
              </a:ext>
            </a:extLst>
          </p:cNvPr>
          <p:cNvSpPr>
            <a:spLocks noGrp="1"/>
          </p:cNvSpPr>
          <p:nvPr>
            <p:ph type="sldNum" sz="quarter" idx="12"/>
          </p:nvPr>
        </p:nvSpPr>
        <p:spPr/>
        <p:txBody>
          <a:bodyPr/>
          <a:lstStyle/>
          <a:p>
            <a:fld id="{9ACDFCE2-71B5-4597-A6BE-5F851153812A}" type="slidenum">
              <a:rPr lang="zh-TW" altLang="en-US" smtClean="0"/>
              <a:pPr/>
              <a:t>11</a:t>
            </a:fld>
            <a:endParaRPr lang="zh-TW" altLang="en-US" dirty="0"/>
          </a:p>
        </p:txBody>
      </p:sp>
      <p:sp>
        <p:nvSpPr>
          <p:cNvPr id="8" name="文字方塊 7">
            <a:extLst>
              <a:ext uri="{FF2B5EF4-FFF2-40B4-BE49-F238E27FC236}">
                <a16:creationId xmlns:a16="http://schemas.microsoft.com/office/drawing/2014/main" id="{59218EC7-444E-4D71-BF79-64EBEE4A506B}"/>
              </a:ext>
            </a:extLst>
          </p:cNvPr>
          <p:cNvSpPr txBox="1"/>
          <p:nvPr/>
        </p:nvSpPr>
        <p:spPr>
          <a:xfrm>
            <a:off x="7323667" y="6121400"/>
            <a:ext cx="2810933"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hlinkClick r:id="rId2"/>
              </a:rPr>
              <a:t>教育部統計處，</a:t>
            </a:r>
            <a:r>
              <a:rPr lang="en-US" altLang="zh-TW" dirty="0">
                <a:latin typeface="微軟正黑體" panose="020B0604030504040204" pitchFamily="34" charset="-120"/>
                <a:ea typeface="微軟正黑體" panose="020B0604030504040204" pitchFamily="34" charset="-120"/>
                <a:hlinkClick r:id="rId2"/>
              </a:rPr>
              <a:t>2025</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39058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CBB23-B93A-4F6A-81AA-25F93002ED85}"/>
              </a:ext>
            </a:extLst>
          </p:cNvPr>
          <p:cNvSpPr>
            <a:spLocks noGrp="1"/>
          </p:cNvSpPr>
          <p:nvPr>
            <p:ph type="title"/>
          </p:nvPr>
        </p:nvSpPr>
        <p:spPr/>
        <p:txBody>
          <a:bodyPr/>
          <a:lstStyle/>
          <a:p>
            <a:r>
              <a:rPr lang="zh-TW" altLang="en-US" dirty="0"/>
              <a:t>調查與調查人員</a:t>
            </a:r>
          </a:p>
        </p:txBody>
      </p:sp>
      <p:sp>
        <p:nvSpPr>
          <p:cNvPr id="3" name="內容版面配置區 2">
            <a:extLst>
              <a:ext uri="{FF2B5EF4-FFF2-40B4-BE49-F238E27FC236}">
                <a16:creationId xmlns:a16="http://schemas.microsoft.com/office/drawing/2014/main" id="{5D3E9460-89FE-455E-BE93-900EC246DC0A}"/>
              </a:ext>
            </a:extLst>
          </p:cNvPr>
          <p:cNvSpPr>
            <a:spLocks noGrp="1"/>
          </p:cNvSpPr>
          <p:nvPr>
            <p:ph idx="1"/>
          </p:nvPr>
        </p:nvSpPr>
        <p:spPr>
          <a:xfrm>
            <a:off x="2265404" y="2011680"/>
            <a:ext cx="9926595" cy="4846320"/>
          </a:xfrm>
        </p:spPr>
        <p:txBody>
          <a:bodyPr>
            <a:normAutofit/>
          </a:bodyPr>
          <a:lstStyle/>
          <a:p>
            <a:r>
              <a:rPr lang="zh-TW" altLang="en-US" dirty="0"/>
              <a:t>第 </a:t>
            </a:r>
            <a:r>
              <a:rPr lang="en-US" altLang="zh-TW" dirty="0"/>
              <a:t>33 </a:t>
            </a:r>
            <a:r>
              <a:rPr lang="zh-TW" altLang="en-US" dirty="0"/>
              <a:t>條   </a:t>
            </a:r>
          </a:p>
          <a:p>
            <a:r>
              <a:rPr lang="zh-TW" altLang="en-US" dirty="0"/>
              <a:t>學校或主管機關接獲前條第一項之申請或檢舉後，除有前條第二項所定事由外，</a:t>
            </a:r>
            <a:r>
              <a:rPr lang="zh-TW" altLang="en-US" dirty="0">
                <a:solidFill>
                  <a:srgbClr val="FF0000"/>
                </a:solidFill>
              </a:rPr>
              <a:t>應於三日內交由所設之性別平等教育委員會調查處理。</a:t>
            </a:r>
            <a:endParaRPr lang="en-US" altLang="zh-TW" dirty="0">
              <a:solidFill>
                <a:srgbClr val="FF0000"/>
              </a:solidFill>
            </a:endParaRPr>
          </a:p>
          <a:p>
            <a:endParaRPr lang="zh-TW" altLang="en-US" dirty="0">
              <a:solidFill>
                <a:srgbClr val="FF0000"/>
              </a:solidFill>
            </a:endParaRPr>
          </a:p>
          <a:p>
            <a:r>
              <a:rPr lang="zh-TW" altLang="en-US" dirty="0"/>
              <a:t>學校或主管機關之性別平等教育委員會處理前項事件時，得成立調查小組調查之；必要時，調查小組成員得一部或全部外聘，</a:t>
            </a:r>
            <a:r>
              <a:rPr lang="zh-TW" altLang="en-US" dirty="0">
                <a:solidFill>
                  <a:srgbClr val="FF0000"/>
                </a:solidFill>
              </a:rPr>
              <a:t>但行為人為校長、教師、職員或工友者，應成立調查小組，且其成員應全部外聘。</a:t>
            </a:r>
            <a:endParaRPr lang="en-US" altLang="zh-TW" dirty="0">
              <a:solidFill>
                <a:srgbClr val="FF0000"/>
              </a:solidFill>
            </a:endParaRPr>
          </a:p>
          <a:p>
            <a:endParaRPr lang="en-US" altLang="zh-TW" dirty="0">
              <a:solidFill>
                <a:srgbClr val="FF0000"/>
              </a:solidFill>
            </a:endParaRPr>
          </a:p>
          <a:p>
            <a:r>
              <a:rPr lang="zh-TW" altLang="en-US" dirty="0"/>
              <a:t>調查小組成員應具性別平等意識，</a:t>
            </a:r>
            <a:r>
              <a:rPr lang="zh-TW" altLang="en-US" dirty="0">
                <a:solidFill>
                  <a:srgbClr val="FF0000"/>
                </a:solidFill>
              </a:rPr>
              <a:t>女性成員不得少於成員總數二分之一，且其成員中具校園性別事件調查專業素養之專家學者人數，於學校應占成員總數三分之一以上。</a:t>
            </a:r>
          </a:p>
        </p:txBody>
      </p:sp>
      <p:sp>
        <p:nvSpPr>
          <p:cNvPr id="4" name="日期版面配置區 3">
            <a:extLst>
              <a:ext uri="{FF2B5EF4-FFF2-40B4-BE49-F238E27FC236}">
                <a16:creationId xmlns:a16="http://schemas.microsoft.com/office/drawing/2014/main" id="{88919C11-73A3-46A3-B487-DA6C7A72F388}"/>
              </a:ext>
            </a:extLst>
          </p:cNvPr>
          <p:cNvSpPr>
            <a:spLocks noGrp="1"/>
          </p:cNvSpPr>
          <p:nvPr>
            <p:ph type="dt" sz="half" idx="10"/>
          </p:nvPr>
        </p:nvSpPr>
        <p:spPr/>
        <p:txBody>
          <a:bodyPr/>
          <a:lstStyle/>
          <a:p>
            <a:fld id="{4FC9E79E-4EA8-45E5-8D4D-778A5962F8FA}" type="datetime1">
              <a:rPr lang="zh-TW" altLang="en-US" smtClean="0"/>
              <a:t>2026/3/3</a:t>
            </a:fld>
            <a:endParaRPr lang="zh-TW" altLang="en-US" dirty="0"/>
          </a:p>
        </p:txBody>
      </p:sp>
      <p:sp>
        <p:nvSpPr>
          <p:cNvPr id="5" name="頁尾版面配置區 4">
            <a:extLst>
              <a:ext uri="{FF2B5EF4-FFF2-40B4-BE49-F238E27FC236}">
                <a16:creationId xmlns:a16="http://schemas.microsoft.com/office/drawing/2014/main" id="{D423AD3A-3A84-4538-B2CB-DE614DF9BFA1}"/>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2801D5C3-9A0A-4FDC-9530-B3C5DFD8E9A6}"/>
              </a:ext>
            </a:extLst>
          </p:cNvPr>
          <p:cNvSpPr>
            <a:spLocks noGrp="1"/>
          </p:cNvSpPr>
          <p:nvPr>
            <p:ph type="sldNum" sz="quarter" idx="12"/>
          </p:nvPr>
        </p:nvSpPr>
        <p:spPr/>
        <p:txBody>
          <a:bodyPr/>
          <a:lstStyle/>
          <a:p>
            <a:fld id="{9ACDFCE2-71B5-4597-A6BE-5F851153812A}" type="slidenum">
              <a:rPr lang="zh-TW" altLang="en-US" smtClean="0"/>
              <a:pPr/>
              <a:t>110</a:t>
            </a:fld>
            <a:endParaRPr lang="zh-TW" altLang="en-US" dirty="0"/>
          </a:p>
        </p:txBody>
      </p:sp>
    </p:spTree>
    <p:extLst>
      <p:ext uri="{BB962C8B-B14F-4D97-AF65-F5344CB8AC3E}">
        <p14:creationId xmlns:p14="http://schemas.microsoft.com/office/powerpoint/2010/main" val="15487424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811F7E-9673-4D68-9377-2ACDE8F56094}"/>
              </a:ext>
            </a:extLst>
          </p:cNvPr>
          <p:cNvSpPr>
            <a:spLocks noGrp="1"/>
          </p:cNvSpPr>
          <p:nvPr>
            <p:ph type="title"/>
          </p:nvPr>
        </p:nvSpPr>
        <p:spPr/>
        <p:txBody>
          <a:bodyPr/>
          <a:lstStyle/>
          <a:p>
            <a:r>
              <a:rPr lang="zh-TW" altLang="en-US" dirty="0"/>
              <a:t>調查期間停聘與復職</a:t>
            </a:r>
          </a:p>
        </p:txBody>
      </p:sp>
      <p:sp>
        <p:nvSpPr>
          <p:cNvPr id="3" name="內容版面配置區 2">
            <a:extLst>
              <a:ext uri="{FF2B5EF4-FFF2-40B4-BE49-F238E27FC236}">
                <a16:creationId xmlns:a16="http://schemas.microsoft.com/office/drawing/2014/main" id="{3879BADD-68FC-46A3-A1F6-5DBE88388699}"/>
              </a:ext>
            </a:extLst>
          </p:cNvPr>
          <p:cNvSpPr>
            <a:spLocks noGrp="1"/>
          </p:cNvSpPr>
          <p:nvPr>
            <p:ph idx="1"/>
          </p:nvPr>
        </p:nvSpPr>
        <p:spPr>
          <a:xfrm>
            <a:off x="2265404" y="2011680"/>
            <a:ext cx="9926595" cy="4846320"/>
          </a:xfrm>
        </p:spPr>
        <p:txBody>
          <a:bodyPr>
            <a:normAutofit/>
          </a:bodyPr>
          <a:lstStyle/>
          <a:p>
            <a:r>
              <a:rPr lang="zh-TW" altLang="en-US" dirty="0"/>
              <a:t>第 </a:t>
            </a:r>
            <a:r>
              <a:rPr lang="en-US" altLang="zh-TW" dirty="0"/>
              <a:t>35 </a:t>
            </a:r>
            <a:r>
              <a:rPr lang="zh-TW" altLang="en-US" dirty="0"/>
              <a:t>條</a:t>
            </a:r>
            <a:r>
              <a:rPr lang="en-US" altLang="zh-TW" dirty="0"/>
              <a:t>(</a:t>
            </a:r>
            <a:r>
              <a:rPr lang="zh-TW" altLang="en-US" dirty="0"/>
              <a:t>節錄</a:t>
            </a:r>
            <a:r>
              <a:rPr lang="en-US" altLang="zh-TW" dirty="0"/>
              <a:t>)</a:t>
            </a:r>
            <a:endParaRPr lang="zh-TW" altLang="en-US" dirty="0"/>
          </a:p>
          <a:p>
            <a:r>
              <a:rPr lang="zh-TW" altLang="en-US" dirty="0"/>
              <a:t>學校校長涉及校園性別事件，經學校主管機關所設之性別平等教育委員會認情節重大，</a:t>
            </a:r>
            <a:r>
              <a:rPr lang="zh-TW" altLang="en-US" dirty="0">
                <a:solidFill>
                  <a:srgbClr val="FF0000"/>
                </a:solidFill>
              </a:rPr>
              <a:t>有於調查期間先行調整或停止其職務之必要者，得由學校主管機關調整或停止其職務。</a:t>
            </a:r>
          </a:p>
          <a:p>
            <a:r>
              <a:rPr lang="zh-TW" altLang="en-US" dirty="0"/>
              <a:t>依前項規定停職之人員，其校園性別事件之</a:t>
            </a:r>
            <a:r>
              <a:rPr lang="zh-TW" altLang="en-US" dirty="0">
                <a:solidFill>
                  <a:srgbClr val="FF0000"/>
                </a:solidFill>
              </a:rPr>
              <a:t>調查結果未認定所涉行為屬實</a:t>
            </a:r>
            <a:r>
              <a:rPr lang="zh-TW" altLang="en-US" dirty="0"/>
              <a:t>，或經認定所涉行為屬實但未依公務人員、教育人員或其他相關法律予以停職、免職、解聘、停聘或不續聘者，得依</a:t>
            </a:r>
            <a:r>
              <a:rPr lang="zh-TW" altLang="en-US" dirty="0">
                <a:solidFill>
                  <a:srgbClr val="FF0000"/>
                </a:solidFill>
              </a:rPr>
              <a:t>本法或其他法律申請復職，及補發停職期間之本俸（薪）、年功俸（薪）或相當之給與。</a:t>
            </a:r>
          </a:p>
          <a:p>
            <a:r>
              <a:rPr lang="zh-TW" altLang="en-US" dirty="0"/>
              <a:t>學校及主管機關於知悉校長、學校聘任或任用之教職員、公務人員或軍職人員涉有校園性別事件，且依法辦理其停聘、解聘、不續聘、移送懲戒、送請監察院審查、</a:t>
            </a:r>
            <a:r>
              <a:rPr lang="zh-TW" altLang="en-US" dirty="0">
                <a:solidFill>
                  <a:srgbClr val="FF0000"/>
                </a:solidFill>
              </a:rPr>
              <a:t>依法核予停職或免職期間，不得受理其退休（伍）或資遣案之申請。</a:t>
            </a:r>
          </a:p>
        </p:txBody>
      </p:sp>
      <p:sp>
        <p:nvSpPr>
          <p:cNvPr id="4" name="日期版面配置區 3">
            <a:extLst>
              <a:ext uri="{FF2B5EF4-FFF2-40B4-BE49-F238E27FC236}">
                <a16:creationId xmlns:a16="http://schemas.microsoft.com/office/drawing/2014/main" id="{47DF969E-41DA-49B2-AEAE-D1BD123E8C2A}"/>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7A241B68-700B-4579-9B0C-8E5359C6E19A}"/>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8A07446D-B9D2-4026-9EEE-A09BFDA898E8}"/>
              </a:ext>
            </a:extLst>
          </p:cNvPr>
          <p:cNvSpPr>
            <a:spLocks noGrp="1"/>
          </p:cNvSpPr>
          <p:nvPr>
            <p:ph type="sldNum" sz="quarter" idx="12"/>
          </p:nvPr>
        </p:nvSpPr>
        <p:spPr/>
        <p:txBody>
          <a:bodyPr/>
          <a:lstStyle/>
          <a:p>
            <a:fld id="{9ACDFCE2-71B5-4597-A6BE-5F851153812A}" type="slidenum">
              <a:rPr lang="zh-TW" altLang="en-US" smtClean="0"/>
              <a:pPr/>
              <a:t>111</a:t>
            </a:fld>
            <a:endParaRPr lang="zh-TW" altLang="en-US" dirty="0"/>
          </a:p>
        </p:txBody>
      </p:sp>
    </p:spTree>
    <p:extLst>
      <p:ext uri="{BB962C8B-B14F-4D97-AF65-F5344CB8AC3E}">
        <p14:creationId xmlns:p14="http://schemas.microsoft.com/office/powerpoint/2010/main" val="35595683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E36306-E8FC-4167-8921-57E2008E0253}"/>
              </a:ext>
            </a:extLst>
          </p:cNvPr>
          <p:cNvSpPr>
            <a:spLocks noGrp="1"/>
          </p:cNvSpPr>
          <p:nvPr>
            <p:ph type="title"/>
          </p:nvPr>
        </p:nvSpPr>
        <p:spPr/>
        <p:txBody>
          <a:bodyPr/>
          <a:lstStyle/>
          <a:p>
            <a:r>
              <a:rPr lang="zh-TW" altLang="en-US" dirty="0"/>
              <a:t>調查期間</a:t>
            </a:r>
          </a:p>
        </p:txBody>
      </p:sp>
      <p:sp>
        <p:nvSpPr>
          <p:cNvPr id="3" name="內容版面配置區 2">
            <a:extLst>
              <a:ext uri="{FF2B5EF4-FFF2-40B4-BE49-F238E27FC236}">
                <a16:creationId xmlns:a16="http://schemas.microsoft.com/office/drawing/2014/main" id="{2E155CF0-177B-4510-9026-05620C88C3A3}"/>
              </a:ext>
            </a:extLst>
          </p:cNvPr>
          <p:cNvSpPr>
            <a:spLocks noGrp="1"/>
          </p:cNvSpPr>
          <p:nvPr>
            <p:ph idx="1"/>
          </p:nvPr>
        </p:nvSpPr>
        <p:spPr/>
        <p:txBody>
          <a:bodyPr/>
          <a:lstStyle/>
          <a:p>
            <a:r>
              <a:rPr lang="zh-TW" altLang="en-US" dirty="0"/>
              <a:t>第 </a:t>
            </a:r>
            <a:r>
              <a:rPr lang="en-US" altLang="zh-TW" dirty="0"/>
              <a:t>36 </a:t>
            </a:r>
            <a:r>
              <a:rPr lang="zh-TW" altLang="en-US" dirty="0"/>
              <a:t>條   </a:t>
            </a:r>
          </a:p>
          <a:p>
            <a:r>
              <a:rPr lang="zh-TW" altLang="en-US" dirty="0"/>
              <a:t>學校或主管機關性別平等教育委員會應於受理申請或檢舉</a:t>
            </a:r>
            <a:r>
              <a:rPr lang="zh-TW" altLang="en-US" dirty="0">
                <a:solidFill>
                  <a:srgbClr val="FF0000"/>
                </a:solidFill>
              </a:rPr>
              <a:t>後二個月內完成調查。必要時，得延長之，延長以二次為限</a:t>
            </a:r>
            <a:r>
              <a:rPr lang="zh-TW" altLang="en-US" dirty="0"/>
              <a:t>，每次不得逾一個月，並應通知申請人、被害人、檢舉人及行為人。</a:t>
            </a:r>
          </a:p>
          <a:p>
            <a:r>
              <a:rPr lang="zh-TW" altLang="en-US" dirty="0"/>
              <a:t>性別平等教育委員會</a:t>
            </a:r>
            <a:r>
              <a:rPr lang="zh-TW" altLang="en-US" dirty="0">
                <a:solidFill>
                  <a:srgbClr val="FF0000"/>
                </a:solidFill>
              </a:rPr>
              <a:t>調查完成後，應將調查報告及處理建議，以書面向其所屬學校或主管機關提出報告。</a:t>
            </a:r>
          </a:p>
        </p:txBody>
      </p:sp>
      <p:sp>
        <p:nvSpPr>
          <p:cNvPr id="4" name="日期版面配置區 3">
            <a:extLst>
              <a:ext uri="{FF2B5EF4-FFF2-40B4-BE49-F238E27FC236}">
                <a16:creationId xmlns:a16="http://schemas.microsoft.com/office/drawing/2014/main" id="{974192C7-DB56-49F0-8016-F129B1084A4F}"/>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7EA41DB8-AA72-4B95-8382-80D3BEEDDBBD}"/>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67146193-35A2-4F97-BFB8-D959BB69FA30}"/>
              </a:ext>
            </a:extLst>
          </p:cNvPr>
          <p:cNvSpPr>
            <a:spLocks noGrp="1"/>
          </p:cNvSpPr>
          <p:nvPr>
            <p:ph type="sldNum" sz="quarter" idx="12"/>
          </p:nvPr>
        </p:nvSpPr>
        <p:spPr/>
        <p:txBody>
          <a:bodyPr/>
          <a:lstStyle/>
          <a:p>
            <a:fld id="{9ACDFCE2-71B5-4597-A6BE-5F851153812A}" type="slidenum">
              <a:rPr lang="zh-TW" altLang="en-US" smtClean="0"/>
              <a:pPr/>
              <a:t>112</a:t>
            </a:fld>
            <a:endParaRPr lang="zh-TW" altLang="en-US" dirty="0"/>
          </a:p>
        </p:txBody>
      </p:sp>
    </p:spTree>
    <p:extLst>
      <p:ext uri="{BB962C8B-B14F-4D97-AF65-F5344CB8AC3E}">
        <p14:creationId xmlns:p14="http://schemas.microsoft.com/office/powerpoint/2010/main" val="5824897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F022DD-35F7-4CB8-A079-D73474AD54C6}"/>
              </a:ext>
            </a:extLst>
          </p:cNvPr>
          <p:cNvSpPr>
            <a:spLocks noGrp="1"/>
          </p:cNvSpPr>
          <p:nvPr>
            <p:ph type="title"/>
          </p:nvPr>
        </p:nvSpPr>
        <p:spPr/>
        <p:txBody>
          <a:bodyPr/>
          <a:lstStyle/>
          <a:p>
            <a:r>
              <a:rPr lang="zh-TW" altLang="en-US" dirty="0"/>
              <a:t>調查結果申覆</a:t>
            </a:r>
          </a:p>
        </p:txBody>
      </p:sp>
      <p:sp>
        <p:nvSpPr>
          <p:cNvPr id="3" name="內容版面配置區 2">
            <a:extLst>
              <a:ext uri="{FF2B5EF4-FFF2-40B4-BE49-F238E27FC236}">
                <a16:creationId xmlns:a16="http://schemas.microsoft.com/office/drawing/2014/main" id="{88399790-87CA-4691-8711-045B54929DD6}"/>
              </a:ext>
            </a:extLst>
          </p:cNvPr>
          <p:cNvSpPr>
            <a:spLocks noGrp="1"/>
          </p:cNvSpPr>
          <p:nvPr>
            <p:ph idx="1"/>
          </p:nvPr>
        </p:nvSpPr>
        <p:spPr/>
        <p:txBody>
          <a:bodyPr/>
          <a:lstStyle/>
          <a:p>
            <a:r>
              <a:rPr lang="zh-TW" altLang="en-US" dirty="0"/>
              <a:t>第 </a:t>
            </a:r>
            <a:r>
              <a:rPr lang="en-US" altLang="zh-TW" dirty="0"/>
              <a:t>37 </a:t>
            </a:r>
            <a:r>
              <a:rPr lang="zh-TW" altLang="en-US" dirty="0"/>
              <a:t>條   </a:t>
            </a:r>
          </a:p>
          <a:p>
            <a:r>
              <a:rPr lang="zh-TW" altLang="en-US" dirty="0"/>
              <a:t>申請人、被害人及行為人對於前條第三項處理之結果有不服者，得於</a:t>
            </a:r>
            <a:r>
              <a:rPr lang="zh-TW" altLang="en-US" dirty="0">
                <a:solidFill>
                  <a:srgbClr val="FF0000"/>
                </a:solidFill>
              </a:rPr>
              <a:t>收到書面通知次日起三十日內，以書面具明理由向學校或主管機關申復</a:t>
            </a:r>
            <a:r>
              <a:rPr lang="zh-TW" altLang="en-US" dirty="0"/>
              <a:t>。但行為人為校長、教師、職員或工友者，申請人或被害人得逕向主管機關申復。</a:t>
            </a:r>
          </a:p>
          <a:p>
            <a:r>
              <a:rPr lang="zh-TW" altLang="en-US" dirty="0">
                <a:solidFill>
                  <a:srgbClr val="FF0000"/>
                </a:solidFill>
              </a:rPr>
              <a:t>前項申復以一次為限。</a:t>
            </a:r>
          </a:p>
        </p:txBody>
      </p:sp>
      <p:sp>
        <p:nvSpPr>
          <p:cNvPr id="4" name="日期版面配置區 3">
            <a:extLst>
              <a:ext uri="{FF2B5EF4-FFF2-40B4-BE49-F238E27FC236}">
                <a16:creationId xmlns:a16="http://schemas.microsoft.com/office/drawing/2014/main" id="{003A0357-77B7-4079-B09A-D95BCF975295}"/>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2522F2C3-66E4-4398-8DE5-19877276BA97}"/>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ECAC545-282F-4EB3-A7E7-17DB53BBB57B}"/>
              </a:ext>
            </a:extLst>
          </p:cNvPr>
          <p:cNvSpPr>
            <a:spLocks noGrp="1"/>
          </p:cNvSpPr>
          <p:nvPr>
            <p:ph type="sldNum" sz="quarter" idx="12"/>
          </p:nvPr>
        </p:nvSpPr>
        <p:spPr/>
        <p:txBody>
          <a:bodyPr/>
          <a:lstStyle/>
          <a:p>
            <a:fld id="{9ACDFCE2-71B5-4597-A6BE-5F851153812A}" type="slidenum">
              <a:rPr lang="zh-TW" altLang="en-US" smtClean="0"/>
              <a:pPr/>
              <a:t>113</a:t>
            </a:fld>
            <a:endParaRPr lang="zh-TW" altLang="en-US" dirty="0"/>
          </a:p>
        </p:txBody>
      </p:sp>
    </p:spTree>
    <p:extLst>
      <p:ext uri="{BB962C8B-B14F-4D97-AF65-F5344CB8AC3E}">
        <p14:creationId xmlns:p14="http://schemas.microsoft.com/office/powerpoint/2010/main" val="12374512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7EABF8-5D88-4512-A2B7-4F8CAB197B34}"/>
              </a:ext>
            </a:extLst>
          </p:cNvPr>
          <p:cNvSpPr>
            <a:spLocks noGrp="1"/>
          </p:cNvSpPr>
          <p:nvPr>
            <p:ph type="title"/>
          </p:nvPr>
        </p:nvSpPr>
        <p:spPr/>
        <p:txBody>
          <a:bodyPr/>
          <a:lstStyle/>
          <a:p>
            <a:r>
              <a:rPr lang="zh-TW" altLang="en-US" dirty="0"/>
              <a:t>主管機關裁量權</a:t>
            </a:r>
          </a:p>
        </p:txBody>
      </p:sp>
      <p:sp>
        <p:nvSpPr>
          <p:cNvPr id="3" name="內容版面配置區 2">
            <a:extLst>
              <a:ext uri="{FF2B5EF4-FFF2-40B4-BE49-F238E27FC236}">
                <a16:creationId xmlns:a16="http://schemas.microsoft.com/office/drawing/2014/main" id="{CAEBC452-5096-4F2E-ADCF-16AE37DF3C87}"/>
              </a:ext>
            </a:extLst>
          </p:cNvPr>
          <p:cNvSpPr>
            <a:spLocks noGrp="1"/>
          </p:cNvSpPr>
          <p:nvPr>
            <p:ph idx="1"/>
          </p:nvPr>
        </p:nvSpPr>
        <p:spPr>
          <a:xfrm>
            <a:off x="2265404" y="2011680"/>
            <a:ext cx="9926595" cy="4846320"/>
          </a:xfrm>
        </p:spPr>
        <p:txBody>
          <a:bodyPr>
            <a:normAutofit/>
          </a:bodyPr>
          <a:lstStyle/>
          <a:p>
            <a:r>
              <a:rPr lang="zh-TW" altLang="en-US" dirty="0"/>
              <a:t>第 </a:t>
            </a:r>
            <a:r>
              <a:rPr lang="en-US" altLang="zh-TW" dirty="0"/>
              <a:t>40 </a:t>
            </a:r>
            <a:r>
              <a:rPr lang="zh-TW" altLang="en-US" dirty="0"/>
              <a:t>條  </a:t>
            </a:r>
            <a:r>
              <a:rPr lang="en-US" altLang="zh-TW" dirty="0"/>
              <a:t>(</a:t>
            </a:r>
            <a:r>
              <a:rPr lang="zh-TW" altLang="en-US" dirty="0"/>
              <a:t>節錄</a:t>
            </a:r>
            <a:r>
              <a:rPr lang="en-US" altLang="zh-TW" dirty="0"/>
              <a:t>)</a:t>
            </a:r>
            <a:r>
              <a:rPr lang="zh-TW" altLang="en-US" dirty="0"/>
              <a:t> </a:t>
            </a:r>
          </a:p>
          <a:p>
            <a:r>
              <a:rPr lang="zh-TW" altLang="en-US" dirty="0">
                <a:solidFill>
                  <a:srgbClr val="FF0000"/>
                </a:solidFill>
              </a:rPr>
              <a:t>學校主管機關於學校調查處理校園性別事件時，應對學校提供諮詢服務、輔導協助、適法監督或予以糾正。</a:t>
            </a:r>
          </a:p>
          <a:p>
            <a:r>
              <a:rPr lang="zh-TW" altLang="en-US" dirty="0"/>
              <a:t>主管機關依前項規定交回學校性別平等教育委員會審議後，學校性別平等教育委員會屆期未依法審議、審議結果仍有違法或不當之虞者，</a:t>
            </a:r>
            <a:r>
              <a:rPr lang="zh-TW" altLang="en-US" dirty="0">
                <a:solidFill>
                  <a:srgbClr val="FF0000"/>
                </a:solidFill>
              </a:rPr>
              <a:t>主管機關得敘明理由逕行提交所設性別平等教育委員會審議，其決議視同學校性別平等教育委員會之決議。</a:t>
            </a:r>
          </a:p>
          <a:p>
            <a:r>
              <a:rPr lang="zh-TW" altLang="en-US" dirty="0"/>
              <a:t>有前項情事之學校，經主管機關審議認有違失者，主管機關</a:t>
            </a:r>
            <a:r>
              <a:rPr lang="zh-TW" altLang="en-US" dirty="0">
                <a:solidFill>
                  <a:srgbClr val="FF0000"/>
                </a:solidFill>
              </a:rPr>
              <a:t>應納入學校評鑑、扣減獎（補）助或行政考核之依據，並追究相關人員責任。</a:t>
            </a:r>
          </a:p>
        </p:txBody>
      </p:sp>
      <p:sp>
        <p:nvSpPr>
          <p:cNvPr id="4" name="日期版面配置區 3">
            <a:extLst>
              <a:ext uri="{FF2B5EF4-FFF2-40B4-BE49-F238E27FC236}">
                <a16:creationId xmlns:a16="http://schemas.microsoft.com/office/drawing/2014/main" id="{4A9125BA-EED9-442D-A7A7-A71A507034B9}"/>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1F6BCA08-F4B1-43AE-A5A4-738891210231}"/>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4DF0C2DF-3B8F-4A04-91C1-A915728675C9}"/>
              </a:ext>
            </a:extLst>
          </p:cNvPr>
          <p:cNvSpPr>
            <a:spLocks noGrp="1"/>
          </p:cNvSpPr>
          <p:nvPr>
            <p:ph type="sldNum" sz="quarter" idx="12"/>
          </p:nvPr>
        </p:nvSpPr>
        <p:spPr/>
        <p:txBody>
          <a:bodyPr/>
          <a:lstStyle/>
          <a:p>
            <a:fld id="{9ACDFCE2-71B5-4597-A6BE-5F851153812A}" type="slidenum">
              <a:rPr lang="zh-TW" altLang="en-US" smtClean="0"/>
              <a:pPr/>
              <a:t>114</a:t>
            </a:fld>
            <a:endParaRPr lang="zh-TW" altLang="en-US" dirty="0"/>
          </a:p>
        </p:txBody>
      </p:sp>
    </p:spTree>
    <p:extLst>
      <p:ext uri="{BB962C8B-B14F-4D97-AF65-F5344CB8AC3E}">
        <p14:creationId xmlns:p14="http://schemas.microsoft.com/office/powerpoint/2010/main" val="24242649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93142371-DA88-4940-BA2F-C08DAADFEBDF}"/>
              </a:ext>
            </a:extLst>
          </p:cNvPr>
          <p:cNvSpPr>
            <a:spLocks noGrp="1"/>
          </p:cNvSpPr>
          <p:nvPr>
            <p:ph type="title"/>
          </p:nvPr>
        </p:nvSpPr>
        <p:spPr/>
        <p:txBody>
          <a:bodyPr/>
          <a:lstStyle/>
          <a:p>
            <a:r>
              <a:rPr lang="zh-TW" altLang="en-US" dirty="0"/>
              <a:t>別讓違法行為</a:t>
            </a:r>
            <a:br>
              <a:rPr lang="en-US" altLang="zh-TW" dirty="0"/>
            </a:br>
            <a:r>
              <a:rPr lang="zh-TW" altLang="en-US" dirty="0"/>
              <a:t>毀了你的職涯</a:t>
            </a:r>
          </a:p>
        </p:txBody>
      </p:sp>
      <p:sp>
        <p:nvSpPr>
          <p:cNvPr id="8" name="文字版面配置區 7">
            <a:extLst>
              <a:ext uri="{FF2B5EF4-FFF2-40B4-BE49-F238E27FC236}">
                <a16:creationId xmlns:a16="http://schemas.microsoft.com/office/drawing/2014/main" id="{1DE6D973-B452-486A-9D56-C68647334C53}"/>
              </a:ext>
            </a:extLst>
          </p:cNvPr>
          <p:cNvSpPr>
            <a:spLocks noGrp="1"/>
          </p:cNvSpPr>
          <p:nvPr>
            <p:ph type="body" idx="1"/>
          </p:nvPr>
        </p:nvSpPr>
        <p:spPr/>
        <p:txBody>
          <a:bodyPr/>
          <a:lstStyle/>
          <a:p>
            <a:endParaRPr lang="zh-TW" altLang="en-US"/>
          </a:p>
        </p:txBody>
      </p:sp>
      <p:sp>
        <p:nvSpPr>
          <p:cNvPr id="4" name="日期版面配置區 3">
            <a:extLst>
              <a:ext uri="{FF2B5EF4-FFF2-40B4-BE49-F238E27FC236}">
                <a16:creationId xmlns:a16="http://schemas.microsoft.com/office/drawing/2014/main" id="{E7D51D1B-9076-425C-A518-D30F18E556BB}"/>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8D802CBB-2CAB-45BE-942C-F8970F76E550}"/>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628A875B-D593-440D-9DB8-C2B39DF0413A}"/>
              </a:ext>
            </a:extLst>
          </p:cNvPr>
          <p:cNvSpPr>
            <a:spLocks noGrp="1"/>
          </p:cNvSpPr>
          <p:nvPr>
            <p:ph type="sldNum" sz="quarter" idx="12"/>
          </p:nvPr>
        </p:nvSpPr>
        <p:spPr/>
        <p:txBody>
          <a:bodyPr/>
          <a:lstStyle/>
          <a:p>
            <a:fld id="{9ACDFCE2-71B5-4597-A6BE-5F851153812A}" type="slidenum">
              <a:rPr lang="zh-TW" altLang="en-US" smtClean="0"/>
              <a:pPr/>
              <a:t>115</a:t>
            </a:fld>
            <a:endParaRPr lang="zh-TW" altLang="en-US" dirty="0"/>
          </a:p>
        </p:txBody>
      </p:sp>
    </p:spTree>
    <p:extLst>
      <p:ext uri="{BB962C8B-B14F-4D97-AF65-F5344CB8AC3E}">
        <p14:creationId xmlns:p14="http://schemas.microsoft.com/office/powerpoint/2010/main" val="25334521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dirty="0"/>
          </a:p>
        </p:txBody>
      </p:sp>
      <p:sp>
        <p:nvSpPr>
          <p:cNvPr id="5" name="頁尾版面配置區 4"/>
          <p:cNvSpPr>
            <a:spLocks noGrp="1"/>
          </p:cNvSpPr>
          <p:nvPr>
            <p:ph type="ftr" sz="quarter" idx="11"/>
          </p:nvPr>
        </p:nvSpPr>
        <p:spPr/>
        <p:txBody>
          <a:bodyPr/>
          <a:lstStyle/>
          <a:p>
            <a:r>
              <a:rPr lang="en-US" altLang="zh-TW" dirty="0"/>
              <a:t>Andy</a:t>
            </a:r>
            <a:endParaRPr lang="zh-TW" altLang="en-US" dirty="0"/>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116</a:t>
            </a:fld>
            <a:endParaRPr lang="zh-TW" altLang="en-US" dirty="0"/>
          </a:p>
        </p:txBody>
      </p:sp>
      <p:sp>
        <p:nvSpPr>
          <p:cNvPr id="2" name="標題 1"/>
          <p:cNvSpPr>
            <a:spLocks noGrp="1"/>
          </p:cNvSpPr>
          <p:nvPr>
            <p:ph type="title" idx="4294967295"/>
          </p:nvPr>
        </p:nvSpPr>
        <p:spPr>
          <a:xfrm>
            <a:off x="0" y="354013"/>
            <a:ext cx="9164637" cy="1657350"/>
          </a:xfrm>
        </p:spPr>
        <p:txBody>
          <a:bodyPr/>
          <a:lstStyle/>
          <a:p>
            <a:r>
              <a:rPr lang="zh-TW" altLang="en-US" dirty="0"/>
              <a:t>教師法第</a:t>
            </a:r>
            <a:r>
              <a:rPr lang="en-US" altLang="zh-TW" dirty="0"/>
              <a:t>14</a:t>
            </a:r>
            <a:r>
              <a:rPr lang="zh-TW" altLang="en-US" dirty="0"/>
              <a:t>條</a:t>
            </a:r>
            <a:r>
              <a:rPr lang="en-US" altLang="zh-TW" dirty="0"/>
              <a:t>(</a:t>
            </a:r>
            <a:r>
              <a:rPr lang="zh-TW" altLang="en-US" dirty="0"/>
              <a:t>節錄</a:t>
            </a:r>
            <a:r>
              <a:rPr lang="en-US" altLang="zh-TW" dirty="0"/>
              <a:t>)</a:t>
            </a:r>
            <a:endParaRPr lang="zh-TW" altLang="en-US" dirty="0"/>
          </a:p>
        </p:txBody>
      </p:sp>
      <p:sp>
        <p:nvSpPr>
          <p:cNvPr id="3" name="內容版面配置區 2"/>
          <p:cNvSpPr>
            <a:spLocks noGrp="1"/>
          </p:cNvSpPr>
          <p:nvPr>
            <p:ph idx="4294967295"/>
          </p:nvPr>
        </p:nvSpPr>
        <p:spPr>
          <a:xfrm>
            <a:off x="-96687" y="2011363"/>
            <a:ext cx="12288688" cy="4846637"/>
          </a:xfrm>
        </p:spPr>
        <p:txBody>
          <a:bodyPr>
            <a:normAutofit/>
          </a:bodyPr>
          <a:lstStyle/>
          <a:p>
            <a:r>
              <a:rPr lang="zh-TW" altLang="en-US" b="0" dirty="0">
                <a:effectLst/>
              </a:rPr>
              <a:t>教師有下列各款情形之一者，應予解聘，且終身不得聘任為教師：</a:t>
            </a:r>
          </a:p>
          <a:p>
            <a:endParaRPr lang="en-US" altLang="zh-TW" b="0" dirty="0">
              <a:effectLst/>
            </a:endParaRPr>
          </a:p>
          <a:p>
            <a:r>
              <a:rPr lang="zh-TW" altLang="en-US" b="0" dirty="0">
                <a:effectLst/>
              </a:rPr>
              <a:t>三、犯性</a:t>
            </a:r>
            <a:r>
              <a:rPr lang="zh-TW" altLang="en-US" b="0" dirty="0">
                <a:solidFill>
                  <a:srgbClr val="FF0000"/>
                </a:solidFill>
                <a:effectLst/>
              </a:rPr>
              <a:t>侵害犯罪防治法</a:t>
            </a:r>
            <a:r>
              <a:rPr lang="zh-TW" altLang="en-US" b="0" dirty="0">
                <a:effectLst/>
              </a:rPr>
              <a:t>第二條第一項所定之罪，經有罪判決確定。</a:t>
            </a:r>
            <a:endParaRPr lang="en-US" altLang="zh-TW" b="0" dirty="0">
              <a:effectLst/>
            </a:endParaRPr>
          </a:p>
          <a:p>
            <a:endParaRPr lang="zh-TW" altLang="en-US" b="0" dirty="0">
              <a:effectLst/>
            </a:endParaRPr>
          </a:p>
          <a:p>
            <a:r>
              <a:rPr lang="zh-TW" altLang="en-US" b="0" dirty="0">
                <a:effectLst/>
              </a:rPr>
              <a:t>四、經學校性別平等教育委員會或依法組成之相關委員會調查確認有</a:t>
            </a:r>
            <a:r>
              <a:rPr lang="zh-TW" altLang="en-US" b="0" dirty="0">
                <a:solidFill>
                  <a:srgbClr val="FF0000"/>
                </a:solidFill>
                <a:effectLst/>
              </a:rPr>
              <a:t>性侵害行為屬實</a:t>
            </a:r>
            <a:r>
              <a:rPr lang="zh-TW" altLang="en-US" b="0" dirty="0">
                <a:effectLst/>
              </a:rPr>
              <a:t>。</a:t>
            </a:r>
            <a:endParaRPr lang="en-US" altLang="zh-TW" b="0" dirty="0">
              <a:effectLst/>
            </a:endParaRPr>
          </a:p>
          <a:p>
            <a:endParaRPr lang="zh-TW" altLang="en-US" b="0" dirty="0">
              <a:effectLst/>
            </a:endParaRPr>
          </a:p>
          <a:p>
            <a:r>
              <a:rPr lang="zh-TW" altLang="en-US" b="0" dirty="0">
                <a:effectLst/>
              </a:rPr>
              <a:t>五、經學校性別平等教育委員會或依法組成之相關委員會調查確認有</a:t>
            </a:r>
            <a:r>
              <a:rPr lang="zh-TW" altLang="en-US" b="0" dirty="0">
                <a:solidFill>
                  <a:srgbClr val="FF0000"/>
                </a:solidFill>
                <a:effectLst/>
              </a:rPr>
              <a:t>性騷擾或性霸凌行為，有解聘及終身不得聘任為教師之必要。</a:t>
            </a:r>
          </a:p>
          <a:p>
            <a:endParaRPr lang="zh-TW" altLang="en-US" dirty="0"/>
          </a:p>
        </p:txBody>
      </p:sp>
    </p:spTree>
    <p:extLst>
      <p:ext uri="{BB962C8B-B14F-4D97-AF65-F5344CB8AC3E}">
        <p14:creationId xmlns:p14="http://schemas.microsoft.com/office/powerpoint/2010/main" val="32483158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117</a:t>
            </a:fld>
            <a:endParaRPr lang="zh-TW" altLang="en-US" dirty="0"/>
          </a:p>
        </p:txBody>
      </p:sp>
      <p:sp>
        <p:nvSpPr>
          <p:cNvPr id="8" name="內容版面配置區 2"/>
          <p:cNvSpPr txBox="1">
            <a:spLocks/>
          </p:cNvSpPr>
          <p:nvPr/>
        </p:nvSpPr>
        <p:spPr>
          <a:xfrm>
            <a:off x="191344" y="1196751"/>
            <a:ext cx="11809312" cy="5215695"/>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微軟正黑體" panose="020B0604030504040204" pitchFamily="34" charset="-120"/>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微軟正黑體" panose="020B0604030504040204" pitchFamily="34" charset="-120"/>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微軟正黑體" panose="020B0604030504040204" pitchFamily="34" charset="-120"/>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微軟正黑體" panose="020B0604030504040204" pitchFamily="34" charset="-120"/>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微軟正黑體" panose="020B0604030504040204" pitchFamily="34" charset="-120"/>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zh-TW" altLang="en-US" dirty="0"/>
              <a:t>六、</a:t>
            </a:r>
            <a:r>
              <a:rPr lang="zh-TW" altLang="en-US" dirty="0">
                <a:solidFill>
                  <a:srgbClr val="FF0000"/>
                </a:solidFill>
              </a:rPr>
              <a:t>受兒童及少年性剝削防制條例規定處罰</a:t>
            </a:r>
            <a:r>
              <a:rPr lang="zh-TW" altLang="en-US" dirty="0"/>
              <a:t>，或受性騷擾防治法第二十條或第二十五條規定處罰，經學校性別平等教育委員會確認，有解聘及終身不得聘任為教師之必要。</a:t>
            </a:r>
            <a:endParaRPr lang="en-US" altLang="zh-TW" dirty="0"/>
          </a:p>
          <a:p>
            <a:endParaRPr lang="zh-TW" altLang="en-US" dirty="0"/>
          </a:p>
          <a:p>
            <a:r>
              <a:rPr lang="zh-TW" altLang="en-US" dirty="0"/>
              <a:t>七、經各級社政主管機關依</a:t>
            </a:r>
            <a:r>
              <a:rPr lang="zh-TW" altLang="en-US" dirty="0">
                <a:solidFill>
                  <a:srgbClr val="FF0000"/>
                </a:solidFill>
              </a:rPr>
              <a:t>兒童及少年福利與權益保障法</a:t>
            </a:r>
            <a:r>
              <a:rPr lang="zh-TW" altLang="en-US" dirty="0"/>
              <a:t>第九十七條規定處罰，並經學校教師評審委員會確認，有解聘及終身不得聘任為教師之必要。</a:t>
            </a:r>
            <a:endParaRPr lang="en-US" altLang="zh-TW" dirty="0"/>
          </a:p>
          <a:p>
            <a:endParaRPr lang="zh-TW" altLang="en-US" dirty="0"/>
          </a:p>
          <a:p>
            <a:r>
              <a:rPr lang="zh-TW" altLang="en-US" dirty="0"/>
              <a:t>八、知悉服務學校發生疑似校園性侵害事件，未依性別平等教育法規定通報，致再度發生校園性侵害事件；或偽造、變造、湮滅或隱匿他人所犯校園性侵害事件之證據，經學校或有關機關查證屬實。</a:t>
            </a:r>
          </a:p>
          <a:p>
            <a:endParaRPr lang="zh-TW" altLang="en-US" dirty="0"/>
          </a:p>
        </p:txBody>
      </p:sp>
    </p:spTree>
    <p:extLst>
      <p:ext uri="{BB962C8B-B14F-4D97-AF65-F5344CB8AC3E}">
        <p14:creationId xmlns:p14="http://schemas.microsoft.com/office/powerpoint/2010/main" val="21183359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E65BA7-721B-40ED-A37C-0660EEE9BA3F}"/>
              </a:ext>
            </a:extLst>
          </p:cNvPr>
          <p:cNvSpPr>
            <a:spLocks noGrp="1"/>
          </p:cNvSpPr>
          <p:nvPr>
            <p:ph type="title"/>
          </p:nvPr>
        </p:nvSpPr>
        <p:spPr/>
        <p:txBody>
          <a:bodyPr/>
          <a:lstStyle/>
          <a:p>
            <a:r>
              <a:rPr lang="zh-TW" altLang="en-US" dirty="0"/>
              <a:t>情節重大與否之判斷基準</a:t>
            </a:r>
            <a:r>
              <a:rPr lang="en-US" altLang="zh-TW" dirty="0"/>
              <a:t>(</a:t>
            </a:r>
            <a:r>
              <a:rPr lang="zh-TW" altLang="en-US" dirty="0"/>
              <a:t>節錄</a:t>
            </a:r>
            <a:r>
              <a:rPr lang="en-US" altLang="zh-TW" dirty="0"/>
              <a:t>)</a:t>
            </a:r>
            <a:endParaRPr lang="zh-TW" altLang="en-US" dirty="0"/>
          </a:p>
        </p:txBody>
      </p:sp>
      <p:sp>
        <p:nvSpPr>
          <p:cNvPr id="3" name="內容版面配置區 2">
            <a:extLst>
              <a:ext uri="{FF2B5EF4-FFF2-40B4-BE49-F238E27FC236}">
                <a16:creationId xmlns:a16="http://schemas.microsoft.com/office/drawing/2014/main" id="{6E787B17-55D9-4A94-BF0D-0110CF644FDF}"/>
              </a:ext>
            </a:extLst>
          </p:cNvPr>
          <p:cNvSpPr>
            <a:spLocks noGrp="1"/>
          </p:cNvSpPr>
          <p:nvPr>
            <p:ph idx="1"/>
          </p:nvPr>
        </p:nvSpPr>
        <p:spPr>
          <a:xfrm>
            <a:off x="2265404" y="2011680"/>
            <a:ext cx="9926596" cy="3766185"/>
          </a:xfrm>
        </p:spPr>
        <p:txBody>
          <a:bodyPr>
            <a:normAutofit/>
          </a:bodyPr>
          <a:lstStyle/>
          <a:p>
            <a:r>
              <a:rPr lang="zh-TW" altLang="en-US" dirty="0"/>
              <a:t>針對學校調查處理教職員工</a:t>
            </a:r>
            <a:r>
              <a:rPr lang="zh-TW" altLang="en-US" dirty="0">
                <a:solidFill>
                  <a:srgbClr val="FF0000"/>
                </a:solidFill>
              </a:rPr>
              <a:t>性騷擾或性霸凌</a:t>
            </a:r>
            <a:r>
              <a:rPr lang="zh-TW" altLang="en-US" dirty="0"/>
              <a:t>事件</a:t>
            </a:r>
            <a:endParaRPr lang="en-US" altLang="zh-TW" dirty="0"/>
          </a:p>
          <a:p>
            <a:endParaRPr lang="en-US" altLang="zh-TW" dirty="0"/>
          </a:p>
          <a:p>
            <a:r>
              <a:rPr lang="zh-TW" altLang="en-US" dirty="0"/>
              <a:t>調查小組調查後，倘經調查發現其行為事實情節已達</a:t>
            </a:r>
            <a:r>
              <a:rPr lang="zh-TW" altLang="en-US" dirty="0">
                <a:solidFill>
                  <a:srgbClr val="FF0000"/>
                </a:solidFill>
              </a:rPr>
              <a:t>應予解聘、免職、終止契約關係或終止運用關係</a:t>
            </a:r>
            <a:r>
              <a:rPr lang="zh-TW" altLang="en-US" dirty="0"/>
              <a:t>，並應</a:t>
            </a:r>
            <a:r>
              <a:rPr lang="zh-TW" altLang="en-US" dirty="0">
                <a:solidFill>
                  <a:srgbClr val="FF0000"/>
                </a:solidFill>
              </a:rPr>
              <a:t>通報終身或</a:t>
            </a:r>
            <a:r>
              <a:rPr lang="en-US" altLang="zh-TW" dirty="0">
                <a:solidFill>
                  <a:srgbClr val="FF0000"/>
                </a:solidFill>
              </a:rPr>
              <a:t>1</a:t>
            </a:r>
            <a:r>
              <a:rPr lang="zh-TW" altLang="en-US" dirty="0">
                <a:solidFill>
                  <a:srgbClr val="FF0000"/>
                </a:solidFill>
              </a:rPr>
              <a:t>至</a:t>
            </a:r>
            <a:r>
              <a:rPr lang="en-US" altLang="zh-TW" dirty="0">
                <a:solidFill>
                  <a:srgbClr val="FF0000"/>
                </a:solidFill>
              </a:rPr>
              <a:t>4</a:t>
            </a:r>
            <a:r>
              <a:rPr lang="zh-TW" altLang="en-US" dirty="0">
                <a:solidFill>
                  <a:srgbClr val="FF0000"/>
                </a:solidFill>
              </a:rPr>
              <a:t>年不得聘任、任用、進用或運用者</a:t>
            </a:r>
            <a:endParaRPr lang="en-US" altLang="zh-TW" dirty="0">
              <a:solidFill>
                <a:srgbClr val="FF0000"/>
              </a:solidFill>
            </a:endParaRPr>
          </a:p>
          <a:p>
            <a:endParaRPr lang="en-US" altLang="zh-TW" dirty="0"/>
          </a:p>
          <a:p>
            <a:r>
              <a:rPr lang="zh-TW" altLang="en-US" dirty="0"/>
              <a:t>應請調查小組針對調查過程所蒐集之資訊，視個案具體情節，審酌一切情狀，</a:t>
            </a:r>
            <a:r>
              <a:rPr lang="en-US" altLang="zh-TW" dirty="0"/>
              <a:t>……</a:t>
            </a:r>
            <a:r>
              <a:rPr lang="zh-TW" altLang="en-US" dirty="0">
                <a:solidFill>
                  <a:srgbClr val="FF0000"/>
                </a:solidFill>
              </a:rPr>
              <a:t>經學校性平會審議確認通過後向學校提出處理建議</a:t>
            </a:r>
          </a:p>
        </p:txBody>
      </p:sp>
      <p:sp>
        <p:nvSpPr>
          <p:cNvPr id="4" name="日期版面配置區 3">
            <a:extLst>
              <a:ext uri="{FF2B5EF4-FFF2-40B4-BE49-F238E27FC236}">
                <a16:creationId xmlns:a16="http://schemas.microsoft.com/office/drawing/2014/main" id="{4622DBC8-CD63-4CF1-94FA-9A5347C0F2EF}"/>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221AC2D-D9EB-45B7-92B1-EBE3A13262C5}"/>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929739B7-86E5-4FAA-8DBE-86CEA520D160}"/>
              </a:ext>
            </a:extLst>
          </p:cNvPr>
          <p:cNvSpPr>
            <a:spLocks noGrp="1"/>
          </p:cNvSpPr>
          <p:nvPr>
            <p:ph type="sldNum" sz="quarter" idx="12"/>
          </p:nvPr>
        </p:nvSpPr>
        <p:spPr/>
        <p:txBody>
          <a:bodyPr/>
          <a:lstStyle/>
          <a:p>
            <a:fld id="{9ACDFCE2-71B5-4597-A6BE-5F851153812A}" type="slidenum">
              <a:rPr lang="zh-TW" altLang="en-US" smtClean="0"/>
              <a:pPr/>
              <a:t>118</a:t>
            </a:fld>
            <a:endParaRPr lang="zh-TW" altLang="en-US" dirty="0"/>
          </a:p>
        </p:txBody>
      </p:sp>
      <p:sp>
        <p:nvSpPr>
          <p:cNvPr id="8" name="文字方塊 7">
            <a:extLst>
              <a:ext uri="{FF2B5EF4-FFF2-40B4-BE49-F238E27FC236}">
                <a16:creationId xmlns:a16="http://schemas.microsoft.com/office/drawing/2014/main" id="{8FD48A8E-7625-4C46-933B-E1CD0C8C836A}"/>
              </a:ext>
            </a:extLst>
          </p:cNvPr>
          <p:cNvSpPr txBox="1"/>
          <p:nvPr/>
        </p:nvSpPr>
        <p:spPr>
          <a:xfrm>
            <a:off x="6325991" y="6043115"/>
            <a:ext cx="6337300" cy="369332"/>
          </a:xfrm>
          <a:prstGeom prst="rect">
            <a:avLst/>
          </a:prstGeom>
          <a:noFill/>
        </p:spPr>
        <p:txBody>
          <a:bodyPr wrap="square">
            <a:spAutoFit/>
          </a:bodyPr>
          <a:lstStyle/>
          <a:p>
            <a:r>
              <a:rPr lang="zh-TW" altLang="en-US" dirty="0"/>
              <a:t>臺教學</a:t>
            </a:r>
            <a:r>
              <a:rPr lang="en-US" altLang="zh-TW" dirty="0"/>
              <a:t>(</a:t>
            </a:r>
            <a:r>
              <a:rPr lang="zh-TW" altLang="en-US" dirty="0"/>
              <a:t>三</a:t>
            </a:r>
            <a:r>
              <a:rPr lang="en-US" altLang="zh-TW" dirty="0"/>
              <a:t>)</a:t>
            </a:r>
            <a:r>
              <a:rPr lang="zh-TW" altLang="en-US" dirty="0"/>
              <a:t>字第</a:t>
            </a:r>
            <a:r>
              <a:rPr lang="en-US" altLang="zh-TW" dirty="0"/>
              <a:t>1122803970A</a:t>
            </a:r>
            <a:r>
              <a:rPr lang="zh-TW" altLang="en-US" dirty="0"/>
              <a:t>號函示</a:t>
            </a:r>
          </a:p>
        </p:txBody>
      </p:sp>
    </p:spTree>
    <p:extLst>
      <p:ext uri="{BB962C8B-B14F-4D97-AF65-F5344CB8AC3E}">
        <p14:creationId xmlns:p14="http://schemas.microsoft.com/office/powerpoint/2010/main" val="10948667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E65BA7-721B-40ED-A37C-0660EEE9BA3F}"/>
              </a:ext>
            </a:extLst>
          </p:cNvPr>
          <p:cNvSpPr>
            <a:spLocks noGrp="1"/>
          </p:cNvSpPr>
          <p:nvPr>
            <p:ph type="title"/>
          </p:nvPr>
        </p:nvSpPr>
        <p:spPr/>
        <p:txBody>
          <a:bodyPr/>
          <a:lstStyle/>
          <a:p>
            <a:r>
              <a:rPr lang="zh-TW" altLang="en-US" dirty="0"/>
              <a:t>情節重大與否之判斷基準</a:t>
            </a:r>
            <a:r>
              <a:rPr lang="en-US" altLang="zh-TW" dirty="0"/>
              <a:t>(</a:t>
            </a:r>
            <a:r>
              <a:rPr lang="zh-TW" altLang="en-US" dirty="0"/>
              <a:t>節錄</a:t>
            </a:r>
            <a:r>
              <a:rPr lang="en-US" altLang="zh-TW" dirty="0"/>
              <a:t>)</a:t>
            </a:r>
            <a:endParaRPr lang="zh-TW" altLang="en-US" dirty="0"/>
          </a:p>
        </p:txBody>
      </p:sp>
      <p:sp>
        <p:nvSpPr>
          <p:cNvPr id="3" name="內容版面配置區 2">
            <a:extLst>
              <a:ext uri="{FF2B5EF4-FFF2-40B4-BE49-F238E27FC236}">
                <a16:creationId xmlns:a16="http://schemas.microsoft.com/office/drawing/2014/main" id="{6E787B17-55D9-4A94-BF0D-0110CF644FDF}"/>
              </a:ext>
            </a:extLst>
          </p:cNvPr>
          <p:cNvSpPr>
            <a:spLocks noGrp="1"/>
          </p:cNvSpPr>
          <p:nvPr>
            <p:ph idx="1"/>
          </p:nvPr>
        </p:nvSpPr>
        <p:spPr>
          <a:xfrm>
            <a:off x="2265404" y="2011680"/>
            <a:ext cx="9926596" cy="3766185"/>
          </a:xfrm>
        </p:spPr>
        <p:txBody>
          <a:bodyPr>
            <a:normAutofit/>
          </a:bodyPr>
          <a:lstStyle/>
          <a:p>
            <a:r>
              <a:rPr lang="en-US" altLang="zh-TW" dirty="0"/>
              <a:t>(</a:t>
            </a:r>
            <a:r>
              <a:rPr lang="zh-TW" altLang="en-US" dirty="0"/>
              <a:t>一</a:t>
            </a:r>
            <a:r>
              <a:rPr lang="en-US" altLang="zh-TW" dirty="0"/>
              <a:t>)</a:t>
            </a:r>
            <a:r>
              <a:rPr lang="zh-TW" altLang="en-US" dirty="0"/>
              <a:t>行為人：行為</a:t>
            </a:r>
            <a:r>
              <a:rPr lang="zh-TW" altLang="en-US" dirty="0">
                <a:solidFill>
                  <a:srgbClr val="FF0000"/>
                </a:solidFill>
              </a:rPr>
              <a:t>是否基於故意、與被害人之關係</a:t>
            </a:r>
            <a:r>
              <a:rPr lang="en-US" altLang="zh-TW" dirty="0"/>
              <a:t>(</a:t>
            </a:r>
            <a:r>
              <a:rPr lang="zh-TW" altLang="en-US" dirty="0"/>
              <a:t>是否直接指導</a:t>
            </a:r>
            <a:r>
              <a:rPr lang="en-US" altLang="zh-TW" dirty="0"/>
              <a:t>)</a:t>
            </a:r>
            <a:r>
              <a:rPr lang="zh-TW" altLang="en-US" dirty="0"/>
              <a:t>、</a:t>
            </a:r>
            <a:endParaRPr lang="en-US" altLang="zh-TW" dirty="0"/>
          </a:p>
          <a:p>
            <a:r>
              <a:rPr lang="zh-TW" altLang="en-US" dirty="0">
                <a:solidFill>
                  <a:srgbClr val="FF0000"/>
                </a:solidFill>
              </a:rPr>
              <a:t>過往有無類似行為經學校調查屬實、曾處置告誡後再犯、有無挾怨報復</a:t>
            </a:r>
            <a:r>
              <a:rPr lang="zh-TW" altLang="en-US" dirty="0"/>
              <a:t>、</a:t>
            </a:r>
            <a:endParaRPr lang="en-US" altLang="zh-TW" dirty="0"/>
          </a:p>
          <a:p>
            <a:r>
              <a:rPr lang="zh-TW" altLang="en-US" dirty="0">
                <a:solidFill>
                  <a:srgbClr val="FF0000"/>
                </a:solidFill>
              </a:rPr>
              <a:t>污衊</a:t>
            </a:r>
            <a:r>
              <a:rPr lang="en-US" altLang="zh-TW" dirty="0">
                <a:solidFill>
                  <a:srgbClr val="FF0000"/>
                </a:solidFill>
              </a:rPr>
              <a:t>/</a:t>
            </a:r>
            <a:r>
              <a:rPr lang="zh-TW" altLang="en-US" dirty="0">
                <a:solidFill>
                  <a:srgbClr val="FF0000"/>
                </a:solidFill>
              </a:rPr>
              <a:t>轉嫁責任予被害人、串供、不當施壓被害人</a:t>
            </a:r>
            <a:endParaRPr lang="en-US" altLang="zh-TW" dirty="0">
              <a:solidFill>
                <a:srgbClr val="FF0000"/>
              </a:solidFill>
            </a:endParaRPr>
          </a:p>
          <a:p>
            <a:r>
              <a:rPr lang="zh-TW" altLang="en-US" dirty="0"/>
              <a:t>或其他受事件牽連之相關人等</a:t>
            </a:r>
            <a:r>
              <a:rPr lang="zh-TW" altLang="en-US" dirty="0">
                <a:solidFill>
                  <a:srgbClr val="FF0000"/>
                </a:solidFill>
              </a:rPr>
              <a:t>不具悔意之犯後態度</a:t>
            </a:r>
            <a:r>
              <a:rPr lang="zh-TW" altLang="en-US" dirty="0"/>
              <a:t>。</a:t>
            </a:r>
            <a:endParaRPr lang="en-US" altLang="zh-TW" dirty="0"/>
          </a:p>
          <a:p>
            <a:endParaRPr lang="zh-TW" altLang="en-US" dirty="0"/>
          </a:p>
          <a:p>
            <a:r>
              <a:rPr lang="en-US" altLang="zh-TW" dirty="0"/>
              <a:t>(</a:t>
            </a:r>
            <a:r>
              <a:rPr lang="zh-TW" altLang="en-US" dirty="0"/>
              <a:t>二</a:t>
            </a:r>
            <a:r>
              <a:rPr lang="en-US" altLang="zh-TW" dirty="0"/>
              <a:t>)</a:t>
            </a:r>
            <a:r>
              <a:rPr lang="zh-TW" altLang="en-US" dirty="0"/>
              <a:t>被害人：被害人</a:t>
            </a:r>
            <a:r>
              <a:rPr lang="zh-TW" altLang="en-US" dirty="0">
                <a:solidFill>
                  <a:srgbClr val="FF0000"/>
                </a:solidFill>
              </a:rPr>
              <a:t>年齡</a:t>
            </a:r>
            <a:r>
              <a:rPr lang="en-US" altLang="zh-TW" dirty="0"/>
              <a:t>(</a:t>
            </a:r>
            <a:r>
              <a:rPr lang="zh-TW" altLang="en-US" dirty="0"/>
              <a:t>成年、未成年或年幼</a:t>
            </a:r>
            <a:r>
              <a:rPr lang="en-US" altLang="zh-TW" dirty="0"/>
              <a:t>)</a:t>
            </a:r>
            <a:r>
              <a:rPr lang="zh-TW" altLang="en-US" dirty="0"/>
              <a:t>、被害人</a:t>
            </a:r>
            <a:r>
              <a:rPr lang="zh-TW" altLang="en-US" dirty="0">
                <a:solidFill>
                  <a:srgbClr val="FF0000"/>
                </a:solidFill>
              </a:rPr>
              <a:t>身心狀況是否無法應變或反抗</a:t>
            </a:r>
            <a:r>
              <a:rPr lang="zh-TW" altLang="en-US" dirty="0"/>
              <a:t>。</a:t>
            </a:r>
          </a:p>
        </p:txBody>
      </p:sp>
      <p:sp>
        <p:nvSpPr>
          <p:cNvPr id="4" name="日期版面配置區 3">
            <a:extLst>
              <a:ext uri="{FF2B5EF4-FFF2-40B4-BE49-F238E27FC236}">
                <a16:creationId xmlns:a16="http://schemas.microsoft.com/office/drawing/2014/main" id="{4622DBC8-CD63-4CF1-94FA-9A5347C0F2EF}"/>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221AC2D-D9EB-45B7-92B1-EBE3A13262C5}"/>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929739B7-86E5-4FAA-8DBE-86CEA520D160}"/>
              </a:ext>
            </a:extLst>
          </p:cNvPr>
          <p:cNvSpPr>
            <a:spLocks noGrp="1"/>
          </p:cNvSpPr>
          <p:nvPr>
            <p:ph type="sldNum" sz="quarter" idx="12"/>
          </p:nvPr>
        </p:nvSpPr>
        <p:spPr/>
        <p:txBody>
          <a:bodyPr/>
          <a:lstStyle/>
          <a:p>
            <a:fld id="{9ACDFCE2-71B5-4597-A6BE-5F851153812A}" type="slidenum">
              <a:rPr lang="zh-TW" altLang="en-US" smtClean="0"/>
              <a:pPr/>
              <a:t>119</a:t>
            </a:fld>
            <a:endParaRPr lang="zh-TW" altLang="en-US" dirty="0"/>
          </a:p>
        </p:txBody>
      </p:sp>
      <p:sp>
        <p:nvSpPr>
          <p:cNvPr id="8" name="文字方塊 7">
            <a:extLst>
              <a:ext uri="{FF2B5EF4-FFF2-40B4-BE49-F238E27FC236}">
                <a16:creationId xmlns:a16="http://schemas.microsoft.com/office/drawing/2014/main" id="{8FD48A8E-7625-4C46-933B-E1CD0C8C836A}"/>
              </a:ext>
            </a:extLst>
          </p:cNvPr>
          <p:cNvSpPr txBox="1"/>
          <p:nvPr/>
        </p:nvSpPr>
        <p:spPr>
          <a:xfrm>
            <a:off x="6325991" y="6043115"/>
            <a:ext cx="6337300" cy="369332"/>
          </a:xfrm>
          <a:prstGeom prst="rect">
            <a:avLst/>
          </a:prstGeom>
          <a:noFill/>
        </p:spPr>
        <p:txBody>
          <a:bodyPr wrap="square">
            <a:spAutoFit/>
          </a:bodyPr>
          <a:lstStyle/>
          <a:p>
            <a:r>
              <a:rPr lang="zh-TW" altLang="en-US" dirty="0"/>
              <a:t>臺教學</a:t>
            </a:r>
            <a:r>
              <a:rPr lang="en-US" altLang="zh-TW" dirty="0"/>
              <a:t>(</a:t>
            </a:r>
            <a:r>
              <a:rPr lang="zh-TW" altLang="en-US" dirty="0"/>
              <a:t>三</a:t>
            </a:r>
            <a:r>
              <a:rPr lang="en-US" altLang="zh-TW" dirty="0"/>
              <a:t>)</a:t>
            </a:r>
            <a:r>
              <a:rPr lang="zh-TW" altLang="en-US" dirty="0"/>
              <a:t>字第</a:t>
            </a:r>
            <a:r>
              <a:rPr lang="en-US" altLang="zh-TW" dirty="0"/>
              <a:t>1122803970A</a:t>
            </a:r>
            <a:r>
              <a:rPr lang="zh-TW" altLang="en-US" dirty="0"/>
              <a:t>號函示</a:t>
            </a:r>
          </a:p>
        </p:txBody>
      </p:sp>
    </p:spTree>
    <p:extLst>
      <p:ext uri="{BB962C8B-B14F-4D97-AF65-F5344CB8AC3E}">
        <p14:creationId xmlns:p14="http://schemas.microsoft.com/office/powerpoint/2010/main" val="280703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8B5403-C6B1-49D8-904E-D2FE00E93683}"/>
              </a:ext>
            </a:extLst>
          </p:cNvPr>
          <p:cNvSpPr>
            <a:spLocks noGrp="1"/>
          </p:cNvSpPr>
          <p:nvPr>
            <p:ph type="title"/>
          </p:nvPr>
        </p:nvSpPr>
        <p:spPr/>
        <p:txBody>
          <a:bodyPr/>
          <a:lstStyle/>
          <a:p>
            <a:r>
              <a:rPr lang="zh-TW" altLang="en-US" dirty="0"/>
              <a:t>就讀學類領域的差異</a:t>
            </a:r>
            <a:r>
              <a:rPr lang="en-US" altLang="zh-TW" dirty="0"/>
              <a:t>-106</a:t>
            </a:r>
            <a:endParaRPr lang="zh-TW" altLang="en-US" dirty="0"/>
          </a:p>
        </p:txBody>
      </p:sp>
      <p:graphicFrame>
        <p:nvGraphicFramePr>
          <p:cNvPr id="7" name="內容版面配置區 6">
            <a:extLst>
              <a:ext uri="{FF2B5EF4-FFF2-40B4-BE49-F238E27FC236}">
                <a16:creationId xmlns:a16="http://schemas.microsoft.com/office/drawing/2014/main" id="{559407E8-4376-43EF-8EA6-2A2C56A7E665}"/>
              </a:ext>
            </a:extLst>
          </p:cNvPr>
          <p:cNvGraphicFramePr>
            <a:graphicFrameLocks noGrp="1"/>
          </p:cNvGraphicFramePr>
          <p:nvPr>
            <p:ph idx="1"/>
          </p:nvPr>
        </p:nvGraphicFramePr>
        <p:xfrm>
          <a:off x="2265405" y="2389981"/>
          <a:ext cx="9816530" cy="3476625"/>
        </p:xfrm>
        <a:graphic>
          <a:graphicData uri="http://schemas.openxmlformats.org/drawingml/2006/table">
            <a:tbl>
              <a:tblPr/>
              <a:tblGrid>
                <a:gridCol w="486262">
                  <a:extLst>
                    <a:ext uri="{9D8B030D-6E8A-4147-A177-3AD203B41FA5}">
                      <a16:colId xmlns:a16="http://schemas.microsoft.com/office/drawing/2014/main" val="1538346763"/>
                    </a:ext>
                  </a:extLst>
                </a:gridCol>
                <a:gridCol w="516466">
                  <a:extLst>
                    <a:ext uri="{9D8B030D-6E8A-4147-A177-3AD203B41FA5}">
                      <a16:colId xmlns:a16="http://schemas.microsoft.com/office/drawing/2014/main" val="1798582011"/>
                    </a:ext>
                  </a:extLst>
                </a:gridCol>
                <a:gridCol w="431800">
                  <a:extLst>
                    <a:ext uri="{9D8B030D-6E8A-4147-A177-3AD203B41FA5}">
                      <a16:colId xmlns:a16="http://schemas.microsoft.com/office/drawing/2014/main" val="1474531174"/>
                    </a:ext>
                  </a:extLst>
                </a:gridCol>
                <a:gridCol w="499534">
                  <a:extLst>
                    <a:ext uri="{9D8B030D-6E8A-4147-A177-3AD203B41FA5}">
                      <a16:colId xmlns:a16="http://schemas.microsoft.com/office/drawing/2014/main" val="1945483698"/>
                    </a:ext>
                  </a:extLst>
                </a:gridCol>
                <a:gridCol w="716588">
                  <a:extLst>
                    <a:ext uri="{9D8B030D-6E8A-4147-A177-3AD203B41FA5}">
                      <a16:colId xmlns:a16="http://schemas.microsoft.com/office/drawing/2014/main" val="3600158693"/>
                    </a:ext>
                  </a:extLst>
                </a:gridCol>
                <a:gridCol w="716588">
                  <a:extLst>
                    <a:ext uri="{9D8B030D-6E8A-4147-A177-3AD203B41FA5}">
                      <a16:colId xmlns:a16="http://schemas.microsoft.com/office/drawing/2014/main" val="2207482715"/>
                    </a:ext>
                  </a:extLst>
                </a:gridCol>
                <a:gridCol w="759251">
                  <a:extLst>
                    <a:ext uri="{9D8B030D-6E8A-4147-A177-3AD203B41FA5}">
                      <a16:colId xmlns:a16="http://schemas.microsoft.com/office/drawing/2014/main" val="2854393059"/>
                    </a:ext>
                  </a:extLst>
                </a:gridCol>
                <a:gridCol w="694706">
                  <a:extLst>
                    <a:ext uri="{9D8B030D-6E8A-4147-A177-3AD203B41FA5}">
                      <a16:colId xmlns:a16="http://schemas.microsoft.com/office/drawing/2014/main" val="39317339"/>
                    </a:ext>
                  </a:extLst>
                </a:gridCol>
                <a:gridCol w="770467">
                  <a:extLst>
                    <a:ext uri="{9D8B030D-6E8A-4147-A177-3AD203B41FA5}">
                      <a16:colId xmlns:a16="http://schemas.microsoft.com/office/drawing/2014/main" val="656021143"/>
                    </a:ext>
                  </a:extLst>
                </a:gridCol>
                <a:gridCol w="812580">
                  <a:extLst>
                    <a:ext uri="{9D8B030D-6E8A-4147-A177-3AD203B41FA5}">
                      <a16:colId xmlns:a16="http://schemas.microsoft.com/office/drawing/2014/main" val="849381733"/>
                    </a:ext>
                  </a:extLst>
                </a:gridCol>
                <a:gridCol w="759251">
                  <a:extLst>
                    <a:ext uri="{9D8B030D-6E8A-4147-A177-3AD203B41FA5}">
                      <a16:colId xmlns:a16="http://schemas.microsoft.com/office/drawing/2014/main" val="3996270190"/>
                    </a:ext>
                  </a:extLst>
                </a:gridCol>
                <a:gridCol w="759251">
                  <a:extLst>
                    <a:ext uri="{9D8B030D-6E8A-4147-A177-3AD203B41FA5}">
                      <a16:colId xmlns:a16="http://schemas.microsoft.com/office/drawing/2014/main" val="946311439"/>
                    </a:ext>
                  </a:extLst>
                </a:gridCol>
                <a:gridCol w="759251">
                  <a:extLst>
                    <a:ext uri="{9D8B030D-6E8A-4147-A177-3AD203B41FA5}">
                      <a16:colId xmlns:a16="http://schemas.microsoft.com/office/drawing/2014/main" val="3656215179"/>
                    </a:ext>
                  </a:extLst>
                </a:gridCol>
                <a:gridCol w="541867">
                  <a:extLst>
                    <a:ext uri="{9D8B030D-6E8A-4147-A177-3AD203B41FA5}">
                      <a16:colId xmlns:a16="http://schemas.microsoft.com/office/drawing/2014/main" val="1135790028"/>
                    </a:ext>
                  </a:extLst>
                </a:gridCol>
                <a:gridCol w="592668">
                  <a:extLst>
                    <a:ext uri="{9D8B030D-6E8A-4147-A177-3AD203B41FA5}">
                      <a16:colId xmlns:a16="http://schemas.microsoft.com/office/drawing/2014/main" val="837697433"/>
                    </a:ext>
                  </a:extLst>
                </a:gridCol>
              </a:tblGrid>
              <a:tr h="200025">
                <a:tc>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學年度</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等級別</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gridSpan="2">
                  <a:txBody>
                    <a:bodyPr/>
                    <a:lstStyle/>
                    <a:p>
                      <a:pPr algn="ctr" fontAlgn="ctr"/>
                      <a:r>
                        <a:rPr lang="zh-TW" altLang="en-US" sz="1000" b="1" i="0" u="none" strike="noStrike" dirty="0">
                          <a:effectLst/>
                          <a:latin typeface="微軟正黑體" panose="020B0604030504040204" pitchFamily="34" charset="-120"/>
                          <a:ea typeface="微軟正黑體" panose="020B0604030504040204" pitchFamily="34" charset="-120"/>
                        </a:rPr>
                        <a:t>總計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hMerge="1">
                  <a:txBody>
                    <a:bodyPr/>
                    <a:lstStyle/>
                    <a:p>
                      <a:endParaRPr lang="zh-TW"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教育</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藝術及人文</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社會科學、新聞學及圖書資訊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a:solidFill>
                            <a:srgbClr val="FF0000"/>
                          </a:solidFill>
                          <a:effectLst/>
                          <a:latin typeface="微軟正黑體" panose="020B0604030504040204" pitchFamily="34" charset="-120"/>
                          <a:ea typeface="微軟正黑體" panose="020B0604030504040204" pitchFamily="34" charset="-120"/>
                        </a:rPr>
                        <a:t>商業、管理及法律</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0070C0"/>
                          </a:solidFill>
                          <a:effectLst/>
                          <a:latin typeface="微軟正黑體" panose="020B0604030504040204" pitchFamily="34" charset="-120"/>
                          <a:ea typeface="微軟正黑體" panose="020B0604030504040204" pitchFamily="34" charset="-120"/>
                        </a:rPr>
                        <a:t>自然科學、數學及統計</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0070C0"/>
                          </a:solidFill>
                          <a:effectLst/>
                          <a:latin typeface="微軟正黑體" panose="020B0604030504040204" pitchFamily="34" charset="-120"/>
                          <a:ea typeface="微軟正黑體" panose="020B0604030504040204" pitchFamily="34" charset="-120"/>
                        </a:rPr>
                        <a:t>資訊通訊科技</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0070C0"/>
                          </a:solidFill>
                          <a:effectLst/>
                          <a:latin typeface="微軟正黑體" panose="020B0604030504040204" pitchFamily="34" charset="-120"/>
                          <a:ea typeface="微軟正黑體" panose="020B0604030504040204" pitchFamily="34" charset="-120"/>
                        </a:rPr>
                        <a:t>工程、製造及營建</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a:solidFill>
                            <a:srgbClr val="0070C0"/>
                          </a:solidFill>
                          <a:effectLst/>
                          <a:latin typeface="微軟正黑體" panose="020B0604030504040204" pitchFamily="34" charset="-120"/>
                          <a:ea typeface="微軟正黑體" panose="020B0604030504040204" pitchFamily="34" charset="-120"/>
                        </a:rPr>
                        <a:t>農業、林業、漁業及獸醫</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醫藥衛生及社會福利</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服務</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effectLst/>
                          <a:latin typeface="微軟正黑體" panose="020B0604030504040204" pitchFamily="34" charset="-120"/>
                          <a:ea typeface="微軟正黑體" panose="020B0604030504040204" pitchFamily="34" charset="-120"/>
                        </a:rPr>
                        <a:t>其他</a:t>
                      </a:r>
                    </a:p>
                  </a:txBody>
                  <a:tcPr marL="9525" marR="9525" marT="9525"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2682831013"/>
                  </a:ext>
                </a:extLst>
              </a:tr>
              <a:tr h="200025">
                <a:tc rowSpan="15">
                  <a:txBody>
                    <a:bodyPr/>
                    <a:lstStyle/>
                    <a:p>
                      <a:pPr algn="ctr" fontAlgn="ctr"/>
                      <a:r>
                        <a:rPr lang="en-US" altLang="zh-TW" sz="1000" b="1" i="0" u="none" strike="noStrike">
                          <a:effectLst/>
                          <a:latin typeface="微軟正黑體" panose="020B0604030504040204" pitchFamily="34" charset="-120"/>
                          <a:ea typeface="微軟正黑體" panose="020B0604030504040204" pitchFamily="34" charset="-120"/>
                        </a:rPr>
                        <a:t>106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總計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FF0000"/>
                          </a:solidFill>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FF0000"/>
                          </a:solidFill>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0070C0"/>
                          </a:solidFill>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a:solidFill>
                            <a:srgbClr val="0070C0"/>
                          </a:solidFill>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a:solidFill>
                            <a:srgbClr val="0070C0"/>
                          </a:solidFill>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a:solidFill>
                            <a:srgbClr val="0070C0"/>
                          </a:solidFill>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FF0000"/>
                          </a:solidFill>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FF0000"/>
                          </a:solidFill>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1374184764"/>
                  </a:ext>
                </a:extLst>
              </a:tr>
              <a:tr h="20002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49.38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solidFill>
                            <a:srgbClr val="FF0000"/>
                          </a:solidFill>
                          <a:effectLst/>
                          <a:latin typeface="微軟正黑體" panose="020B0604030504040204" pitchFamily="34" charset="-120"/>
                          <a:ea typeface="微軟正黑體" panose="020B0604030504040204" pitchFamily="34" charset="-120"/>
                        </a:rPr>
                        <a:t>32.81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33.57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40.51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solidFill>
                            <a:srgbClr val="FF0000"/>
                          </a:solidFill>
                          <a:effectLst/>
                          <a:latin typeface="微軟正黑體" panose="020B0604030504040204" pitchFamily="34" charset="-120"/>
                          <a:ea typeface="微軟正黑體" panose="020B0604030504040204" pitchFamily="34" charset="-120"/>
                        </a:rPr>
                        <a:t>42.08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微軟正黑體" panose="020B0604030504040204" pitchFamily="34" charset="-120"/>
                          <a:ea typeface="微軟正黑體" panose="020B0604030504040204" pitchFamily="34" charset="-120"/>
                        </a:rPr>
                        <a:t>59.40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solidFill>
                            <a:srgbClr val="0070C0"/>
                          </a:solidFill>
                          <a:effectLst/>
                          <a:latin typeface="微軟正黑體" panose="020B0604030504040204" pitchFamily="34" charset="-120"/>
                          <a:ea typeface="微軟正黑體" panose="020B0604030504040204" pitchFamily="34" charset="-120"/>
                        </a:rPr>
                        <a:t>72.09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solidFill>
                            <a:srgbClr val="0070C0"/>
                          </a:solidFill>
                          <a:effectLst/>
                          <a:latin typeface="微軟正黑體" panose="020B0604030504040204" pitchFamily="34" charset="-120"/>
                          <a:ea typeface="微軟正黑體" panose="020B0604030504040204" pitchFamily="34" charset="-120"/>
                        </a:rPr>
                        <a:t>82.58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solidFill>
                            <a:srgbClr val="0070C0"/>
                          </a:solidFill>
                          <a:effectLst/>
                          <a:latin typeface="微軟正黑體" panose="020B0604030504040204" pitchFamily="34" charset="-120"/>
                          <a:ea typeface="微軟正黑體" panose="020B0604030504040204" pitchFamily="34" charset="-120"/>
                        </a:rPr>
                        <a:t>55.10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25.58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42.48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48.23</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505979806"/>
                  </a:ext>
                </a:extLst>
              </a:tr>
              <a:tr h="20002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50.62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solidFill>
                            <a:srgbClr val="FF0000"/>
                          </a:solidFill>
                          <a:effectLst/>
                          <a:latin typeface="微軟正黑體" panose="020B0604030504040204" pitchFamily="34" charset="-120"/>
                          <a:ea typeface="微軟正黑體" panose="020B0604030504040204" pitchFamily="34" charset="-120"/>
                        </a:rPr>
                        <a:t>67.19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66.43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59.49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57.92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微軟正黑體" panose="020B0604030504040204" pitchFamily="34" charset="-120"/>
                          <a:ea typeface="微軟正黑體" panose="020B0604030504040204" pitchFamily="34" charset="-120"/>
                        </a:rPr>
                        <a:t>40.60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微軟正黑體" panose="020B0604030504040204" pitchFamily="34" charset="-120"/>
                          <a:ea typeface="微軟正黑體" panose="020B0604030504040204" pitchFamily="34" charset="-120"/>
                        </a:rPr>
                        <a:t>27.91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微軟正黑體" panose="020B0604030504040204" pitchFamily="34" charset="-120"/>
                          <a:ea typeface="微軟正黑體" panose="020B0604030504040204" pitchFamily="34" charset="-120"/>
                        </a:rPr>
                        <a:t>17.42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微軟正黑體" panose="020B0604030504040204" pitchFamily="34" charset="-120"/>
                          <a:ea typeface="微軟正黑體" panose="020B0604030504040204" pitchFamily="34" charset="-120"/>
                        </a:rPr>
                        <a:t>44.90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74.42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57.52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51.77</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2482694310"/>
                  </a:ext>
                </a:extLst>
              </a:tr>
              <a:tr h="200025">
                <a:tc vMerge="1">
                  <a:txBody>
                    <a:bodyPr/>
                    <a:lstStyle/>
                    <a:p>
                      <a:endParaRPr lang="zh-TW" altLang="en-US"/>
                    </a:p>
                  </a:txBody>
                  <a:tcPr/>
                </a:tc>
                <a:tc rowSpan="3">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博士班</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5577664"/>
                  </a:ext>
                </a:extLst>
              </a:tr>
              <a:tr h="20002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66.88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47.70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48.02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60.57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63.67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71.29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81.14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85.03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62.19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54.68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66.41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53.45</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58273297"/>
                  </a:ext>
                </a:extLst>
              </a:tr>
              <a:tr h="20002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33.12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52.30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51.98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39.43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36.33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28.71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18.86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14.97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37.81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45.32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33.59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46.55</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62836942"/>
                  </a:ext>
                </a:extLst>
              </a:tr>
              <a:tr h="200025">
                <a:tc vMerge="1">
                  <a:txBody>
                    <a:bodyPr/>
                    <a:lstStyle/>
                    <a:p>
                      <a:endParaRPr lang="zh-TW" altLang="en-US"/>
                    </a:p>
                  </a:txBody>
                  <a:tcPr/>
                </a:tc>
                <a:tc rowSpan="3">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碩士班</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87741044"/>
                  </a:ext>
                </a:extLst>
              </a:tr>
              <a:tr h="20002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54.63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28.89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35.21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40.21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49.90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61.17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73.20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80.17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56.64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29.36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49.76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31.98</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07646852"/>
                  </a:ext>
                </a:extLst>
              </a:tr>
              <a:tr h="20002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45.37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71.11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64.79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59.79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50.10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38.83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26.80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19.83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43.36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70.64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50.24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68.02</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27464470"/>
                  </a:ext>
                </a:extLst>
              </a:tr>
              <a:tr h="200025">
                <a:tc vMerge="1">
                  <a:txBody>
                    <a:bodyPr/>
                    <a:lstStyle/>
                    <a:p>
                      <a:endParaRPr lang="zh-TW" altLang="en-US"/>
                    </a:p>
                  </a:txBody>
                  <a:tcPr/>
                </a:tc>
                <a:tc rowSpan="3">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學士班</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55752656"/>
                  </a:ext>
                </a:extLst>
              </a:tr>
              <a:tr h="20002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50.12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33.36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33.36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39.87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40.60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58.66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72.21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82.83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54.30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29.95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43.44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51.35</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90477190"/>
                  </a:ext>
                </a:extLst>
              </a:tr>
              <a:tr h="20002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49.88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66.64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66.64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60.13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59.40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41.34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27.79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17.17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45.70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70.05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56.56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48.65</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6542011"/>
                  </a:ext>
                </a:extLst>
              </a:tr>
              <a:tr h="200025">
                <a:tc vMerge="1">
                  <a:txBody>
                    <a:bodyPr/>
                    <a:lstStyle/>
                    <a:p>
                      <a:endParaRPr lang="zh-TW" altLang="en-US"/>
                    </a:p>
                  </a:txBody>
                  <a:tcPr/>
                </a:tc>
                <a:tc rowSpan="3">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專科</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100.00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46370170"/>
                  </a:ext>
                </a:extLst>
              </a:tr>
              <a:tr h="20002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26.07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29.10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29.65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21.95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61.87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89.85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65.02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14.93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30.52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35.29</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15055706"/>
                  </a:ext>
                </a:extLst>
              </a:tr>
              <a:tr h="209550">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73.93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70.90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70.35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78.05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38.13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10.15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34.98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85.07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微軟正黑體" panose="020B0604030504040204" pitchFamily="34" charset="-120"/>
                          <a:ea typeface="微軟正黑體" panose="020B0604030504040204" pitchFamily="34" charset="-120"/>
                        </a:rPr>
                        <a:t>69.48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dirty="0">
                          <a:effectLst/>
                          <a:latin typeface="微軟正黑體" panose="020B0604030504040204" pitchFamily="34" charset="-120"/>
                          <a:ea typeface="微軟正黑體" panose="020B0604030504040204" pitchFamily="34" charset="-120"/>
                        </a:rPr>
                        <a:t>64.71</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046925"/>
                  </a:ext>
                </a:extLst>
              </a:tr>
            </a:tbl>
          </a:graphicData>
        </a:graphic>
      </p:graphicFrame>
      <p:sp>
        <p:nvSpPr>
          <p:cNvPr id="4" name="日期版面配置區 3">
            <a:extLst>
              <a:ext uri="{FF2B5EF4-FFF2-40B4-BE49-F238E27FC236}">
                <a16:creationId xmlns:a16="http://schemas.microsoft.com/office/drawing/2014/main" id="{BAD94B74-032E-4119-9F04-4042B8B1FCB0}"/>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620F4100-9FA0-4EFE-8945-3E261DB9A552}"/>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31168857-E640-45F6-B5D1-172EC1DAEF38}"/>
              </a:ext>
            </a:extLst>
          </p:cNvPr>
          <p:cNvSpPr>
            <a:spLocks noGrp="1"/>
          </p:cNvSpPr>
          <p:nvPr>
            <p:ph type="sldNum" sz="quarter" idx="12"/>
          </p:nvPr>
        </p:nvSpPr>
        <p:spPr/>
        <p:txBody>
          <a:bodyPr/>
          <a:lstStyle/>
          <a:p>
            <a:fld id="{9ACDFCE2-71B5-4597-A6BE-5F851153812A}" type="slidenum">
              <a:rPr lang="zh-TW" altLang="en-US" smtClean="0"/>
              <a:pPr/>
              <a:t>12</a:t>
            </a:fld>
            <a:endParaRPr lang="zh-TW" altLang="en-US" dirty="0"/>
          </a:p>
        </p:txBody>
      </p:sp>
      <p:sp>
        <p:nvSpPr>
          <p:cNvPr id="8" name="文字方塊 7">
            <a:extLst>
              <a:ext uri="{FF2B5EF4-FFF2-40B4-BE49-F238E27FC236}">
                <a16:creationId xmlns:a16="http://schemas.microsoft.com/office/drawing/2014/main" id="{56C98057-F865-4546-B07B-95879AD7BC29}"/>
              </a:ext>
            </a:extLst>
          </p:cNvPr>
          <p:cNvSpPr txBox="1"/>
          <p:nvPr/>
        </p:nvSpPr>
        <p:spPr>
          <a:xfrm>
            <a:off x="7323667" y="6121400"/>
            <a:ext cx="2810933"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hlinkClick r:id="rId2"/>
              </a:rPr>
              <a:t>教育部統計處，</a:t>
            </a:r>
            <a:r>
              <a:rPr lang="en-US" altLang="zh-TW" dirty="0">
                <a:latin typeface="微軟正黑體" panose="020B0604030504040204" pitchFamily="34" charset="-120"/>
                <a:ea typeface="微軟正黑體" panose="020B0604030504040204" pitchFamily="34" charset="-120"/>
                <a:hlinkClick r:id="rId2"/>
              </a:rPr>
              <a:t>2025</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05687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E65BA7-721B-40ED-A37C-0660EEE9BA3F}"/>
              </a:ext>
            </a:extLst>
          </p:cNvPr>
          <p:cNvSpPr>
            <a:spLocks noGrp="1"/>
          </p:cNvSpPr>
          <p:nvPr>
            <p:ph type="title"/>
          </p:nvPr>
        </p:nvSpPr>
        <p:spPr/>
        <p:txBody>
          <a:bodyPr/>
          <a:lstStyle/>
          <a:p>
            <a:r>
              <a:rPr lang="zh-TW" altLang="en-US" dirty="0"/>
              <a:t>情節重大與否之判斷基準</a:t>
            </a:r>
            <a:r>
              <a:rPr lang="en-US" altLang="zh-TW" dirty="0"/>
              <a:t>(</a:t>
            </a:r>
            <a:r>
              <a:rPr lang="zh-TW" altLang="en-US" dirty="0"/>
              <a:t>節錄</a:t>
            </a:r>
            <a:r>
              <a:rPr lang="en-US" altLang="zh-TW" dirty="0"/>
              <a:t>)</a:t>
            </a:r>
            <a:endParaRPr lang="zh-TW" altLang="en-US" dirty="0"/>
          </a:p>
        </p:txBody>
      </p:sp>
      <p:sp>
        <p:nvSpPr>
          <p:cNvPr id="3" name="內容版面配置區 2">
            <a:extLst>
              <a:ext uri="{FF2B5EF4-FFF2-40B4-BE49-F238E27FC236}">
                <a16:creationId xmlns:a16="http://schemas.microsoft.com/office/drawing/2014/main" id="{6E787B17-55D9-4A94-BF0D-0110CF644FDF}"/>
              </a:ext>
            </a:extLst>
          </p:cNvPr>
          <p:cNvSpPr>
            <a:spLocks noGrp="1"/>
          </p:cNvSpPr>
          <p:nvPr>
            <p:ph idx="1"/>
          </p:nvPr>
        </p:nvSpPr>
        <p:spPr>
          <a:xfrm>
            <a:off x="2265404" y="2011680"/>
            <a:ext cx="9926596" cy="3766185"/>
          </a:xfrm>
        </p:spPr>
        <p:txBody>
          <a:bodyPr>
            <a:normAutofit/>
          </a:bodyPr>
          <a:lstStyle/>
          <a:p>
            <a:r>
              <a:rPr lang="en-US" altLang="zh-TW" sz="2000" dirty="0"/>
              <a:t>(</a:t>
            </a:r>
            <a:r>
              <a:rPr lang="zh-TW" altLang="en-US" sz="2000" dirty="0"/>
              <a:t>三</a:t>
            </a:r>
            <a:r>
              <a:rPr lang="en-US" altLang="zh-TW" sz="2000" dirty="0"/>
              <a:t>)</a:t>
            </a:r>
            <a:r>
              <a:rPr lang="zh-TW" altLang="en-US" sz="2000" dirty="0"/>
              <a:t>行為侵害之法益：如</a:t>
            </a:r>
            <a:r>
              <a:rPr lang="zh-TW" altLang="en-US" sz="2000" dirty="0">
                <a:solidFill>
                  <a:srgbClr val="FF0000"/>
                </a:solidFill>
              </a:rPr>
              <a:t>被害人身分、人數、被害人所受影響、被害人受害之狀況</a:t>
            </a:r>
            <a:r>
              <a:rPr lang="en-US" altLang="zh-TW" sz="2000" dirty="0">
                <a:solidFill>
                  <a:srgbClr val="FF0000"/>
                </a:solidFill>
              </a:rPr>
              <a:t>(</a:t>
            </a:r>
            <a:r>
              <a:rPr lang="zh-TW" altLang="en-US" sz="2000" dirty="0">
                <a:solidFill>
                  <a:srgbClr val="FF0000"/>
                </a:solidFill>
              </a:rPr>
              <a:t>程度</a:t>
            </a:r>
            <a:r>
              <a:rPr lang="en-US" altLang="zh-TW" sz="2000" dirty="0">
                <a:solidFill>
                  <a:srgbClr val="FF0000"/>
                </a:solidFill>
              </a:rPr>
              <a:t>)</a:t>
            </a:r>
            <a:r>
              <a:rPr lang="zh-TW" altLang="en-US" sz="2000" dirty="0">
                <a:solidFill>
                  <a:srgbClr val="FF0000"/>
                </a:solidFill>
              </a:rPr>
              <a:t>、侵害之結果是否發生</a:t>
            </a:r>
            <a:r>
              <a:rPr lang="zh-TW" altLang="en-US" sz="2000" dirty="0"/>
              <a:t>等。</a:t>
            </a:r>
            <a:endParaRPr lang="en-US" altLang="zh-TW" sz="2000" dirty="0"/>
          </a:p>
          <a:p>
            <a:endParaRPr lang="zh-TW" altLang="en-US" sz="2000" dirty="0"/>
          </a:p>
          <a:p>
            <a:r>
              <a:rPr lang="en-US" altLang="zh-TW" sz="2000" dirty="0"/>
              <a:t>(</a:t>
            </a:r>
            <a:r>
              <a:rPr lang="zh-TW" altLang="en-US" sz="2000" dirty="0"/>
              <a:t>四</a:t>
            </a:r>
            <a:r>
              <a:rPr lang="en-US" altLang="zh-TW" sz="2000" dirty="0"/>
              <a:t>)</a:t>
            </a:r>
            <a:r>
              <a:rPr lang="zh-TW" altLang="en-US" sz="2000" dirty="0"/>
              <a:t>行為態樣：</a:t>
            </a:r>
            <a:r>
              <a:rPr lang="zh-TW" altLang="en-US" sz="2000" dirty="0">
                <a:solidFill>
                  <a:srgbClr val="FF0000"/>
                </a:solidFill>
              </a:rPr>
              <a:t>行為動機、目的、手段、侵害次數多寡、侵害時間長短、侵害之時間點</a:t>
            </a:r>
            <a:r>
              <a:rPr lang="en-US" altLang="zh-TW" sz="2000" dirty="0"/>
              <a:t>(</a:t>
            </a:r>
            <a:r>
              <a:rPr lang="zh-TW" altLang="en-US" sz="2000" dirty="0"/>
              <a:t>於個別指導時、上課時或其他時間</a:t>
            </a:r>
            <a:r>
              <a:rPr lang="en-US" altLang="zh-TW" sz="2000" dirty="0"/>
              <a:t>)</a:t>
            </a:r>
            <a:r>
              <a:rPr lang="zh-TW" altLang="en-US" sz="2000" dirty="0"/>
              <a:t>、</a:t>
            </a:r>
            <a:r>
              <a:rPr lang="zh-TW" altLang="en-US" sz="2000" dirty="0">
                <a:solidFill>
                  <a:srgbClr val="FF0000"/>
                </a:solidFill>
              </a:rPr>
              <a:t>是否由權力較大之一方主動、是否利用權勢或職務上之機會、是否違反被害人之意願、是否壓抑或無視被害人反抗繼續加害。</a:t>
            </a:r>
            <a:endParaRPr lang="en-US" altLang="zh-TW" sz="2000" dirty="0">
              <a:solidFill>
                <a:srgbClr val="FF0000"/>
              </a:solidFill>
            </a:endParaRPr>
          </a:p>
          <a:p>
            <a:endParaRPr lang="zh-TW" altLang="en-US" sz="2000" dirty="0"/>
          </a:p>
          <a:p>
            <a:r>
              <a:rPr lang="en-US" altLang="zh-TW" sz="2000" dirty="0"/>
              <a:t>(</a:t>
            </a:r>
            <a:r>
              <a:rPr lang="zh-TW" altLang="en-US" sz="2000" dirty="0"/>
              <a:t>五</a:t>
            </a:r>
            <a:r>
              <a:rPr lang="en-US" altLang="zh-TW" sz="2000" dirty="0"/>
              <a:t>)</a:t>
            </a:r>
            <a:r>
              <a:rPr lang="zh-TW" altLang="en-US" sz="2000" dirty="0"/>
              <a:t>其他：對法秩序所生之危害、其</a:t>
            </a:r>
            <a:r>
              <a:rPr lang="zh-TW" altLang="en-US" sz="2000" dirty="0">
                <a:solidFill>
                  <a:srgbClr val="FF0000"/>
                </a:solidFill>
              </a:rPr>
              <a:t>影響程度、範圍</a:t>
            </a:r>
            <a:r>
              <a:rPr lang="zh-TW" altLang="en-US" sz="2000" dirty="0"/>
              <a:t>等因素。</a:t>
            </a:r>
          </a:p>
        </p:txBody>
      </p:sp>
      <p:sp>
        <p:nvSpPr>
          <p:cNvPr id="4" name="日期版面配置區 3">
            <a:extLst>
              <a:ext uri="{FF2B5EF4-FFF2-40B4-BE49-F238E27FC236}">
                <a16:creationId xmlns:a16="http://schemas.microsoft.com/office/drawing/2014/main" id="{4622DBC8-CD63-4CF1-94FA-9A5347C0F2EF}"/>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221AC2D-D9EB-45B7-92B1-EBE3A13262C5}"/>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929739B7-86E5-4FAA-8DBE-86CEA520D160}"/>
              </a:ext>
            </a:extLst>
          </p:cNvPr>
          <p:cNvSpPr>
            <a:spLocks noGrp="1"/>
          </p:cNvSpPr>
          <p:nvPr>
            <p:ph type="sldNum" sz="quarter" idx="12"/>
          </p:nvPr>
        </p:nvSpPr>
        <p:spPr/>
        <p:txBody>
          <a:bodyPr/>
          <a:lstStyle/>
          <a:p>
            <a:fld id="{9ACDFCE2-71B5-4597-A6BE-5F851153812A}" type="slidenum">
              <a:rPr lang="zh-TW" altLang="en-US" smtClean="0"/>
              <a:pPr/>
              <a:t>120</a:t>
            </a:fld>
            <a:endParaRPr lang="zh-TW" altLang="en-US" dirty="0"/>
          </a:p>
        </p:txBody>
      </p:sp>
      <p:sp>
        <p:nvSpPr>
          <p:cNvPr id="8" name="文字方塊 7">
            <a:extLst>
              <a:ext uri="{FF2B5EF4-FFF2-40B4-BE49-F238E27FC236}">
                <a16:creationId xmlns:a16="http://schemas.microsoft.com/office/drawing/2014/main" id="{8FD48A8E-7625-4C46-933B-E1CD0C8C836A}"/>
              </a:ext>
            </a:extLst>
          </p:cNvPr>
          <p:cNvSpPr txBox="1"/>
          <p:nvPr/>
        </p:nvSpPr>
        <p:spPr>
          <a:xfrm>
            <a:off x="6325991" y="6043115"/>
            <a:ext cx="6337300" cy="369332"/>
          </a:xfrm>
          <a:prstGeom prst="rect">
            <a:avLst/>
          </a:prstGeom>
          <a:noFill/>
        </p:spPr>
        <p:txBody>
          <a:bodyPr wrap="square">
            <a:spAutoFit/>
          </a:bodyPr>
          <a:lstStyle/>
          <a:p>
            <a:r>
              <a:rPr lang="zh-TW" altLang="en-US" dirty="0"/>
              <a:t>臺教學</a:t>
            </a:r>
            <a:r>
              <a:rPr lang="en-US" altLang="zh-TW" dirty="0"/>
              <a:t>(</a:t>
            </a:r>
            <a:r>
              <a:rPr lang="zh-TW" altLang="en-US" dirty="0"/>
              <a:t>三</a:t>
            </a:r>
            <a:r>
              <a:rPr lang="en-US" altLang="zh-TW" dirty="0"/>
              <a:t>)</a:t>
            </a:r>
            <a:r>
              <a:rPr lang="zh-TW" altLang="en-US" dirty="0"/>
              <a:t>字第</a:t>
            </a:r>
            <a:r>
              <a:rPr lang="en-US" altLang="zh-TW" dirty="0"/>
              <a:t>1122803970A</a:t>
            </a:r>
            <a:r>
              <a:rPr lang="zh-TW" altLang="en-US" dirty="0"/>
              <a:t>號函示</a:t>
            </a:r>
          </a:p>
        </p:txBody>
      </p:sp>
    </p:spTree>
    <p:extLst>
      <p:ext uri="{BB962C8B-B14F-4D97-AF65-F5344CB8AC3E}">
        <p14:creationId xmlns:p14="http://schemas.microsoft.com/office/powerpoint/2010/main" val="8506881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dirty="0"/>
          </a:p>
        </p:txBody>
      </p:sp>
      <p:sp>
        <p:nvSpPr>
          <p:cNvPr id="5" name="頁尾版面配置區 4"/>
          <p:cNvSpPr>
            <a:spLocks noGrp="1"/>
          </p:cNvSpPr>
          <p:nvPr>
            <p:ph type="ftr" sz="quarter" idx="11"/>
          </p:nvPr>
        </p:nvSpPr>
        <p:spPr/>
        <p:txBody>
          <a:bodyPr/>
          <a:lstStyle/>
          <a:p>
            <a:r>
              <a:rPr lang="en-US" altLang="zh-TW" dirty="0"/>
              <a:t>Andy</a:t>
            </a:r>
            <a:endParaRPr lang="zh-TW" altLang="en-US" dirty="0"/>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121</a:t>
            </a:fld>
            <a:endParaRPr lang="zh-TW" altLang="en-US" dirty="0"/>
          </a:p>
        </p:txBody>
      </p:sp>
      <p:sp>
        <p:nvSpPr>
          <p:cNvPr id="2" name="標題 1"/>
          <p:cNvSpPr>
            <a:spLocks noGrp="1"/>
          </p:cNvSpPr>
          <p:nvPr>
            <p:ph type="title" idx="4294967295"/>
          </p:nvPr>
        </p:nvSpPr>
        <p:spPr>
          <a:xfrm>
            <a:off x="0" y="354013"/>
            <a:ext cx="9164637" cy="1657350"/>
          </a:xfrm>
        </p:spPr>
        <p:txBody>
          <a:bodyPr/>
          <a:lstStyle/>
          <a:p>
            <a:r>
              <a:rPr lang="zh-TW" altLang="en-US" dirty="0"/>
              <a:t>教育人員任用條例第</a:t>
            </a:r>
            <a:r>
              <a:rPr lang="en-US" altLang="zh-TW" dirty="0"/>
              <a:t>31</a:t>
            </a:r>
            <a:r>
              <a:rPr lang="zh-TW" altLang="en-US" dirty="0"/>
              <a:t>條</a:t>
            </a:r>
            <a:r>
              <a:rPr lang="en-US" altLang="zh-TW" dirty="0"/>
              <a:t>(</a:t>
            </a:r>
            <a:r>
              <a:rPr lang="zh-TW" altLang="en-US" dirty="0"/>
              <a:t>節錄</a:t>
            </a:r>
            <a:r>
              <a:rPr lang="en-US" altLang="zh-TW" dirty="0"/>
              <a:t>)</a:t>
            </a:r>
            <a:endParaRPr lang="zh-TW" altLang="en-US" dirty="0"/>
          </a:p>
        </p:txBody>
      </p:sp>
      <p:sp>
        <p:nvSpPr>
          <p:cNvPr id="3" name="內容版面配置區 2"/>
          <p:cNvSpPr>
            <a:spLocks noGrp="1"/>
          </p:cNvSpPr>
          <p:nvPr>
            <p:ph idx="4294967295"/>
          </p:nvPr>
        </p:nvSpPr>
        <p:spPr>
          <a:xfrm>
            <a:off x="-96687" y="1484785"/>
            <a:ext cx="12288688" cy="5373216"/>
          </a:xfrm>
        </p:spPr>
        <p:txBody>
          <a:bodyPr>
            <a:normAutofit lnSpcReduction="10000"/>
          </a:bodyPr>
          <a:lstStyle/>
          <a:p>
            <a:r>
              <a:rPr lang="zh-TW" altLang="en-US" dirty="0"/>
              <a:t>具有下列情事之一者，不得為教育人員；其已任用者，應報請主管教育行政機關核准後，予以解聘或免職：</a:t>
            </a:r>
            <a:endParaRPr lang="en-US" altLang="zh-TW" dirty="0"/>
          </a:p>
          <a:p>
            <a:endParaRPr lang="en-US" altLang="zh-TW" b="0" dirty="0">
              <a:effectLst/>
            </a:endParaRPr>
          </a:p>
          <a:p>
            <a:r>
              <a:rPr lang="zh-TW" altLang="en-US" dirty="0"/>
              <a:t>三、曾</a:t>
            </a:r>
            <a:r>
              <a:rPr lang="zh-TW" altLang="en-US" dirty="0">
                <a:solidFill>
                  <a:srgbClr val="FF0000"/>
                </a:solidFill>
              </a:rPr>
              <a:t>犯性侵害犯罪防治法</a:t>
            </a:r>
            <a:r>
              <a:rPr lang="zh-TW" altLang="en-US" dirty="0"/>
              <a:t>第二條第一項所定之罪，經有罪判決確定。</a:t>
            </a:r>
            <a:endParaRPr lang="en-US" altLang="zh-TW" dirty="0"/>
          </a:p>
          <a:p>
            <a:endParaRPr lang="zh-TW" altLang="en-US" b="0" dirty="0">
              <a:effectLst/>
            </a:endParaRPr>
          </a:p>
          <a:p>
            <a:r>
              <a:rPr lang="zh-TW" altLang="en-US" dirty="0"/>
              <a:t>八、經學校性別平等教育委員會或依法組成之相關委員會調查確認有</a:t>
            </a:r>
            <a:r>
              <a:rPr lang="zh-TW" altLang="en-US" dirty="0">
                <a:solidFill>
                  <a:srgbClr val="FF0000"/>
                </a:solidFill>
              </a:rPr>
              <a:t>性侵害行為屬實</a:t>
            </a:r>
            <a:r>
              <a:rPr lang="zh-TW" altLang="en-US" dirty="0"/>
              <a:t>。</a:t>
            </a:r>
            <a:endParaRPr lang="en-US" altLang="zh-TW" dirty="0"/>
          </a:p>
          <a:p>
            <a:endParaRPr lang="zh-TW" altLang="en-US" dirty="0"/>
          </a:p>
          <a:p>
            <a:r>
              <a:rPr lang="zh-TW" altLang="en-US" dirty="0"/>
              <a:t>九、經學校性別平等教育委員會或依法組成之相關委員會調查</a:t>
            </a:r>
            <a:r>
              <a:rPr lang="zh-TW" altLang="en-US" dirty="0">
                <a:solidFill>
                  <a:srgbClr val="FF0000"/>
                </a:solidFill>
              </a:rPr>
              <a:t>確認有性騷擾或性霸凌行為</a:t>
            </a:r>
            <a:r>
              <a:rPr lang="zh-TW" altLang="en-US" dirty="0"/>
              <a:t>，且情節重大。</a:t>
            </a:r>
            <a:endParaRPr lang="en-US" altLang="zh-TW" dirty="0"/>
          </a:p>
          <a:p>
            <a:endParaRPr lang="zh-TW" altLang="en-US" dirty="0"/>
          </a:p>
          <a:p>
            <a:r>
              <a:rPr lang="zh-TW" altLang="en-US" dirty="0"/>
              <a:t>十、知悉服務學校發生疑似校園性侵害事件，未依性別平等教育法規定通報，致再度發生校園性侵害事件；或偽造、變造、湮滅或隱匿他人所犯校園性侵害事件之證據，經有關機關查證屬實。</a:t>
            </a:r>
          </a:p>
          <a:p>
            <a:endParaRPr lang="zh-TW" altLang="en-US" dirty="0"/>
          </a:p>
        </p:txBody>
      </p:sp>
    </p:spTree>
    <p:extLst>
      <p:ext uri="{BB962C8B-B14F-4D97-AF65-F5344CB8AC3E}">
        <p14:creationId xmlns:p14="http://schemas.microsoft.com/office/powerpoint/2010/main" val="21569208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dirty="0"/>
          </a:p>
        </p:txBody>
      </p:sp>
      <p:sp>
        <p:nvSpPr>
          <p:cNvPr id="5" name="頁尾版面配置區 4"/>
          <p:cNvSpPr>
            <a:spLocks noGrp="1"/>
          </p:cNvSpPr>
          <p:nvPr>
            <p:ph type="ftr" sz="quarter" idx="11"/>
          </p:nvPr>
        </p:nvSpPr>
        <p:spPr/>
        <p:txBody>
          <a:bodyPr/>
          <a:lstStyle/>
          <a:p>
            <a:r>
              <a:rPr lang="en-US" altLang="zh-TW" dirty="0"/>
              <a:t>Andy</a:t>
            </a:r>
            <a:endParaRPr lang="zh-TW" altLang="en-US" dirty="0"/>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122</a:t>
            </a:fld>
            <a:endParaRPr lang="zh-TW" altLang="en-US" dirty="0"/>
          </a:p>
        </p:txBody>
      </p:sp>
      <p:sp>
        <p:nvSpPr>
          <p:cNvPr id="2" name="標題 1"/>
          <p:cNvSpPr>
            <a:spLocks noGrp="1"/>
          </p:cNvSpPr>
          <p:nvPr>
            <p:ph type="title" idx="4294967295"/>
          </p:nvPr>
        </p:nvSpPr>
        <p:spPr>
          <a:xfrm>
            <a:off x="0" y="354013"/>
            <a:ext cx="11208568" cy="1657350"/>
          </a:xfrm>
        </p:spPr>
        <p:txBody>
          <a:bodyPr>
            <a:normAutofit/>
          </a:bodyPr>
          <a:lstStyle/>
          <a:p>
            <a:r>
              <a:rPr lang="zh-TW" altLang="en-US" dirty="0"/>
              <a:t>短期補習班不適任人員認定通報資訊蒐集及查詢處理利用辦法第</a:t>
            </a:r>
            <a:r>
              <a:rPr lang="en-US" altLang="zh-TW" dirty="0"/>
              <a:t>3</a:t>
            </a:r>
            <a:r>
              <a:rPr lang="zh-TW" altLang="en-US" dirty="0"/>
              <a:t>條</a:t>
            </a:r>
          </a:p>
        </p:txBody>
      </p:sp>
      <p:sp>
        <p:nvSpPr>
          <p:cNvPr id="3" name="內容版面配置區 2"/>
          <p:cNvSpPr>
            <a:spLocks noGrp="1"/>
          </p:cNvSpPr>
          <p:nvPr>
            <p:ph idx="4294967295"/>
          </p:nvPr>
        </p:nvSpPr>
        <p:spPr>
          <a:xfrm>
            <a:off x="-96687" y="2011363"/>
            <a:ext cx="12288688" cy="4846637"/>
          </a:xfrm>
        </p:spPr>
        <p:txBody>
          <a:bodyPr>
            <a:normAutofit/>
          </a:bodyPr>
          <a:lstStyle/>
          <a:p>
            <a:r>
              <a:rPr lang="zh-TW" altLang="en-US" dirty="0"/>
              <a:t>中央主管教育行政機關及地方主管機關得對不適任人員進行資訊蒐集、處理及利用，中央主管機關應建立短期補習班不適任人員資料庫，提供或協助地方主管機關通報、資訊蒐集、查詢及利用。</a:t>
            </a:r>
            <a:endParaRPr lang="en-US" altLang="zh-TW" dirty="0"/>
          </a:p>
          <a:p>
            <a:endParaRPr lang="zh-TW" altLang="en-US" dirty="0"/>
          </a:p>
          <a:p>
            <a:r>
              <a:rPr lang="zh-TW" altLang="en-US" dirty="0"/>
              <a:t>中央主管社政機關得</a:t>
            </a:r>
            <a:r>
              <a:rPr lang="zh-TW" altLang="en-US" dirty="0">
                <a:solidFill>
                  <a:srgbClr val="FF0000"/>
                </a:solidFill>
              </a:rPr>
              <a:t>蒐集、處理及利用各級主管社政機關依性騷擾防治法第二十條或兒童及少年福利與權益保障法第九十七條規定處罰之資訊，</a:t>
            </a:r>
            <a:r>
              <a:rPr lang="zh-TW" altLang="en-US" dirty="0"/>
              <a:t>並應建立資料庫，協助地方主管機關辦理不適任人員查詢事宜。</a:t>
            </a:r>
            <a:endParaRPr lang="en-US" altLang="zh-TW" dirty="0"/>
          </a:p>
          <a:p>
            <a:endParaRPr lang="zh-TW" altLang="en-US" dirty="0"/>
          </a:p>
          <a:p>
            <a:r>
              <a:rPr lang="zh-TW" altLang="en-US" dirty="0"/>
              <a:t>前二項不適任人員之資訊蒐集、處理及利用，應符合個人資料保護法之規定。</a:t>
            </a:r>
          </a:p>
          <a:p>
            <a:endParaRPr lang="zh-TW" altLang="en-US" dirty="0"/>
          </a:p>
        </p:txBody>
      </p:sp>
    </p:spTree>
    <p:extLst>
      <p:ext uri="{BB962C8B-B14F-4D97-AF65-F5344CB8AC3E}">
        <p14:creationId xmlns:p14="http://schemas.microsoft.com/office/powerpoint/2010/main" val="21050783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0" dirty="0">
                <a:effectLst/>
                <a:hlinkClick r:id="rId2"/>
              </a:rPr>
              <a:t>各教育場域不適任人員通報及查詢系統</a:t>
            </a:r>
            <a:endParaRPr lang="zh-TW" altLang="en-US" sz="4000" dirty="0"/>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6872" y="1916832"/>
            <a:ext cx="9959448" cy="4923009"/>
          </a:xfrm>
        </p:spPr>
      </p:pic>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123</a:t>
            </a:fld>
            <a:endParaRPr lang="zh-TW" altLang="en-US" dirty="0"/>
          </a:p>
        </p:txBody>
      </p:sp>
    </p:spTree>
    <p:extLst>
      <p:ext uri="{BB962C8B-B14F-4D97-AF65-F5344CB8AC3E}">
        <p14:creationId xmlns:p14="http://schemas.microsoft.com/office/powerpoint/2010/main" val="21835907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36664E-0396-493F-9A37-4BFC99F27693}"/>
              </a:ext>
            </a:extLst>
          </p:cNvPr>
          <p:cNvSpPr>
            <a:spLocks noGrp="1"/>
          </p:cNvSpPr>
          <p:nvPr>
            <p:ph type="title"/>
          </p:nvPr>
        </p:nvSpPr>
        <p:spPr/>
        <p:txBody>
          <a:bodyPr/>
          <a:lstStyle/>
          <a:p>
            <a:r>
              <a:rPr lang="zh-TW" altLang="en-US" dirty="0"/>
              <a:t>試試看</a:t>
            </a:r>
          </a:p>
        </p:txBody>
      </p:sp>
      <p:sp>
        <p:nvSpPr>
          <p:cNvPr id="3" name="內容版面配置區 2">
            <a:extLst>
              <a:ext uri="{FF2B5EF4-FFF2-40B4-BE49-F238E27FC236}">
                <a16:creationId xmlns:a16="http://schemas.microsoft.com/office/drawing/2014/main" id="{56F990B5-D16C-4381-89E8-E5101387C3A8}"/>
              </a:ext>
            </a:extLst>
          </p:cNvPr>
          <p:cNvSpPr>
            <a:spLocks noGrp="1"/>
          </p:cNvSpPr>
          <p:nvPr>
            <p:ph idx="1"/>
          </p:nvPr>
        </p:nvSpPr>
        <p:spPr>
          <a:xfrm>
            <a:off x="2082800" y="2035932"/>
            <a:ext cx="10109200" cy="3766185"/>
          </a:xfrm>
        </p:spPr>
        <p:txBody>
          <a:bodyPr>
            <a:normAutofit lnSpcReduction="10000"/>
          </a:bodyPr>
          <a:lstStyle/>
          <a:p>
            <a:r>
              <a:rPr lang="zh-TW" altLang="en-US" dirty="0"/>
              <a:t>六年級的美美向導師告狀：「小華隨便亂摸我！他怎麼可以碰我的身體？好噁心！」 美美臉色凝重，深感不悅。此時小華還與同學在遠處起鬨：「美美是男人婆！男人婆！」</a:t>
            </a:r>
            <a:endParaRPr lang="en-US" altLang="zh-TW" dirty="0"/>
          </a:p>
          <a:p>
            <a:endParaRPr lang="en-US" altLang="zh-TW" dirty="0"/>
          </a:p>
          <a:p>
            <a:pPr algn="l"/>
            <a:r>
              <a:rPr lang="zh-TW" altLang="en-US" b="0" i="0" dirty="0">
                <a:effectLst/>
                <a:latin typeface="Microsoft JhengHei" panose="020B0604030504040204" pitchFamily="34" charset="-120"/>
                <a:ea typeface="Microsoft JhengHei" panose="020B0604030504040204" pitchFamily="34" charset="-120"/>
              </a:rPr>
              <a:t>如果你是導師，下列哪一處置方式較不適切？</a:t>
            </a:r>
          </a:p>
          <a:p>
            <a:pPr algn="l"/>
            <a:r>
              <a:rPr lang="en-US" altLang="zh-TW" b="0" i="0" dirty="0">
                <a:effectLst/>
                <a:latin typeface="Microsoft JhengHei" panose="020B0604030504040204" pitchFamily="34" charset="-120"/>
                <a:ea typeface="Microsoft JhengHei" panose="020B0604030504040204" pitchFamily="34" charset="-120"/>
              </a:rPr>
              <a:t>(A) </a:t>
            </a:r>
            <a:r>
              <a:rPr lang="zh-TW" altLang="en-US" b="0" i="0" dirty="0">
                <a:effectLst/>
                <a:latin typeface="Microsoft JhengHei" panose="020B0604030504040204" pitchFamily="34" charset="-120"/>
                <a:ea typeface="Microsoft JhengHei" panose="020B0604030504040204" pitchFamily="34" charset="-120"/>
              </a:rPr>
              <a:t>安撫美美不滿的情緒，使其冷靜下來</a:t>
            </a:r>
          </a:p>
          <a:p>
            <a:pPr algn="l"/>
            <a:r>
              <a:rPr lang="en-US" altLang="zh-TW" b="0" i="0" dirty="0">
                <a:effectLst/>
                <a:latin typeface="Microsoft JhengHei" panose="020B0604030504040204" pitchFamily="34" charset="-120"/>
                <a:ea typeface="Microsoft JhengHei" panose="020B0604030504040204" pitchFamily="34" charset="-120"/>
              </a:rPr>
              <a:t>(B) </a:t>
            </a:r>
            <a:r>
              <a:rPr lang="zh-TW" altLang="en-US" b="0" i="0" dirty="0">
                <a:effectLst/>
                <a:latin typeface="Microsoft JhengHei" panose="020B0604030504040204" pitchFamily="34" charset="-120"/>
                <a:ea typeface="Microsoft JhengHei" panose="020B0604030504040204" pitchFamily="34" charset="-120"/>
              </a:rPr>
              <a:t>為了瞭解事情始末，邀集同學還原現場狀況</a:t>
            </a:r>
          </a:p>
          <a:p>
            <a:pPr algn="l"/>
            <a:r>
              <a:rPr lang="en-US" altLang="zh-TW" b="0" i="0" dirty="0">
                <a:effectLst/>
                <a:latin typeface="Microsoft JhengHei" panose="020B0604030504040204" pitchFamily="34" charset="-120"/>
                <a:ea typeface="Microsoft JhengHei" panose="020B0604030504040204" pitchFamily="34" charset="-120"/>
              </a:rPr>
              <a:t>(C) </a:t>
            </a:r>
            <a:r>
              <a:rPr lang="zh-TW" altLang="en-US" b="0" i="0" dirty="0">
                <a:effectLst/>
                <a:latin typeface="Microsoft JhengHei" panose="020B0604030504040204" pitchFamily="34" charset="-120"/>
                <a:ea typeface="Microsoft JhengHei" panose="020B0604030504040204" pitchFamily="34" charset="-120"/>
              </a:rPr>
              <a:t>請學務處於 </a:t>
            </a:r>
            <a:r>
              <a:rPr lang="en-US" altLang="zh-TW" b="0" i="0" dirty="0">
                <a:effectLst/>
                <a:latin typeface="Microsoft JhengHei" panose="020B0604030504040204" pitchFamily="34" charset="-120"/>
                <a:ea typeface="Microsoft JhengHei" panose="020B0604030504040204" pitchFamily="34" charset="-120"/>
              </a:rPr>
              <a:t>24 </a:t>
            </a:r>
            <a:r>
              <a:rPr lang="zh-TW" altLang="en-US" b="0" i="0" dirty="0">
                <a:effectLst/>
                <a:latin typeface="Microsoft JhengHei" panose="020B0604030504040204" pitchFamily="34" charset="-120"/>
                <a:ea typeface="Microsoft JhengHei" panose="020B0604030504040204" pitchFamily="34" charset="-120"/>
              </a:rPr>
              <a:t>小時內進行疑似性平案件通報作業</a:t>
            </a:r>
          </a:p>
          <a:p>
            <a:pPr algn="l"/>
            <a:r>
              <a:rPr lang="en-US" altLang="zh-TW" b="0" i="0" dirty="0">
                <a:effectLst/>
                <a:latin typeface="Microsoft JhengHei" panose="020B0604030504040204" pitchFamily="34" charset="-120"/>
                <a:ea typeface="Microsoft JhengHei" panose="020B0604030504040204" pitchFamily="34" charset="-120"/>
              </a:rPr>
              <a:t>(D) </a:t>
            </a:r>
            <a:r>
              <a:rPr lang="zh-TW" altLang="en-US" b="0" i="0" dirty="0">
                <a:effectLst/>
                <a:latin typeface="Microsoft JhengHei" panose="020B0604030504040204" pitchFamily="34" charset="-120"/>
                <a:ea typeface="Microsoft JhengHei" panose="020B0604030504040204" pitchFamily="34" charset="-120"/>
              </a:rPr>
              <a:t>聯繫雙方家長，告知目前狀況，並請家長留意孩子身心狀態</a:t>
            </a:r>
          </a:p>
          <a:p>
            <a:endParaRPr lang="zh-TW" altLang="en-US" dirty="0"/>
          </a:p>
        </p:txBody>
      </p:sp>
      <p:sp>
        <p:nvSpPr>
          <p:cNvPr id="4" name="日期版面配置區 3">
            <a:extLst>
              <a:ext uri="{FF2B5EF4-FFF2-40B4-BE49-F238E27FC236}">
                <a16:creationId xmlns:a16="http://schemas.microsoft.com/office/drawing/2014/main" id="{07B68ED6-164B-4C8E-BFF4-8E15D4A91673}"/>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C6C17669-2813-4E75-B5A5-C2403348DBB8}"/>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05F19204-F4BD-4730-B59C-F67DF29513F5}"/>
              </a:ext>
            </a:extLst>
          </p:cNvPr>
          <p:cNvSpPr>
            <a:spLocks noGrp="1"/>
          </p:cNvSpPr>
          <p:nvPr>
            <p:ph type="sldNum" sz="quarter" idx="12"/>
          </p:nvPr>
        </p:nvSpPr>
        <p:spPr/>
        <p:txBody>
          <a:bodyPr/>
          <a:lstStyle/>
          <a:p>
            <a:fld id="{9ACDFCE2-71B5-4597-A6BE-5F851153812A}" type="slidenum">
              <a:rPr lang="zh-TW" altLang="en-US" smtClean="0"/>
              <a:pPr/>
              <a:t>124</a:t>
            </a:fld>
            <a:endParaRPr lang="zh-TW" altLang="en-US" dirty="0"/>
          </a:p>
        </p:txBody>
      </p:sp>
      <p:sp>
        <p:nvSpPr>
          <p:cNvPr id="7" name="圓形: 空心 6">
            <a:extLst>
              <a:ext uri="{FF2B5EF4-FFF2-40B4-BE49-F238E27FC236}">
                <a16:creationId xmlns:a16="http://schemas.microsoft.com/office/drawing/2014/main" id="{0F20F97B-5513-48BA-B857-83EDF802B6F0}"/>
              </a:ext>
            </a:extLst>
          </p:cNvPr>
          <p:cNvSpPr/>
          <p:nvPr/>
        </p:nvSpPr>
        <p:spPr>
          <a:xfrm>
            <a:off x="8574585" y="4250267"/>
            <a:ext cx="397933" cy="38227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2761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531708-8354-4E0C-B557-4A454E7A3EEF}"/>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B81D77E3-4324-49D3-A90C-BF30841E82F4}"/>
              </a:ext>
            </a:extLst>
          </p:cNvPr>
          <p:cNvSpPr>
            <a:spLocks noGrp="1"/>
          </p:cNvSpPr>
          <p:nvPr>
            <p:ph idx="1"/>
          </p:nvPr>
        </p:nvSpPr>
        <p:spPr>
          <a:xfrm>
            <a:off x="2265404" y="2011680"/>
            <a:ext cx="9434227" cy="3766185"/>
          </a:xfrm>
        </p:spPr>
        <p:txBody>
          <a:bodyPr/>
          <a:lstStyle/>
          <a:p>
            <a:pPr algn="l"/>
            <a:r>
              <a:rPr lang="zh-TW" altLang="en-US" b="0" i="0" dirty="0">
                <a:effectLst/>
                <a:latin typeface="Microsoft JhengHei" panose="020B0604030504040204" pitchFamily="34" charset="-120"/>
                <a:ea typeface="Microsoft JhengHei" panose="020B0604030504040204" pitchFamily="34" charset="-120"/>
              </a:rPr>
              <a:t>事情發生後，身為導師的你將美美轉介到輔導室進行個別輔導，也對全班進行性別 平等教育宣導。下列哪一項做法較不適切？</a:t>
            </a:r>
          </a:p>
          <a:p>
            <a:pPr algn="l"/>
            <a:r>
              <a:rPr lang="en-US" altLang="zh-TW" b="0" i="0" dirty="0">
                <a:effectLst/>
                <a:latin typeface="Microsoft JhengHei" panose="020B0604030504040204" pitchFamily="34" charset="-120"/>
                <a:ea typeface="Microsoft JhengHei" panose="020B0604030504040204" pitchFamily="34" charset="-120"/>
              </a:rPr>
              <a:t>(A) </a:t>
            </a:r>
            <a:r>
              <a:rPr lang="zh-TW" altLang="en-US" b="0" i="0" dirty="0">
                <a:effectLst/>
                <a:latin typeface="Microsoft JhengHei" panose="020B0604030504040204" pitchFamily="34" charset="-120"/>
                <a:ea typeface="Microsoft JhengHei" panose="020B0604030504040204" pitchFamily="34" charset="-120"/>
              </a:rPr>
              <a:t>提醒同學若遇到性平案件，應該勇敢求助，不隱匿</a:t>
            </a:r>
          </a:p>
          <a:p>
            <a:pPr algn="l"/>
            <a:r>
              <a:rPr lang="en-US" altLang="zh-TW" b="0" i="0" dirty="0">
                <a:effectLst/>
                <a:latin typeface="Microsoft JhengHei" panose="020B0604030504040204" pitchFamily="34" charset="-120"/>
                <a:ea typeface="Microsoft JhengHei" panose="020B0604030504040204" pitchFamily="34" charset="-120"/>
              </a:rPr>
              <a:t>(B) </a:t>
            </a:r>
            <a:r>
              <a:rPr lang="zh-TW" altLang="en-US" b="0" i="0" dirty="0">
                <a:effectLst/>
                <a:latin typeface="Microsoft JhengHei" panose="020B0604030504040204" pitchFamily="34" charset="-120"/>
                <a:ea typeface="Microsoft JhengHei" panose="020B0604030504040204" pitchFamily="34" charset="-120"/>
              </a:rPr>
              <a:t>以美美的事件為案例，向全班說明性平案件的法律責任</a:t>
            </a:r>
          </a:p>
          <a:p>
            <a:pPr algn="l"/>
            <a:r>
              <a:rPr lang="en-US" altLang="zh-TW" b="0" i="0" dirty="0">
                <a:effectLst/>
                <a:latin typeface="Microsoft JhengHei" panose="020B0604030504040204" pitchFamily="34" charset="-120"/>
                <a:ea typeface="Microsoft JhengHei" panose="020B0604030504040204" pitchFamily="34" charset="-120"/>
              </a:rPr>
              <a:t>(C) </a:t>
            </a:r>
            <a:r>
              <a:rPr lang="zh-TW" altLang="en-US" b="0" i="0" dirty="0">
                <a:effectLst/>
                <a:latin typeface="Microsoft JhengHei" panose="020B0604030504040204" pitchFamily="34" charset="-120"/>
                <a:ea typeface="Microsoft JhengHei" panose="020B0604030504040204" pitchFamily="34" charset="-120"/>
              </a:rPr>
              <a:t>提醒同學勿任意觸碰他人身體，尊重每個人身體的自主權</a:t>
            </a:r>
          </a:p>
          <a:p>
            <a:pPr algn="l"/>
            <a:r>
              <a:rPr lang="en-US" altLang="zh-TW" b="0" i="0" dirty="0">
                <a:effectLst/>
                <a:latin typeface="Microsoft JhengHei" panose="020B0604030504040204" pitchFamily="34" charset="-120"/>
                <a:ea typeface="Microsoft JhengHei" panose="020B0604030504040204" pitchFamily="34" charset="-120"/>
              </a:rPr>
              <a:t>(D) </a:t>
            </a:r>
            <a:r>
              <a:rPr lang="zh-TW" altLang="en-US" b="0" i="0" dirty="0">
                <a:effectLst/>
                <a:latin typeface="Microsoft JhengHei" panose="020B0604030504040204" pitchFamily="34" charset="-120"/>
                <a:ea typeface="Microsoft JhengHei" panose="020B0604030504040204" pitchFamily="34" charset="-120"/>
              </a:rPr>
              <a:t>強調性別多元與個別差異，避免加諸性別刻板印象於同學身上</a:t>
            </a:r>
          </a:p>
          <a:p>
            <a:endParaRPr lang="zh-TW" altLang="en-US" dirty="0"/>
          </a:p>
        </p:txBody>
      </p:sp>
      <p:sp>
        <p:nvSpPr>
          <p:cNvPr id="4" name="日期版面配置區 3">
            <a:extLst>
              <a:ext uri="{FF2B5EF4-FFF2-40B4-BE49-F238E27FC236}">
                <a16:creationId xmlns:a16="http://schemas.microsoft.com/office/drawing/2014/main" id="{4C3A6BB9-0CBD-4085-9005-6904341C8614}"/>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AD22A53-C34E-448D-9A3B-3AE383EF7553}"/>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709DC8AE-362D-4D03-BA83-0E82DE12E097}"/>
              </a:ext>
            </a:extLst>
          </p:cNvPr>
          <p:cNvSpPr>
            <a:spLocks noGrp="1"/>
          </p:cNvSpPr>
          <p:nvPr>
            <p:ph type="sldNum" sz="quarter" idx="12"/>
          </p:nvPr>
        </p:nvSpPr>
        <p:spPr/>
        <p:txBody>
          <a:bodyPr/>
          <a:lstStyle/>
          <a:p>
            <a:fld id="{9ACDFCE2-71B5-4597-A6BE-5F851153812A}" type="slidenum">
              <a:rPr lang="zh-TW" altLang="en-US" smtClean="0"/>
              <a:pPr/>
              <a:t>125</a:t>
            </a:fld>
            <a:endParaRPr lang="zh-TW" altLang="en-US" dirty="0"/>
          </a:p>
        </p:txBody>
      </p:sp>
      <p:sp>
        <p:nvSpPr>
          <p:cNvPr id="7" name="圓形: 空心 6">
            <a:extLst>
              <a:ext uri="{FF2B5EF4-FFF2-40B4-BE49-F238E27FC236}">
                <a16:creationId xmlns:a16="http://schemas.microsoft.com/office/drawing/2014/main" id="{0F527164-2152-46B7-A2E6-799D84C6A314}"/>
              </a:ext>
            </a:extLst>
          </p:cNvPr>
          <p:cNvSpPr/>
          <p:nvPr/>
        </p:nvSpPr>
        <p:spPr>
          <a:xfrm>
            <a:off x="10238677" y="3237865"/>
            <a:ext cx="397933" cy="38227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34619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126</a:t>
            </a:fld>
            <a:endParaRPr lang="zh-TW" altLang="en-US" dirty="0"/>
          </a:p>
        </p:txBody>
      </p:sp>
      <p:sp>
        <p:nvSpPr>
          <p:cNvPr id="8" name="矩形 7"/>
          <p:cNvSpPr/>
          <p:nvPr/>
        </p:nvSpPr>
        <p:spPr>
          <a:xfrm>
            <a:off x="911424" y="4485093"/>
            <a:ext cx="11233248" cy="1785104"/>
          </a:xfrm>
          <a:prstGeom prst="rect">
            <a:avLst/>
          </a:prstGeom>
        </p:spPr>
        <p:txBody>
          <a:bodyPr wrap="square">
            <a:spAutoFit/>
          </a:bodyPr>
          <a:lstStyle/>
          <a:p>
            <a:r>
              <a:rPr lang="zh-TW" altLang="en-US" dirty="0">
                <a:solidFill>
                  <a:srgbClr val="050505"/>
                </a:solidFill>
                <a:latin typeface="微軟正黑體" panose="020B0604030504040204" pitchFamily="34" charset="-120"/>
                <a:ea typeface="微軟正黑體" panose="020B0604030504040204" pitchFamily="34" charset="-120"/>
              </a:rPr>
              <a:t>歷史將會銘記，在社會轉型期最大的悲劇，</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不是壞人的囂張，而是好人的過度沉默</a:t>
            </a:r>
            <a:r>
              <a:rPr lang="zh-TW" altLang="en-US" dirty="0">
                <a:solidFill>
                  <a:srgbClr val="050505"/>
                </a:solidFill>
                <a:latin typeface="微軟正黑體" panose="020B0604030504040204" pitchFamily="34" charset="-120"/>
                <a:ea typeface="微軟正黑體" panose="020B0604030504040204" pitchFamily="34" charset="-120"/>
              </a:rPr>
              <a:t>。 </a:t>
            </a:r>
            <a:br>
              <a:rPr lang="en-US" altLang="zh-TW" dirty="0">
                <a:solidFill>
                  <a:srgbClr val="050505"/>
                </a:solidFill>
                <a:latin typeface="微軟正黑體" panose="020B0604030504040204" pitchFamily="34" charset="-120"/>
                <a:ea typeface="微軟正黑體" panose="020B0604030504040204" pitchFamily="34" charset="-120"/>
              </a:rPr>
            </a:br>
            <a:r>
              <a:rPr lang="zh-TW" altLang="en-US" dirty="0">
                <a:solidFill>
                  <a:srgbClr val="050505"/>
                </a:solidFill>
                <a:latin typeface="微軟正黑體" panose="020B0604030504040204" pitchFamily="34" charset="-120"/>
                <a:ea typeface="微軟正黑體" panose="020B0604030504040204" pitchFamily="34" charset="-120"/>
              </a:rPr>
              <a:t>－馬丁路德金恩</a:t>
            </a:r>
            <a:br>
              <a:rPr lang="zh-TW" altLang="en-US" dirty="0">
                <a:latin typeface="微軟正黑體" panose="020B0604030504040204" pitchFamily="34" charset="-120"/>
                <a:ea typeface="微軟正黑體" panose="020B0604030504040204" pitchFamily="34" charset="-120"/>
              </a:rPr>
            </a:br>
            <a:br>
              <a:rPr lang="zh-TW" altLang="en-US" dirty="0">
                <a:latin typeface="微軟正黑體" panose="020B0604030504040204" pitchFamily="34" charset="-120"/>
                <a:ea typeface="微軟正黑體" panose="020B0604030504040204" pitchFamily="34" charset="-120"/>
              </a:rPr>
            </a:br>
            <a:r>
              <a:rPr lang="en-US" altLang="zh-TW" dirty="0">
                <a:solidFill>
                  <a:srgbClr val="050505"/>
                </a:solidFill>
                <a:latin typeface="微軟正黑體" panose="020B0604030504040204" pitchFamily="34" charset="-120"/>
                <a:ea typeface="微軟正黑體" panose="020B0604030504040204" pitchFamily="34" charset="-120"/>
              </a:rPr>
              <a:t>History will have to record that the greatest tragedy of this period of social transition was not the strident clamor of the bad people, but the appalling silence of the good people. </a:t>
            </a:r>
            <a:br>
              <a:rPr lang="en-US" altLang="zh-TW" dirty="0">
                <a:solidFill>
                  <a:srgbClr val="050505"/>
                </a:solidFill>
                <a:latin typeface="微軟正黑體" panose="020B0604030504040204" pitchFamily="34" charset="-120"/>
                <a:ea typeface="微軟正黑體" panose="020B0604030504040204" pitchFamily="34" charset="-120"/>
              </a:rPr>
            </a:br>
            <a:r>
              <a:rPr lang="zh-TW" altLang="en-US" dirty="0">
                <a:solidFill>
                  <a:srgbClr val="050505"/>
                </a:solidFill>
                <a:latin typeface="微軟正黑體" panose="020B0604030504040204" pitchFamily="34" charset="-120"/>
                <a:ea typeface="微軟正黑體" panose="020B0604030504040204" pitchFamily="34" charset="-120"/>
              </a:rPr>
              <a:t>－ </a:t>
            </a:r>
            <a:r>
              <a:rPr lang="en-US" altLang="zh-TW" dirty="0">
                <a:solidFill>
                  <a:srgbClr val="050505"/>
                </a:solidFill>
                <a:latin typeface="微軟正黑體" panose="020B0604030504040204" pitchFamily="34" charset="-120"/>
                <a:ea typeface="微軟正黑體" panose="020B0604030504040204" pitchFamily="34" charset="-120"/>
              </a:rPr>
              <a:t>Martin Luther King, Jr.</a:t>
            </a:r>
            <a:endParaRPr lang="zh-TW" altLang="en-US" dirty="0">
              <a:latin typeface="微軟正黑體" panose="020B0604030504040204" pitchFamily="34" charset="-120"/>
              <a:ea typeface="微軟正黑體" panose="020B0604030504040204" pitchFamily="34" charset="-120"/>
            </a:endParaRPr>
          </a:p>
        </p:txBody>
      </p:sp>
      <p:pic>
        <p:nvPicPr>
          <p:cNvPr id="1026" name="Picture 2" descr="馬丁路德一生為人權奮鬥獲諾貝爾和平獎- Readmoo閱讀最前線Readmoo閱讀最前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886" y="694281"/>
            <a:ext cx="6286227" cy="330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599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sp>
        <p:nvSpPr>
          <p:cNvPr id="7" name="文字版面配置區 6"/>
          <p:cNvSpPr>
            <a:spLocks noGrp="1"/>
          </p:cNvSpPr>
          <p:nvPr>
            <p:ph type="body" sz="half" idx="2"/>
          </p:nvPr>
        </p:nvSpPr>
        <p:spPr/>
        <p:txBody>
          <a:bodyPr/>
          <a:lstStyle/>
          <a:p>
            <a:endParaRPr lang="zh-TW" altLang="en-US"/>
          </a:p>
        </p:txBody>
      </p:sp>
      <p:sp>
        <p:nvSpPr>
          <p:cNvPr id="4" name="日期版面配置區 3"/>
          <p:cNvSpPr>
            <a:spLocks noGrp="1"/>
          </p:cNvSpPr>
          <p:nvPr>
            <p:ph type="dt" sz="half" idx="10"/>
          </p:nvPr>
        </p:nvSpPr>
        <p:spPr/>
        <p:txBody>
          <a:bodyPr/>
          <a:lstStyle/>
          <a:p>
            <a:fld id="{2D3E8EA6-674A-4EAD-82E2-2F2565D733BE}"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3" name="投影片編號版面配置區 2"/>
          <p:cNvSpPr>
            <a:spLocks noGrp="1"/>
          </p:cNvSpPr>
          <p:nvPr>
            <p:ph type="sldNum" sz="quarter" idx="12"/>
          </p:nvPr>
        </p:nvSpPr>
        <p:spPr/>
        <p:txBody>
          <a:bodyPr/>
          <a:lstStyle/>
          <a:p>
            <a:fld id="{9ACDFCE2-71B5-4597-A6BE-5F851153812A}" type="slidenum">
              <a:rPr lang="zh-TW" altLang="en-US" smtClean="0"/>
              <a:t>127</a:t>
            </a:fld>
            <a:endParaRPr lang="zh-TW" altLang="en-US"/>
          </a:p>
        </p:txBody>
      </p:sp>
      <p:sp>
        <p:nvSpPr>
          <p:cNvPr id="8" name="矩形 7">
            <a:extLst>
              <a:ext uri="{FF2B5EF4-FFF2-40B4-BE49-F238E27FC236}">
                <a16:creationId xmlns:a16="http://schemas.microsoft.com/office/drawing/2014/main" id="{C3A85888-B9C5-4401-B8A0-DF4C3CE4ED03}"/>
              </a:ext>
            </a:extLst>
          </p:cNvPr>
          <p:cNvSpPr/>
          <p:nvPr/>
        </p:nvSpPr>
        <p:spPr>
          <a:xfrm>
            <a:off x="5574535" y="3616057"/>
            <a:ext cx="4456989" cy="1323439"/>
          </a:xfrm>
          <a:prstGeom prst="rect">
            <a:avLst/>
          </a:prstGeom>
          <a:noFill/>
        </p:spPr>
        <p:txBody>
          <a:bodyPr wrap="none" lIns="91440" tIns="45720" rIns="91440" bIns="45720">
            <a:spAutoFit/>
          </a:bodyPr>
          <a:lstStyle/>
          <a:p>
            <a:pPr algn="ctr">
              <a:defRPr/>
            </a:pPr>
            <a:r>
              <a:rPr lang="en-US" altLang="zh-TW" sz="8000" dirty="0">
                <a:ln w="0"/>
                <a:solidFill>
                  <a:schemeClr val="accent5">
                    <a:lumMod val="50000"/>
                  </a:schemeClr>
                </a:solidFill>
                <a:effectLst>
                  <a:reflection blurRad="6350" stA="53000" endA="300" endPos="35500" dir="5400000" sy="-90000" algn="bl" rotWithShape="0"/>
                </a:effectLst>
                <a:latin typeface="Calibri" panose="020F0502020204030204"/>
                <a:ea typeface="微軟正黑體" panose="020B0604030504040204" pitchFamily="34" charset="-120"/>
              </a:rPr>
              <a:t>Thank</a:t>
            </a:r>
            <a:r>
              <a:rPr lang="zh-TW" altLang="en-US" sz="8000" dirty="0">
                <a:ln w="0"/>
                <a:solidFill>
                  <a:schemeClr val="accent5">
                    <a:lumMod val="50000"/>
                  </a:schemeClr>
                </a:solidFill>
                <a:effectLst>
                  <a:reflection blurRad="6350" stA="53000" endA="300" endPos="35500" dir="5400000" sy="-90000" algn="bl" rotWithShape="0"/>
                </a:effectLst>
                <a:latin typeface="Calibri" panose="020F0502020204030204"/>
                <a:ea typeface="微軟正黑體" panose="020B0604030504040204" pitchFamily="34" charset="-120"/>
              </a:rPr>
              <a:t> </a:t>
            </a:r>
            <a:r>
              <a:rPr lang="en-US" altLang="zh-TW" sz="8000" dirty="0">
                <a:ln w="0"/>
                <a:solidFill>
                  <a:schemeClr val="accent5">
                    <a:lumMod val="50000"/>
                  </a:schemeClr>
                </a:solidFill>
                <a:effectLst>
                  <a:reflection blurRad="6350" stA="53000" endA="300" endPos="35500" dir="5400000" sy="-90000" algn="bl" rotWithShape="0"/>
                </a:effectLst>
                <a:latin typeface="Calibri" panose="020F0502020204030204"/>
                <a:ea typeface="微軟正黑體" panose="020B0604030504040204" pitchFamily="34" charset="-120"/>
              </a:rPr>
              <a:t>You</a:t>
            </a:r>
            <a:endParaRPr lang="zh-TW" altLang="en-US" sz="8000" dirty="0">
              <a:ln w="0"/>
              <a:solidFill>
                <a:schemeClr val="accent5">
                  <a:lumMod val="50000"/>
                </a:schemeClr>
              </a:solidFill>
              <a:effectLst>
                <a:reflection blurRad="6350" stA="53000" endA="300" endPos="35500" dir="5400000" sy="-90000" algn="bl" rotWithShape="0"/>
              </a:effectLst>
              <a:latin typeface="Calibri" panose="020F0502020204030204"/>
              <a:ea typeface="微軟正黑體" panose="020B0604030504040204" pitchFamily="34" charset="-120"/>
            </a:endParaRPr>
          </a:p>
        </p:txBody>
      </p:sp>
      <p:sp>
        <p:nvSpPr>
          <p:cNvPr id="9" name="矩形 8">
            <a:extLst>
              <a:ext uri="{FF2B5EF4-FFF2-40B4-BE49-F238E27FC236}">
                <a16:creationId xmlns:a16="http://schemas.microsoft.com/office/drawing/2014/main" id="{BBBA241B-8FEF-4A8A-B6FB-7C5B108DE366}"/>
              </a:ext>
            </a:extLst>
          </p:cNvPr>
          <p:cNvSpPr/>
          <p:nvPr/>
        </p:nvSpPr>
        <p:spPr>
          <a:xfrm>
            <a:off x="3663747" y="2415728"/>
            <a:ext cx="4801315" cy="1200329"/>
          </a:xfrm>
          <a:prstGeom prst="rect">
            <a:avLst/>
          </a:prstGeom>
          <a:noFill/>
        </p:spPr>
        <p:txBody>
          <a:bodyPr wrap="none" lIns="91440" tIns="45720" rIns="91440" bIns="45720">
            <a:spAutoFit/>
          </a:bodyPr>
          <a:lstStyle/>
          <a:p>
            <a:pPr algn="ctr">
              <a:defRPr/>
            </a:pPr>
            <a:r>
              <a:rPr lang="ja-JP" altLang="en-US" sz="72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Calibri" panose="020F0502020204030204"/>
                <a:ea typeface="游ゴシック" panose="020B0400000000000000" pitchFamily="34" charset="-128"/>
              </a:rPr>
              <a:t>ありがとう</a:t>
            </a:r>
            <a:endParaRPr lang="zh-TW" altLang="en-US" sz="72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Calibri" panose="020F0502020204030204"/>
              <a:ea typeface="微軟正黑體" panose="020B0604030504040204" pitchFamily="34" charset="-120"/>
            </a:endParaRPr>
          </a:p>
        </p:txBody>
      </p:sp>
      <p:sp>
        <p:nvSpPr>
          <p:cNvPr id="10" name="矩形 9">
            <a:extLst>
              <a:ext uri="{FF2B5EF4-FFF2-40B4-BE49-F238E27FC236}">
                <a16:creationId xmlns:a16="http://schemas.microsoft.com/office/drawing/2014/main" id="{4242D936-36B3-4D1A-907F-EDE53F8D8F32}"/>
              </a:ext>
            </a:extLst>
          </p:cNvPr>
          <p:cNvSpPr/>
          <p:nvPr/>
        </p:nvSpPr>
        <p:spPr>
          <a:xfrm>
            <a:off x="1758630" y="1004213"/>
            <a:ext cx="4801315" cy="1200329"/>
          </a:xfrm>
          <a:prstGeom prst="rect">
            <a:avLst/>
          </a:prstGeom>
          <a:noFill/>
        </p:spPr>
        <p:txBody>
          <a:bodyPr wrap="none" lIns="91440" tIns="45720" rIns="91440" bIns="45720">
            <a:spAutoFit/>
          </a:bodyPr>
          <a:lstStyle/>
          <a:p>
            <a:pPr algn="ctr">
              <a:defRPr/>
            </a:pPr>
            <a:r>
              <a:rPr lang="ko-KR" altLang="en-US" sz="7200" b="1" dirty="0">
                <a:ln w="0"/>
                <a:solidFill>
                  <a:schemeClr val="accent1"/>
                </a:solidFill>
                <a:effectLst>
                  <a:outerShdw blurRad="38100" dist="38100" dir="2700000" algn="tl">
                    <a:srgbClr val="000000">
                      <a:alpha val="43137"/>
                    </a:srgbClr>
                  </a:outerShdw>
                  <a:reflection blurRad="6350" stA="53000" endA="300" endPos="35500" dir="5400000" sy="-90000" algn="bl" rotWithShape="0"/>
                </a:effectLst>
                <a:latin typeface="Calibri" panose="020F0502020204030204"/>
                <a:ea typeface="맑은 고딕" panose="020B0503020000020004" pitchFamily="34" charset="-127"/>
              </a:rPr>
              <a:t>감사합니다</a:t>
            </a:r>
            <a:endParaRPr lang="zh-TW" altLang="en-US" sz="7200" b="1" dirty="0">
              <a:ln w="0"/>
              <a:solidFill>
                <a:schemeClr val="accent1"/>
              </a:solidFill>
              <a:effectLst>
                <a:outerShdw blurRad="38100" dist="38100" dir="2700000" algn="tl">
                  <a:srgbClr val="000000">
                    <a:alpha val="43137"/>
                  </a:srgbClr>
                </a:outerShdw>
                <a:reflection blurRad="6350" stA="53000" endA="300" endPos="35500" dir="5400000" sy="-90000" algn="bl" rotWithShape="0"/>
              </a:effectLst>
              <a:latin typeface="Calibri" panose="020F0502020204030204"/>
              <a:ea typeface="微軟正黑體" panose="020B0604030504040204" pitchFamily="34" charset="-120"/>
            </a:endParaRPr>
          </a:p>
        </p:txBody>
      </p:sp>
      <p:sp>
        <p:nvSpPr>
          <p:cNvPr id="11" name="矩形 10">
            <a:extLst>
              <a:ext uri="{FF2B5EF4-FFF2-40B4-BE49-F238E27FC236}">
                <a16:creationId xmlns:a16="http://schemas.microsoft.com/office/drawing/2014/main" id="{B03A2985-C63F-4C26-8175-D176194E5B70}"/>
              </a:ext>
            </a:extLst>
          </p:cNvPr>
          <p:cNvSpPr/>
          <p:nvPr/>
        </p:nvSpPr>
        <p:spPr>
          <a:xfrm>
            <a:off x="7603875" y="1046651"/>
            <a:ext cx="2031326" cy="1200329"/>
          </a:xfrm>
          <a:prstGeom prst="rect">
            <a:avLst/>
          </a:prstGeom>
          <a:noFill/>
        </p:spPr>
        <p:txBody>
          <a:bodyPr wrap="none" lIns="91440" tIns="45720" rIns="91440" bIns="45720">
            <a:spAutoFit/>
          </a:bodyPr>
          <a:lstStyle/>
          <a:p>
            <a:pPr algn="ctr">
              <a:defRPr/>
            </a:pPr>
            <a:r>
              <a:rPr lang="zh-TW" altLang="en-US" sz="7200" b="1" dirty="0">
                <a:ln w="0"/>
                <a:solidFill>
                  <a:schemeClr val="accent6"/>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rPr>
              <a:t>謝謝</a:t>
            </a:r>
          </a:p>
        </p:txBody>
      </p:sp>
      <p:sp>
        <p:nvSpPr>
          <p:cNvPr id="12" name="矩形 11">
            <a:extLst>
              <a:ext uri="{FF2B5EF4-FFF2-40B4-BE49-F238E27FC236}">
                <a16:creationId xmlns:a16="http://schemas.microsoft.com/office/drawing/2014/main" id="{4A8C26D4-3ED8-455E-A97E-85747D923DD3}"/>
              </a:ext>
            </a:extLst>
          </p:cNvPr>
          <p:cNvSpPr/>
          <p:nvPr/>
        </p:nvSpPr>
        <p:spPr>
          <a:xfrm>
            <a:off x="2402903" y="3739167"/>
            <a:ext cx="2031326" cy="1200329"/>
          </a:xfrm>
          <a:prstGeom prst="rect">
            <a:avLst/>
          </a:prstGeom>
          <a:noFill/>
        </p:spPr>
        <p:txBody>
          <a:bodyPr wrap="none" lIns="91440" tIns="45720" rIns="91440" bIns="45720">
            <a:spAutoFit/>
          </a:bodyPr>
          <a:lstStyle/>
          <a:p>
            <a:pPr algn="ctr">
              <a:defRPr/>
            </a:pPr>
            <a:r>
              <a:rPr lang="zh-TW" altLang="en-US" sz="7200" b="1" dirty="0">
                <a:ln w="0"/>
                <a:solidFill>
                  <a:srgbClr val="7030A0"/>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rPr>
              <a:t>谢谢</a:t>
            </a:r>
          </a:p>
        </p:txBody>
      </p:sp>
    </p:spTree>
    <p:extLst>
      <p:ext uri="{BB962C8B-B14F-4D97-AF65-F5344CB8AC3E}">
        <p14:creationId xmlns:p14="http://schemas.microsoft.com/office/powerpoint/2010/main" val="2673218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8B5403-C6B1-49D8-904E-D2FE00E93683}"/>
              </a:ext>
            </a:extLst>
          </p:cNvPr>
          <p:cNvSpPr>
            <a:spLocks noGrp="1"/>
          </p:cNvSpPr>
          <p:nvPr>
            <p:ph type="title"/>
          </p:nvPr>
        </p:nvSpPr>
        <p:spPr/>
        <p:txBody>
          <a:bodyPr/>
          <a:lstStyle/>
          <a:p>
            <a:r>
              <a:rPr lang="zh-TW" altLang="en-US" dirty="0"/>
              <a:t>就讀學類領域的差異</a:t>
            </a:r>
            <a:r>
              <a:rPr lang="en-US" altLang="zh-TW" dirty="0"/>
              <a:t>-113</a:t>
            </a:r>
            <a:endParaRPr lang="zh-TW" altLang="en-US" dirty="0"/>
          </a:p>
        </p:txBody>
      </p:sp>
      <p:graphicFrame>
        <p:nvGraphicFramePr>
          <p:cNvPr id="7" name="內容版面配置區 6">
            <a:extLst>
              <a:ext uri="{FF2B5EF4-FFF2-40B4-BE49-F238E27FC236}">
                <a16:creationId xmlns:a16="http://schemas.microsoft.com/office/drawing/2014/main" id="{559407E8-4376-43EF-8EA6-2A2C56A7E665}"/>
              </a:ext>
            </a:extLst>
          </p:cNvPr>
          <p:cNvGraphicFramePr>
            <a:graphicFrameLocks noGrp="1"/>
          </p:cNvGraphicFramePr>
          <p:nvPr>
            <p:ph idx="1"/>
          </p:nvPr>
        </p:nvGraphicFramePr>
        <p:xfrm>
          <a:off x="2265405" y="2389981"/>
          <a:ext cx="9816530" cy="3476625"/>
        </p:xfrm>
        <a:graphic>
          <a:graphicData uri="http://schemas.openxmlformats.org/drawingml/2006/table">
            <a:tbl>
              <a:tblPr/>
              <a:tblGrid>
                <a:gridCol w="486262">
                  <a:extLst>
                    <a:ext uri="{9D8B030D-6E8A-4147-A177-3AD203B41FA5}">
                      <a16:colId xmlns:a16="http://schemas.microsoft.com/office/drawing/2014/main" val="1538346763"/>
                    </a:ext>
                  </a:extLst>
                </a:gridCol>
                <a:gridCol w="516466">
                  <a:extLst>
                    <a:ext uri="{9D8B030D-6E8A-4147-A177-3AD203B41FA5}">
                      <a16:colId xmlns:a16="http://schemas.microsoft.com/office/drawing/2014/main" val="1798582011"/>
                    </a:ext>
                  </a:extLst>
                </a:gridCol>
                <a:gridCol w="431800">
                  <a:extLst>
                    <a:ext uri="{9D8B030D-6E8A-4147-A177-3AD203B41FA5}">
                      <a16:colId xmlns:a16="http://schemas.microsoft.com/office/drawing/2014/main" val="1474531174"/>
                    </a:ext>
                  </a:extLst>
                </a:gridCol>
                <a:gridCol w="499534">
                  <a:extLst>
                    <a:ext uri="{9D8B030D-6E8A-4147-A177-3AD203B41FA5}">
                      <a16:colId xmlns:a16="http://schemas.microsoft.com/office/drawing/2014/main" val="1945483698"/>
                    </a:ext>
                  </a:extLst>
                </a:gridCol>
                <a:gridCol w="716588">
                  <a:extLst>
                    <a:ext uri="{9D8B030D-6E8A-4147-A177-3AD203B41FA5}">
                      <a16:colId xmlns:a16="http://schemas.microsoft.com/office/drawing/2014/main" val="3600158693"/>
                    </a:ext>
                  </a:extLst>
                </a:gridCol>
                <a:gridCol w="716588">
                  <a:extLst>
                    <a:ext uri="{9D8B030D-6E8A-4147-A177-3AD203B41FA5}">
                      <a16:colId xmlns:a16="http://schemas.microsoft.com/office/drawing/2014/main" val="2207482715"/>
                    </a:ext>
                  </a:extLst>
                </a:gridCol>
                <a:gridCol w="759251">
                  <a:extLst>
                    <a:ext uri="{9D8B030D-6E8A-4147-A177-3AD203B41FA5}">
                      <a16:colId xmlns:a16="http://schemas.microsoft.com/office/drawing/2014/main" val="2854393059"/>
                    </a:ext>
                  </a:extLst>
                </a:gridCol>
                <a:gridCol w="694706">
                  <a:extLst>
                    <a:ext uri="{9D8B030D-6E8A-4147-A177-3AD203B41FA5}">
                      <a16:colId xmlns:a16="http://schemas.microsoft.com/office/drawing/2014/main" val="39317339"/>
                    </a:ext>
                  </a:extLst>
                </a:gridCol>
                <a:gridCol w="770467">
                  <a:extLst>
                    <a:ext uri="{9D8B030D-6E8A-4147-A177-3AD203B41FA5}">
                      <a16:colId xmlns:a16="http://schemas.microsoft.com/office/drawing/2014/main" val="656021143"/>
                    </a:ext>
                  </a:extLst>
                </a:gridCol>
                <a:gridCol w="812580">
                  <a:extLst>
                    <a:ext uri="{9D8B030D-6E8A-4147-A177-3AD203B41FA5}">
                      <a16:colId xmlns:a16="http://schemas.microsoft.com/office/drawing/2014/main" val="849381733"/>
                    </a:ext>
                  </a:extLst>
                </a:gridCol>
                <a:gridCol w="759251">
                  <a:extLst>
                    <a:ext uri="{9D8B030D-6E8A-4147-A177-3AD203B41FA5}">
                      <a16:colId xmlns:a16="http://schemas.microsoft.com/office/drawing/2014/main" val="3996270190"/>
                    </a:ext>
                  </a:extLst>
                </a:gridCol>
                <a:gridCol w="759251">
                  <a:extLst>
                    <a:ext uri="{9D8B030D-6E8A-4147-A177-3AD203B41FA5}">
                      <a16:colId xmlns:a16="http://schemas.microsoft.com/office/drawing/2014/main" val="946311439"/>
                    </a:ext>
                  </a:extLst>
                </a:gridCol>
                <a:gridCol w="759251">
                  <a:extLst>
                    <a:ext uri="{9D8B030D-6E8A-4147-A177-3AD203B41FA5}">
                      <a16:colId xmlns:a16="http://schemas.microsoft.com/office/drawing/2014/main" val="3656215179"/>
                    </a:ext>
                  </a:extLst>
                </a:gridCol>
                <a:gridCol w="541867">
                  <a:extLst>
                    <a:ext uri="{9D8B030D-6E8A-4147-A177-3AD203B41FA5}">
                      <a16:colId xmlns:a16="http://schemas.microsoft.com/office/drawing/2014/main" val="1135790028"/>
                    </a:ext>
                  </a:extLst>
                </a:gridCol>
                <a:gridCol w="592668">
                  <a:extLst>
                    <a:ext uri="{9D8B030D-6E8A-4147-A177-3AD203B41FA5}">
                      <a16:colId xmlns:a16="http://schemas.microsoft.com/office/drawing/2014/main" val="837697433"/>
                    </a:ext>
                  </a:extLst>
                </a:gridCol>
              </a:tblGrid>
              <a:tr h="200025">
                <a:tc>
                  <a:txBody>
                    <a:bodyPr/>
                    <a:lstStyle/>
                    <a:p>
                      <a:pPr algn="ctr" fontAlgn="ctr"/>
                      <a:r>
                        <a:rPr lang="zh-TW" altLang="en-US" sz="1000" b="1" i="0" u="none" strike="noStrike" dirty="0">
                          <a:effectLst/>
                          <a:latin typeface="微軟正黑體" panose="020B0604030504040204" pitchFamily="34" charset="-120"/>
                          <a:ea typeface="微軟正黑體" panose="020B0604030504040204" pitchFamily="34" charset="-120"/>
                        </a:rPr>
                        <a:t>學年度</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zh-TW" altLang="en-US" sz="1000" b="1" i="0" u="none" strike="noStrike" dirty="0">
                          <a:effectLst/>
                          <a:latin typeface="微軟正黑體" panose="020B0604030504040204" pitchFamily="34" charset="-120"/>
                          <a:ea typeface="微軟正黑體" panose="020B0604030504040204" pitchFamily="34" charset="-120"/>
                        </a:rPr>
                        <a:t>等級別</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gridSpan="2">
                  <a:txBody>
                    <a:bodyPr/>
                    <a:lstStyle/>
                    <a:p>
                      <a:pPr algn="ctr" fontAlgn="ctr"/>
                      <a:r>
                        <a:rPr lang="zh-TW" altLang="en-US" sz="1000" b="1" i="0" u="none" strike="noStrike" dirty="0">
                          <a:effectLst/>
                          <a:latin typeface="微軟正黑體" panose="020B0604030504040204" pitchFamily="34" charset="-120"/>
                          <a:ea typeface="微軟正黑體" panose="020B0604030504040204" pitchFamily="34" charset="-120"/>
                        </a:rPr>
                        <a:t>總計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hMerge="1">
                  <a:txBody>
                    <a:bodyPr/>
                    <a:lstStyle/>
                    <a:p>
                      <a:endParaRPr lang="zh-TW"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chemeClr val="tx1"/>
                          </a:solidFill>
                          <a:effectLst/>
                          <a:latin typeface="微軟正黑體" panose="020B0604030504040204" pitchFamily="34" charset="-120"/>
                          <a:ea typeface="微軟正黑體" panose="020B0604030504040204" pitchFamily="34" charset="-120"/>
                        </a:rPr>
                        <a:t>教育</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藝術及人文</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社會科學、新聞學及圖書資訊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商業、管理及法律</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自然科學、數學及統計</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0070C0"/>
                          </a:solidFill>
                          <a:effectLst/>
                          <a:latin typeface="微軟正黑體" panose="020B0604030504040204" pitchFamily="34" charset="-120"/>
                          <a:ea typeface="微軟正黑體" panose="020B0604030504040204" pitchFamily="34" charset="-120"/>
                        </a:rPr>
                        <a:t>資訊通訊科技</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0070C0"/>
                          </a:solidFill>
                          <a:effectLst/>
                          <a:latin typeface="微軟正黑體" panose="020B0604030504040204" pitchFamily="34" charset="-120"/>
                          <a:ea typeface="微軟正黑體" panose="020B0604030504040204" pitchFamily="34" charset="-120"/>
                        </a:rPr>
                        <a:t>工程、製造及營建</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0070C0"/>
                          </a:solidFill>
                          <a:effectLst/>
                          <a:latin typeface="微軟正黑體" panose="020B0604030504040204" pitchFamily="34" charset="-120"/>
                          <a:ea typeface="微軟正黑體" panose="020B0604030504040204" pitchFamily="34" charset="-120"/>
                        </a:rPr>
                        <a:t>農業、林業、漁業及獸醫</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chemeClr val="tx1"/>
                          </a:solidFill>
                          <a:effectLst/>
                          <a:latin typeface="微軟正黑體" panose="020B0604030504040204" pitchFamily="34" charset="-120"/>
                          <a:ea typeface="微軟正黑體" panose="020B0604030504040204" pitchFamily="34" charset="-120"/>
                        </a:rPr>
                        <a:t>醫藥衛生及社會福利</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solidFill>
                            <a:srgbClr val="FF0000"/>
                          </a:solidFill>
                          <a:effectLst/>
                          <a:latin typeface="微軟正黑體" panose="020B0604030504040204" pitchFamily="34" charset="-120"/>
                          <a:ea typeface="微軟正黑體" panose="020B0604030504040204" pitchFamily="34" charset="-120"/>
                        </a:rPr>
                        <a:t>服務</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dirty="0">
                          <a:effectLst/>
                          <a:latin typeface="微軟正黑體" panose="020B0604030504040204" pitchFamily="34" charset="-120"/>
                          <a:ea typeface="微軟正黑體" panose="020B0604030504040204" pitchFamily="34" charset="-120"/>
                        </a:rPr>
                        <a:t>其他</a:t>
                      </a:r>
                    </a:p>
                  </a:txBody>
                  <a:tcPr marL="9525" marR="9525" marT="9525"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2682831013"/>
                  </a:ext>
                </a:extLst>
              </a:tr>
              <a:tr h="200025">
                <a:tc rowSpan="15">
                  <a:txBody>
                    <a:bodyPr/>
                    <a:lstStyle/>
                    <a:p>
                      <a:pPr algn="ctr" fontAlgn="ctr"/>
                      <a:r>
                        <a:rPr lang="en-US" altLang="zh-TW" sz="1000" b="1" i="0" u="none" strike="noStrike" dirty="0">
                          <a:effectLst/>
                          <a:latin typeface="微軟正黑體" panose="020B0604030504040204" pitchFamily="34" charset="-120"/>
                          <a:ea typeface="微軟正黑體" panose="020B0604030504040204" pitchFamily="34" charset="-120"/>
                        </a:rPr>
                        <a:t>113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總計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rowSpan="3">
                  <a:txBody>
                    <a:bodyPr/>
                    <a:lstStyle/>
                    <a:p>
                      <a:pPr algn="ctr" fontAlgn="ctr"/>
                      <a:r>
                        <a:rPr lang="zh-TW" altLang="en-US" sz="1000" b="1" i="0" u="none" strike="noStrike">
                          <a:effectLst/>
                          <a:latin typeface="新細明體" panose="02020500000000000000" pitchFamily="18" charset="-120"/>
                          <a:ea typeface="新細明體" panose="02020500000000000000" pitchFamily="18" charset="-120"/>
                        </a:rPr>
                        <a:t>總計</a:t>
                      </a:r>
                      <a:endParaRPr lang="zh-TW" altLang="en-US" sz="1000" b="1" i="0" u="none" strike="noStrike">
                        <a:effectLst/>
                        <a:latin typeface="Times New Roman" panose="02020603050405020304" pitchFamily="18" charset="0"/>
                        <a:ea typeface="新細明體" panose="02020500000000000000" pitchFamily="18"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1" i="0" u="none" strike="noStrike">
                          <a:effectLst/>
                          <a:latin typeface="新細明體" panose="02020500000000000000" pitchFamily="18" charset="-120"/>
                          <a:ea typeface="新細明體" panose="02020500000000000000" pitchFamily="18" charset="-120"/>
                        </a:rPr>
                        <a:t>計</a:t>
                      </a:r>
                      <a:endParaRPr lang="zh-TW" altLang="en-US" sz="1000" b="1" i="0" u="none" strike="noStrike">
                        <a:effectLst/>
                        <a:latin typeface="Times New Roman" panose="02020603050405020304" pitchFamily="18" charset="0"/>
                        <a:ea typeface="新細明體" panose="02020500000000000000" pitchFamily="18" charset="-12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chemeClr val="tx1"/>
                          </a:solidFill>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FF0000"/>
                          </a:solidFill>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a:solidFill>
                            <a:srgbClr val="FF0000"/>
                          </a:solidFill>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FF0000"/>
                          </a:solidFill>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FF0000"/>
                          </a:solidFill>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0070C0"/>
                          </a:solidFill>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0070C0"/>
                          </a:solidFill>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0070C0"/>
                          </a:solidFill>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chemeClr val="tx1"/>
                          </a:solidFill>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dirty="0">
                          <a:solidFill>
                            <a:srgbClr val="FF0000"/>
                          </a:solidFill>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1374184764"/>
                  </a:ext>
                </a:extLst>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0" i="0" u="none" strike="noStrike">
                          <a:effectLst/>
                          <a:latin typeface="新細明體" panose="02020500000000000000" pitchFamily="18" charset="-120"/>
                          <a:ea typeface="新細明體" panose="02020500000000000000" pitchFamily="18" charset="-120"/>
                        </a:rPr>
                        <a:t>男</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chemeClr val="tx1"/>
                          </a:solidFill>
                          <a:effectLst/>
                          <a:latin typeface="Times New Roman" panose="02020603050405020304" pitchFamily="18" charset="0"/>
                          <a:ea typeface="新細明體" panose="02020500000000000000" pitchFamily="18" charset="-120"/>
                        </a:rPr>
                        <a:t>49.55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Times New Roman" panose="02020603050405020304" pitchFamily="18" charset="0"/>
                          <a:ea typeface="新細明體" panose="02020500000000000000" pitchFamily="18" charset="-120"/>
                        </a:rPr>
                        <a:t>32.19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solidFill>
                            <a:srgbClr val="FF0000"/>
                          </a:solidFill>
                          <a:effectLst/>
                          <a:latin typeface="Times New Roman" panose="02020603050405020304" pitchFamily="18" charset="0"/>
                          <a:ea typeface="新細明體" panose="02020500000000000000" pitchFamily="18" charset="-120"/>
                        </a:rPr>
                        <a:t>34.84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Times New Roman" panose="02020603050405020304" pitchFamily="18" charset="0"/>
                          <a:ea typeface="新細明體" panose="02020500000000000000" pitchFamily="18" charset="-120"/>
                        </a:rPr>
                        <a:t>38.92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Times New Roman" panose="02020603050405020304" pitchFamily="18" charset="0"/>
                          <a:ea typeface="新細明體" panose="02020500000000000000" pitchFamily="18" charset="-120"/>
                        </a:rPr>
                        <a:t>42.01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Times New Roman" panose="02020603050405020304" pitchFamily="18" charset="0"/>
                          <a:ea typeface="新細明體" panose="02020500000000000000" pitchFamily="18" charset="-120"/>
                        </a:rPr>
                        <a:t>57.09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Times New Roman" panose="02020603050405020304" pitchFamily="18" charset="0"/>
                          <a:ea typeface="新細明體" panose="02020500000000000000" pitchFamily="18" charset="-120"/>
                        </a:rPr>
                        <a:t>69.75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Times New Roman" panose="02020603050405020304" pitchFamily="18" charset="0"/>
                          <a:ea typeface="新細明體" panose="02020500000000000000" pitchFamily="18" charset="-120"/>
                        </a:rPr>
                        <a:t>78.06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chemeClr val="tx1"/>
                          </a:solidFill>
                          <a:effectLst/>
                          <a:latin typeface="Times New Roman" panose="02020603050405020304" pitchFamily="18" charset="0"/>
                          <a:ea typeface="新細明體" panose="02020500000000000000" pitchFamily="18" charset="-120"/>
                        </a:rPr>
                        <a:t>52.14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Times New Roman" panose="02020603050405020304" pitchFamily="18" charset="0"/>
                          <a:ea typeface="新細明體" panose="02020500000000000000" pitchFamily="18" charset="-120"/>
                        </a:rPr>
                        <a:t>25.47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44.22</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505979806"/>
                  </a:ext>
                </a:extLst>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zh-TW" altLang="en-US" sz="1000" b="0" i="0" u="none" strike="noStrike">
                          <a:effectLst/>
                          <a:latin typeface="新細明體" panose="02020500000000000000" pitchFamily="18" charset="-120"/>
                          <a:ea typeface="新細明體" panose="02020500000000000000" pitchFamily="18" charset="-120"/>
                        </a:rPr>
                        <a:t>女</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chemeClr val="tx1"/>
                          </a:solidFill>
                          <a:effectLst/>
                          <a:latin typeface="Times New Roman" panose="02020603050405020304" pitchFamily="18" charset="0"/>
                          <a:ea typeface="新細明體" panose="02020500000000000000" pitchFamily="18" charset="-120"/>
                        </a:rPr>
                        <a:t>50.45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Times New Roman" panose="02020603050405020304" pitchFamily="18" charset="0"/>
                          <a:ea typeface="新細明體" panose="02020500000000000000" pitchFamily="18" charset="-120"/>
                        </a:rPr>
                        <a:t>67.81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Times New Roman" panose="02020603050405020304" pitchFamily="18" charset="0"/>
                          <a:ea typeface="新細明體" panose="02020500000000000000" pitchFamily="18" charset="-120"/>
                        </a:rPr>
                        <a:t>65.16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Times New Roman" panose="02020603050405020304" pitchFamily="18" charset="0"/>
                          <a:ea typeface="新細明體" panose="02020500000000000000" pitchFamily="18" charset="-120"/>
                        </a:rPr>
                        <a:t>61.08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Times New Roman" panose="02020603050405020304" pitchFamily="18" charset="0"/>
                          <a:ea typeface="新細明體" panose="02020500000000000000" pitchFamily="18" charset="-120"/>
                        </a:rPr>
                        <a:t>57.99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Times New Roman" panose="02020603050405020304" pitchFamily="18" charset="0"/>
                          <a:ea typeface="新細明體" panose="02020500000000000000" pitchFamily="18" charset="-120"/>
                        </a:rPr>
                        <a:t>42.91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Times New Roman" panose="02020603050405020304" pitchFamily="18" charset="0"/>
                          <a:ea typeface="新細明體" panose="02020500000000000000" pitchFamily="18" charset="-120"/>
                        </a:rPr>
                        <a:t>30.25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0070C0"/>
                          </a:solidFill>
                          <a:effectLst/>
                          <a:latin typeface="Times New Roman" panose="02020603050405020304" pitchFamily="18" charset="0"/>
                          <a:ea typeface="新細明體" panose="02020500000000000000" pitchFamily="18" charset="-120"/>
                        </a:rPr>
                        <a:t>21.94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chemeClr val="tx1"/>
                          </a:solidFill>
                          <a:effectLst/>
                          <a:latin typeface="Times New Roman" panose="02020603050405020304" pitchFamily="18" charset="0"/>
                          <a:ea typeface="新細明體" panose="02020500000000000000" pitchFamily="18" charset="-120"/>
                        </a:rPr>
                        <a:t>47.86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dirty="0">
                          <a:solidFill>
                            <a:srgbClr val="FF0000"/>
                          </a:solidFill>
                          <a:effectLst/>
                          <a:latin typeface="Times New Roman" panose="02020603050405020304" pitchFamily="18" charset="0"/>
                          <a:ea typeface="新細明體" panose="02020500000000000000" pitchFamily="18" charset="-120"/>
                        </a:rPr>
                        <a:t>74.53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55.78</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2482694310"/>
                  </a:ext>
                </a:extLst>
              </a:tr>
              <a:tr h="200025">
                <a:tc vMerge="1">
                  <a:txBody>
                    <a:bodyPr/>
                    <a:lstStyle/>
                    <a:p>
                      <a:endParaRPr lang="zh-TW" altLang="en-US"/>
                    </a:p>
                  </a:txBody>
                  <a:tcPr/>
                </a:tc>
                <a:tc rowSpan="3">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博士班</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zh-TW" altLang="en-US" sz="1000" b="1" i="0" u="none" strike="noStrike">
                          <a:effectLst/>
                          <a:latin typeface="新細明體" panose="02020500000000000000" pitchFamily="18" charset="-120"/>
                          <a:ea typeface="新細明體" panose="02020500000000000000" pitchFamily="18" charset="-120"/>
                        </a:rPr>
                        <a:t>博士班</a:t>
                      </a:r>
                      <a:endParaRPr lang="zh-TW" altLang="en-US" sz="1000" b="1" i="0" u="none" strike="noStrike">
                        <a:effectLst/>
                        <a:latin typeface="Times New Roman" panose="02020603050405020304" pitchFamily="18" charset="0"/>
                        <a:ea typeface="新細明體" panose="02020500000000000000" pitchFamily="18"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1" i="0" u="none" strike="noStrike">
                          <a:effectLst/>
                          <a:latin typeface="新細明體" panose="02020500000000000000" pitchFamily="18" charset="-120"/>
                          <a:ea typeface="新細明體" panose="02020500000000000000" pitchFamily="18" charset="-120"/>
                        </a:rPr>
                        <a:t>計</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5577664"/>
                  </a:ext>
                </a:extLst>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0" i="0" u="none" strike="noStrike">
                          <a:effectLst/>
                          <a:latin typeface="新細明體" panose="02020500000000000000" pitchFamily="18" charset="-120"/>
                          <a:ea typeface="新細明體" panose="02020500000000000000" pitchFamily="18" charset="-120"/>
                        </a:rPr>
                        <a:t>男</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62.18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44.10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47.27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58.84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58.84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64.28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75.74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78.29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57.12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50.36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69.59</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58273297"/>
                  </a:ext>
                </a:extLst>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0" i="0" u="none" strike="noStrike">
                          <a:effectLst/>
                          <a:latin typeface="新細明體" panose="02020500000000000000" pitchFamily="18" charset="-120"/>
                          <a:ea typeface="新細明體" panose="02020500000000000000" pitchFamily="18" charset="-120"/>
                        </a:rPr>
                        <a:t>女</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37.82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55.90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52.73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41.16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41.16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35.72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24.26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21.71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42.88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49.64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30.41</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62836942"/>
                  </a:ext>
                </a:extLst>
              </a:tr>
              <a:tr h="200025">
                <a:tc vMerge="1">
                  <a:txBody>
                    <a:bodyPr/>
                    <a:lstStyle/>
                    <a:p>
                      <a:endParaRPr lang="zh-TW" altLang="en-US"/>
                    </a:p>
                  </a:txBody>
                  <a:tcPr/>
                </a:tc>
                <a:tc rowSpan="3">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碩士班</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zh-TW" altLang="en-US" sz="1000" b="1" i="0" u="none" strike="noStrike">
                          <a:effectLst/>
                          <a:latin typeface="新細明體" panose="02020500000000000000" pitchFamily="18" charset="-120"/>
                          <a:ea typeface="新細明體" panose="02020500000000000000" pitchFamily="18" charset="-120"/>
                        </a:rPr>
                        <a:t>碩士班</a:t>
                      </a:r>
                      <a:endParaRPr lang="zh-TW" altLang="en-US" sz="1000" b="1" i="0" u="none" strike="noStrike">
                        <a:effectLst/>
                        <a:latin typeface="Times New Roman" panose="02020603050405020304" pitchFamily="18" charset="0"/>
                        <a:ea typeface="新細明體" panose="02020500000000000000" pitchFamily="18"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1" i="0" u="none" strike="noStrike">
                          <a:effectLst/>
                          <a:latin typeface="新細明體" panose="02020500000000000000" pitchFamily="18" charset="-120"/>
                          <a:ea typeface="新細明體" panose="02020500000000000000" pitchFamily="18" charset="-120"/>
                        </a:rPr>
                        <a:t>計</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87741044"/>
                  </a:ext>
                </a:extLst>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0" i="0" u="none" strike="noStrike">
                          <a:effectLst/>
                          <a:latin typeface="新細明體" panose="02020500000000000000" pitchFamily="18" charset="-120"/>
                          <a:ea typeface="新細明體" panose="02020500000000000000" pitchFamily="18" charset="-120"/>
                        </a:rPr>
                        <a:t>男</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52.44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27.01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34.04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36.79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46.15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57.35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69.75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76.19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53.38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25.84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45.68</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07646852"/>
                  </a:ext>
                </a:extLst>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0" i="0" u="none" strike="noStrike">
                          <a:effectLst/>
                          <a:latin typeface="新細明體" panose="02020500000000000000" pitchFamily="18" charset="-120"/>
                          <a:ea typeface="新細明體" panose="02020500000000000000" pitchFamily="18" charset="-120"/>
                        </a:rPr>
                        <a:t>女</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47.56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72.99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65.96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63.21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53.85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42.65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30.25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23.81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46.62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74.16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54.32</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27464470"/>
                  </a:ext>
                </a:extLst>
              </a:tr>
              <a:tr h="200025">
                <a:tc vMerge="1">
                  <a:txBody>
                    <a:bodyPr/>
                    <a:lstStyle/>
                    <a:p>
                      <a:endParaRPr lang="zh-TW" altLang="en-US"/>
                    </a:p>
                  </a:txBody>
                  <a:tcPr/>
                </a:tc>
                <a:tc rowSpan="3">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學士班</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zh-TW" altLang="en-US" sz="1000" b="1" i="0" u="none" strike="noStrike">
                          <a:effectLst/>
                          <a:latin typeface="新細明體" panose="02020500000000000000" pitchFamily="18" charset="-120"/>
                          <a:ea typeface="新細明體" panose="02020500000000000000" pitchFamily="18" charset="-120"/>
                        </a:rPr>
                        <a:t>學士班</a:t>
                      </a:r>
                      <a:endParaRPr lang="zh-TW" altLang="en-US" sz="1000" b="1" i="0" u="none" strike="noStrike">
                        <a:effectLst/>
                        <a:latin typeface="Times New Roman" panose="02020603050405020304" pitchFamily="18" charset="0"/>
                        <a:ea typeface="新細明體" panose="02020500000000000000" pitchFamily="18"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1" i="0" u="none" strike="noStrike">
                          <a:effectLst/>
                          <a:latin typeface="新細明體" panose="02020500000000000000" pitchFamily="18" charset="-120"/>
                          <a:ea typeface="新細明體" panose="02020500000000000000" pitchFamily="18" charset="-120"/>
                        </a:rPr>
                        <a:t>計</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55752656"/>
                  </a:ext>
                </a:extLst>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0" i="0" u="none" strike="noStrike">
                          <a:effectLst/>
                          <a:latin typeface="新細明體" panose="02020500000000000000" pitchFamily="18" charset="-120"/>
                          <a:ea typeface="新細明體" panose="02020500000000000000" pitchFamily="18" charset="-120"/>
                        </a:rPr>
                        <a:t>男</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50.62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34.45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35.23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38.83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41.06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56.86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69.92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78.46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51.55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29.19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45.62</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90477190"/>
                  </a:ext>
                </a:extLst>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0" i="0" u="none" strike="noStrike">
                          <a:effectLst/>
                          <a:latin typeface="新細明體" panose="02020500000000000000" pitchFamily="18" charset="-120"/>
                          <a:ea typeface="新細明體" panose="02020500000000000000" pitchFamily="18" charset="-120"/>
                        </a:rPr>
                        <a:t>女</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49.38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65.55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64.77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61.17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58.94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43.14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30.08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21.54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48.45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70.81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54.38</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6542011"/>
                  </a:ext>
                </a:extLst>
              </a:tr>
              <a:tr h="200025">
                <a:tc vMerge="1">
                  <a:txBody>
                    <a:bodyPr/>
                    <a:lstStyle/>
                    <a:p>
                      <a:endParaRPr lang="zh-TW" altLang="en-US"/>
                    </a:p>
                  </a:txBody>
                  <a:tcPr/>
                </a:tc>
                <a:tc rowSpan="3">
                  <a:txBody>
                    <a:bodyPr/>
                    <a:lstStyle/>
                    <a:p>
                      <a:pPr algn="ctr" fontAlgn="ctr"/>
                      <a:r>
                        <a:rPr lang="zh-TW" altLang="en-US" sz="1000" b="1" i="0" u="none" strike="noStrike">
                          <a:effectLst/>
                          <a:latin typeface="微軟正黑體" panose="020B0604030504040204" pitchFamily="34" charset="-120"/>
                          <a:ea typeface="微軟正黑體" panose="020B0604030504040204" pitchFamily="34" charset="-120"/>
                        </a:rPr>
                        <a:t>專科</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zh-TW" altLang="en-US" sz="1000" b="1" i="0" u="none" strike="noStrike">
                          <a:effectLst/>
                          <a:latin typeface="新細明體" panose="02020500000000000000" pitchFamily="18" charset="-120"/>
                          <a:ea typeface="新細明體" panose="02020500000000000000" pitchFamily="18" charset="-120"/>
                        </a:rPr>
                        <a:t>專科</a:t>
                      </a:r>
                      <a:endParaRPr lang="zh-TW" altLang="en-US" sz="1000" b="1" i="0" u="none" strike="noStrike">
                        <a:effectLst/>
                        <a:latin typeface="Times New Roman" panose="02020603050405020304" pitchFamily="18" charset="0"/>
                        <a:ea typeface="新細明體" panose="02020500000000000000" pitchFamily="18"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1" i="0" u="none" strike="noStrike">
                          <a:effectLst/>
                          <a:latin typeface="新細明體" panose="02020500000000000000" pitchFamily="18" charset="-120"/>
                          <a:ea typeface="新細明體" panose="02020500000000000000" pitchFamily="18" charset="-120"/>
                        </a:rPr>
                        <a:t>計</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1" i="0" u="none" strike="noStrike">
                          <a:effectLst/>
                          <a:latin typeface="Times New Roman" panose="02020603050405020304" pitchFamily="18" charset="0"/>
                          <a:ea typeface="新細明體" panose="02020500000000000000" pitchFamily="18" charset="-120"/>
                        </a:rPr>
                        <a:t>100.00</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46370170"/>
                  </a:ext>
                </a:extLst>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0" i="0" u="none" strike="noStrike">
                          <a:effectLst/>
                          <a:latin typeface="新細明體" panose="02020500000000000000" pitchFamily="18" charset="-120"/>
                          <a:ea typeface="新細明體" panose="02020500000000000000" pitchFamily="18" charset="-120"/>
                        </a:rPr>
                        <a:t>男</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26.33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24.18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29.96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23.43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62.28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81.74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57.62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16.09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28.97</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15055706"/>
                  </a:ext>
                </a:extLst>
              </a:tr>
              <a:tr h="2095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000" b="0" i="0" u="none" strike="noStrike">
                          <a:effectLst/>
                          <a:latin typeface="新細明體" panose="02020500000000000000" pitchFamily="18" charset="-120"/>
                          <a:ea typeface="新細明體" panose="02020500000000000000" pitchFamily="18" charset="-120"/>
                        </a:rPr>
                        <a:t>女</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73.67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95.77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75.82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70.04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76.57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37.72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18.26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42.38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a:effectLst/>
                          <a:latin typeface="Times New Roman" panose="02020603050405020304" pitchFamily="18" charset="0"/>
                          <a:ea typeface="新細明體" panose="02020500000000000000" pitchFamily="18" charset="-120"/>
                        </a:rPr>
                        <a:t>83.91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TW" sz="1000" b="0" i="0" u="none" strike="noStrike" dirty="0">
                          <a:effectLst/>
                          <a:latin typeface="Times New Roman" panose="02020603050405020304" pitchFamily="18" charset="0"/>
                          <a:ea typeface="新細明體" panose="02020500000000000000" pitchFamily="18" charset="-120"/>
                        </a:rPr>
                        <a:t>71.03</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046925"/>
                  </a:ext>
                </a:extLst>
              </a:tr>
            </a:tbl>
          </a:graphicData>
        </a:graphic>
      </p:graphicFrame>
      <p:sp>
        <p:nvSpPr>
          <p:cNvPr id="4" name="日期版面配置區 3">
            <a:extLst>
              <a:ext uri="{FF2B5EF4-FFF2-40B4-BE49-F238E27FC236}">
                <a16:creationId xmlns:a16="http://schemas.microsoft.com/office/drawing/2014/main" id="{BAD94B74-032E-4119-9F04-4042B8B1FCB0}"/>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620F4100-9FA0-4EFE-8945-3E261DB9A552}"/>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31168857-E640-45F6-B5D1-172EC1DAEF38}"/>
              </a:ext>
            </a:extLst>
          </p:cNvPr>
          <p:cNvSpPr>
            <a:spLocks noGrp="1"/>
          </p:cNvSpPr>
          <p:nvPr>
            <p:ph type="sldNum" sz="quarter" idx="12"/>
          </p:nvPr>
        </p:nvSpPr>
        <p:spPr/>
        <p:txBody>
          <a:bodyPr/>
          <a:lstStyle/>
          <a:p>
            <a:fld id="{9ACDFCE2-71B5-4597-A6BE-5F851153812A}" type="slidenum">
              <a:rPr lang="zh-TW" altLang="en-US" smtClean="0"/>
              <a:pPr/>
              <a:t>13</a:t>
            </a:fld>
            <a:endParaRPr lang="zh-TW" altLang="en-US" dirty="0"/>
          </a:p>
        </p:txBody>
      </p:sp>
      <p:sp>
        <p:nvSpPr>
          <p:cNvPr id="8" name="文字方塊 7">
            <a:extLst>
              <a:ext uri="{FF2B5EF4-FFF2-40B4-BE49-F238E27FC236}">
                <a16:creationId xmlns:a16="http://schemas.microsoft.com/office/drawing/2014/main" id="{5F72FE81-7E90-47E4-BBC3-3EB438374EC8}"/>
              </a:ext>
            </a:extLst>
          </p:cNvPr>
          <p:cNvSpPr txBox="1"/>
          <p:nvPr/>
        </p:nvSpPr>
        <p:spPr>
          <a:xfrm>
            <a:off x="7323667" y="6121400"/>
            <a:ext cx="2810933"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hlinkClick r:id="rId2"/>
              </a:rPr>
              <a:t>教育部統計處，</a:t>
            </a:r>
            <a:r>
              <a:rPr lang="en-US" altLang="zh-TW" dirty="0">
                <a:latin typeface="微軟正黑體" panose="020B0604030504040204" pitchFamily="34" charset="-120"/>
                <a:ea typeface="微軟正黑體" panose="020B0604030504040204" pitchFamily="34" charset="-120"/>
                <a:hlinkClick r:id="rId2"/>
              </a:rPr>
              <a:t>2025</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395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6808D3E8-8279-4EA2-97DE-0730B1C9B4F2}"/>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95CE8DDC-2A5F-4775-AC1F-3D8D6DBF73B0}"/>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72751AA8-5F0F-43D5-ADC3-645F6ED63920}"/>
              </a:ext>
            </a:extLst>
          </p:cNvPr>
          <p:cNvSpPr>
            <a:spLocks noGrp="1"/>
          </p:cNvSpPr>
          <p:nvPr>
            <p:ph type="sldNum" sz="quarter" idx="12"/>
          </p:nvPr>
        </p:nvSpPr>
        <p:spPr/>
        <p:txBody>
          <a:bodyPr/>
          <a:lstStyle/>
          <a:p>
            <a:fld id="{9ACDFCE2-71B5-4597-A6BE-5F851153812A}" type="slidenum">
              <a:rPr lang="zh-TW" altLang="en-US" smtClean="0"/>
              <a:pPr/>
              <a:t>14</a:t>
            </a:fld>
            <a:endParaRPr lang="zh-TW" altLang="en-US" dirty="0"/>
          </a:p>
        </p:txBody>
      </p:sp>
      <p:sp>
        <p:nvSpPr>
          <p:cNvPr id="10" name="文字方塊 9">
            <a:extLst>
              <a:ext uri="{FF2B5EF4-FFF2-40B4-BE49-F238E27FC236}">
                <a16:creationId xmlns:a16="http://schemas.microsoft.com/office/drawing/2014/main" id="{B92E1DEF-5695-4E64-B004-509D515029C4}"/>
              </a:ext>
            </a:extLst>
          </p:cNvPr>
          <p:cNvSpPr txBox="1"/>
          <p:nvPr/>
        </p:nvSpPr>
        <p:spPr>
          <a:xfrm>
            <a:off x="209549" y="74703"/>
            <a:ext cx="6193366" cy="369332"/>
          </a:xfrm>
          <a:prstGeom prst="rect">
            <a:avLst/>
          </a:prstGeom>
          <a:noFill/>
        </p:spPr>
        <p:txBody>
          <a:bodyPr wrap="square">
            <a:spAutoFit/>
          </a:bodyPr>
          <a:lstStyle/>
          <a:p>
            <a:r>
              <a:rPr lang="zh-TW" altLang="en-US" dirty="0">
                <a:latin typeface="微軟正黑體" panose="020B0604030504040204" pitchFamily="34" charset="-120"/>
                <a:ea typeface="微軟正黑體" panose="020B0604030504040204" pitchFamily="34" charset="-120"/>
              </a:rPr>
              <a:t>東京大學男女比率失衡 宣導海報籲正視無意識歧視</a:t>
            </a:r>
          </a:p>
        </p:txBody>
      </p:sp>
      <p:pic>
        <p:nvPicPr>
          <p:cNvPr id="2050" name="Picture 2" descr="東京大學相關單位在校園內張貼宣導海報，希望讓大家正視無意識在言辭間出現的性別歧視。（圖取自東京大學網頁wechange.adm.u-tokyo.ac.jp/）">
            <a:extLst>
              <a:ext uri="{FF2B5EF4-FFF2-40B4-BE49-F238E27FC236}">
                <a16:creationId xmlns:a16="http://schemas.microsoft.com/office/drawing/2014/main" id="{61BB7DED-AAE6-4F63-8D2F-6755C4CFB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098" y="559280"/>
            <a:ext cx="9355667" cy="4853252"/>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a:extLst>
              <a:ext uri="{FF2B5EF4-FFF2-40B4-BE49-F238E27FC236}">
                <a16:creationId xmlns:a16="http://schemas.microsoft.com/office/drawing/2014/main" id="{6690FCE5-FD94-414E-B325-C3527918A4A9}"/>
              </a:ext>
            </a:extLst>
          </p:cNvPr>
          <p:cNvSpPr txBox="1"/>
          <p:nvPr/>
        </p:nvSpPr>
        <p:spPr>
          <a:xfrm>
            <a:off x="2472265" y="5454699"/>
            <a:ext cx="7281335" cy="1015663"/>
          </a:xfrm>
          <a:prstGeom prst="rect">
            <a:avLst/>
          </a:prstGeom>
          <a:noFill/>
        </p:spPr>
        <p:txBody>
          <a:bodyPr wrap="square">
            <a:spAutoFit/>
          </a:bodyPr>
          <a:lstStyle/>
          <a:p>
            <a:pPr algn="ctr"/>
            <a:r>
              <a:rPr lang="zh-TW" altLang="en-US" sz="2800" b="1" i="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這些海報上寫著對女性來說易成阻礙的言辭</a:t>
            </a:r>
            <a:endParaRPr lang="en-US" altLang="zh-TW" sz="2800" b="1" i="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1600" b="0" i="0" dirty="0">
                <a:solidFill>
                  <a:srgbClr val="000000"/>
                </a:solidFill>
                <a:effectLst/>
                <a:latin typeface="微軟正黑體" panose="020B0604030504040204" pitchFamily="34" charset="-120"/>
                <a:ea typeface="微軟正黑體" panose="020B0604030504040204" pitchFamily="34" charset="-120"/>
              </a:rPr>
              <a:t>例如「明明是女性，還這麼熱衷研究」、「女性不用那麼勉強工作也沒關係」、</a:t>
            </a:r>
            <a:endParaRPr lang="en-US" altLang="zh-TW" sz="1600" b="0" i="0" dirty="0">
              <a:solidFill>
                <a:srgbClr val="000000"/>
              </a:solidFill>
              <a:effectLst/>
              <a:latin typeface="微軟正黑體" panose="020B0604030504040204" pitchFamily="34" charset="-120"/>
              <a:ea typeface="微軟正黑體" panose="020B0604030504040204" pitchFamily="34" charset="-120"/>
            </a:endParaRPr>
          </a:p>
          <a:p>
            <a:pPr algn="ctr"/>
            <a:r>
              <a:rPr lang="zh-TW" altLang="en-US" sz="1600" b="0" i="0" dirty="0">
                <a:solidFill>
                  <a:srgbClr val="000000"/>
                </a:solidFill>
                <a:effectLst/>
                <a:latin typeface="微軟正黑體" panose="020B0604030504040204" pitchFamily="34" charset="-120"/>
                <a:ea typeface="微軟正黑體" panose="020B0604030504040204" pitchFamily="34" charset="-120"/>
              </a:rPr>
              <a:t>「即使是非正規雇用也沒關係吧」、「就算有學歷也結不了婚啊」等。</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8493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EFB437-3DC0-4125-B96A-79137C33FB47}"/>
              </a:ext>
            </a:extLst>
          </p:cNvPr>
          <p:cNvSpPr>
            <a:spLocks noGrp="1"/>
          </p:cNvSpPr>
          <p:nvPr>
            <p:ph type="title"/>
          </p:nvPr>
        </p:nvSpPr>
        <p:spPr/>
        <p:txBody>
          <a:bodyPr/>
          <a:lstStyle/>
          <a:p>
            <a:r>
              <a:rPr lang="zh-TW" altLang="en-US" dirty="0"/>
              <a:t>各級學校校長性別人數</a:t>
            </a:r>
            <a:r>
              <a:rPr lang="en-US" altLang="zh-TW" dirty="0"/>
              <a:t>-113</a:t>
            </a:r>
            <a:endParaRPr lang="zh-TW" altLang="en-US" dirty="0"/>
          </a:p>
        </p:txBody>
      </p:sp>
      <p:graphicFrame>
        <p:nvGraphicFramePr>
          <p:cNvPr id="7" name="表格 7">
            <a:extLst>
              <a:ext uri="{FF2B5EF4-FFF2-40B4-BE49-F238E27FC236}">
                <a16:creationId xmlns:a16="http://schemas.microsoft.com/office/drawing/2014/main" id="{46A75160-4F12-4860-9800-21F54A6106AD}"/>
              </a:ext>
            </a:extLst>
          </p:cNvPr>
          <p:cNvGraphicFramePr>
            <a:graphicFrameLocks noGrp="1"/>
          </p:cNvGraphicFramePr>
          <p:nvPr>
            <p:ph idx="1"/>
          </p:nvPr>
        </p:nvGraphicFramePr>
        <p:xfrm>
          <a:off x="2265363" y="2011362"/>
          <a:ext cx="9774235" cy="2611435"/>
        </p:xfrm>
        <a:graphic>
          <a:graphicData uri="http://schemas.openxmlformats.org/drawingml/2006/table">
            <a:tbl>
              <a:tblPr firstRow="1" bandRow="1">
                <a:tableStyleId>{5C22544A-7EE6-4342-B048-85BDC9FD1C3A}</a:tableStyleId>
              </a:tblPr>
              <a:tblGrid>
                <a:gridCol w="1954847">
                  <a:extLst>
                    <a:ext uri="{9D8B030D-6E8A-4147-A177-3AD203B41FA5}">
                      <a16:colId xmlns:a16="http://schemas.microsoft.com/office/drawing/2014/main" val="3015541739"/>
                    </a:ext>
                  </a:extLst>
                </a:gridCol>
                <a:gridCol w="1954847">
                  <a:extLst>
                    <a:ext uri="{9D8B030D-6E8A-4147-A177-3AD203B41FA5}">
                      <a16:colId xmlns:a16="http://schemas.microsoft.com/office/drawing/2014/main" val="3041520690"/>
                    </a:ext>
                  </a:extLst>
                </a:gridCol>
                <a:gridCol w="1954847">
                  <a:extLst>
                    <a:ext uri="{9D8B030D-6E8A-4147-A177-3AD203B41FA5}">
                      <a16:colId xmlns:a16="http://schemas.microsoft.com/office/drawing/2014/main" val="2399825563"/>
                    </a:ext>
                  </a:extLst>
                </a:gridCol>
                <a:gridCol w="1954847">
                  <a:extLst>
                    <a:ext uri="{9D8B030D-6E8A-4147-A177-3AD203B41FA5}">
                      <a16:colId xmlns:a16="http://schemas.microsoft.com/office/drawing/2014/main" val="1392667852"/>
                    </a:ext>
                  </a:extLst>
                </a:gridCol>
                <a:gridCol w="1954847">
                  <a:extLst>
                    <a:ext uri="{9D8B030D-6E8A-4147-A177-3AD203B41FA5}">
                      <a16:colId xmlns:a16="http://schemas.microsoft.com/office/drawing/2014/main" val="2707887699"/>
                    </a:ext>
                  </a:extLst>
                </a:gridCol>
              </a:tblGrid>
              <a:tr h="522287">
                <a:tc>
                  <a:txBody>
                    <a:bodyPr/>
                    <a:lstStyle/>
                    <a:p>
                      <a:pPr algn="ctr"/>
                      <a:r>
                        <a:rPr lang="zh-TW" altLang="en-US" sz="2000" dirty="0">
                          <a:latin typeface="微軟正黑體" panose="020B0604030504040204" pitchFamily="34" charset="-120"/>
                          <a:ea typeface="微軟正黑體" panose="020B0604030504040204" pitchFamily="34" charset="-120"/>
                        </a:rPr>
                        <a:t>教育階段</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總計</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男性</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女性</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女性性別</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008529471"/>
                  </a:ext>
                </a:extLst>
              </a:tr>
              <a:tr h="522287">
                <a:tc>
                  <a:txBody>
                    <a:bodyPr/>
                    <a:lstStyle/>
                    <a:p>
                      <a:pPr algn="ctr"/>
                      <a:r>
                        <a:rPr lang="zh-TW" altLang="en-US" sz="2400" dirty="0">
                          <a:latin typeface="微軟正黑體" panose="020B0604030504040204" pitchFamily="34" charset="-120"/>
                          <a:ea typeface="微軟正黑體" panose="020B0604030504040204" pitchFamily="34" charset="-120"/>
                        </a:rPr>
                        <a:t>國小</a:t>
                      </a:r>
                    </a:p>
                  </a:txBody>
                  <a:tcPr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2,613</a:t>
                      </a:r>
                    </a:p>
                  </a:txBody>
                  <a:tcPr marL="9525" marR="9525" marT="9525" marB="0"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1,767</a:t>
                      </a:r>
                    </a:p>
                  </a:txBody>
                  <a:tcPr marL="9525" marR="9525" marT="9525" marB="0"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846</a:t>
                      </a:r>
                    </a:p>
                  </a:txBody>
                  <a:tcPr marL="9525" marR="9525" marT="9525" marB="0" anchor="ctr"/>
                </a:tc>
                <a:tc>
                  <a:txBody>
                    <a:bodyPr/>
                    <a:lstStyle/>
                    <a:p>
                      <a:pPr algn="r" fontAlgn="ctr"/>
                      <a:r>
                        <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rPr>
                        <a:t>32.38</a:t>
                      </a:r>
                    </a:p>
                  </a:txBody>
                  <a:tcPr marL="9525" marR="9525" marT="9525" marB="0" anchor="ctr"/>
                </a:tc>
                <a:extLst>
                  <a:ext uri="{0D108BD9-81ED-4DB2-BD59-A6C34878D82A}">
                    <a16:rowId xmlns:a16="http://schemas.microsoft.com/office/drawing/2014/main" val="391354455"/>
                  </a:ext>
                </a:extLst>
              </a:tr>
              <a:tr h="522287">
                <a:tc>
                  <a:txBody>
                    <a:bodyPr/>
                    <a:lstStyle/>
                    <a:p>
                      <a:pPr algn="ctr"/>
                      <a:r>
                        <a:rPr lang="zh-TW" altLang="en-US" sz="2400" dirty="0">
                          <a:latin typeface="微軟正黑體" panose="020B0604030504040204" pitchFamily="34" charset="-120"/>
                          <a:ea typeface="微軟正黑體" panose="020B0604030504040204" pitchFamily="34" charset="-120"/>
                        </a:rPr>
                        <a:t>國中</a:t>
                      </a:r>
                    </a:p>
                  </a:txBody>
                  <a:tcPr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735</a:t>
                      </a:r>
                    </a:p>
                  </a:txBody>
                  <a:tcPr marL="9525" marR="9525" marT="9525" marB="0"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463</a:t>
                      </a:r>
                    </a:p>
                  </a:txBody>
                  <a:tcPr marL="9525" marR="9525" marT="9525" marB="0"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272</a:t>
                      </a:r>
                    </a:p>
                  </a:txBody>
                  <a:tcPr marL="9525" marR="9525" marT="9525" marB="0" anchor="ctr"/>
                </a:tc>
                <a:tc>
                  <a:txBody>
                    <a:bodyPr/>
                    <a:lstStyle/>
                    <a:p>
                      <a:pPr algn="r" fontAlgn="ctr"/>
                      <a:r>
                        <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rPr>
                        <a:t>37.01</a:t>
                      </a:r>
                    </a:p>
                  </a:txBody>
                  <a:tcPr marL="9525" marR="9525" marT="9525" marB="0" anchor="ctr"/>
                </a:tc>
                <a:extLst>
                  <a:ext uri="{0D108BD9-81ED-4DB2-BD59-A6C34878D82A}">
                    <a16:rowId xmlns:a16="http://schemas.microsoft.com/office/drawing/2014/main" val="459130949"/>
                  </a:ext>
                </a:extLst>
              </a:tr>
              <a:tr h="522287">
                <a:tc>
                  <a:txBody>
                    <a:bodyPr/>
                    <a:lstStyle/>
                    <a:p>
                      <a:pPr algn="ctr"/>
                      <a:r>
                        <a:rPr lang="zh-TW" altLang="en-US" sz="2400" dirty="0">
                          <a:latin typeface="微軟正黑體" panose="020B0604030504040204" pitchFamily="34" charset="-120"/>
                          <a:ea typeface="微軟正黑體" panose="020B0604030504040204" pitchFamily="34" charset="-120"/>
                        </a:rPr>
                        <a:t>高中</a:t>
                      </a:r>
                    </a:p>
                  </a:txBody>
                  <a:tcPr anchor="ctr"/>
                </a:tc>
                <a:tc>
                  <a:txBody>
                    <a:bodyPr/>
                    <a:lstStyle/>
                    <a:p>
                      <a:pPr algn="r" fontAlgn="ctr"/>
                      <a:r>
                        <a:rPr lang="en-US" altLang="zh-TW" sz="2400" b="0" i="0" u="none" strike="noStrike">
                          <a:effectLst/>
                          <a:latin typeface="微軟正黑體" panose="020B0604030504040204" pitchFamily="34" charset="-120"/>
                          <a:ea typeface="微軟正黑體" panose="020B0604030504040204" pitchFamily="34" charset="-120"/>
                        </a:rPr>
                        <a:t>506</a:t>
                      </a:r>
                    </a:p>
                  </a:txBody>
                  <a:tcPr marL="9525" marR="9525" marT="9525" marB="0"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366</a:t>
                      </a:r>
                    </a:p>
                  </a:txBody>
                  <a:tcPr marL="9525" marR="9525" marT="9525" marB="0"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140</a:t>
                      </a:r>
                    </a:p>
                  </a:txBody>
                  <a:tcPr marL="9525" marR="9525" marT="9525" marB="0"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27.67</a:t>
                      </a:r>
                    </a:p>
                  </a:txBody>
                  <a:tcPr marL="9525" marR="9525" marT="9525" marB="0" anchor="ctr"/>
                </a:tc>
                <a:extLst>
                  <a:ext uri="{0D108BD9-81ED-4DB2-BD59-A6C34878D82A}">
                    <a16:rowId xmlns:a16="http://schemas.microsoft.com/office/drawing/2014/main" val="2084681045"/>
                  </a:ext>
                </a:extLst>
              </a:tr>
              <a:tr h="522287">
                <a:tc>
                  <a:txBody>
                    <a:bodyPr/>
                    <a:lstStyle/>
                    <a:p>
                      <a:pPr algn="ctr"/>
                      <a:r>
                        <a:rPr lang="zh-TW" altLang="en-US" sz="2400" dirty="0">
                          <a:latin typeface="微軟正黑體" panose="020B0604030504040204" pitchFamily="34" charset="-120"/>
                          <a:ea typeface="微軟正黑體" panose="020B0604030504040204" pitchFamily="34" charset="-120"/>
                        </a:rPr>
                        <a:t>大專校院</a:t>
                      </a:r>
                    </a:p>
                  </a:txBody>
                  <a:tcPr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140 </a:t>
                      </a:r>
                    </a:p>
                  </a:txBody>
                  <a:tcPr marL="9525" marR="9525" marT="9525" marB="0"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122</a:t>
                      </a:r>
                      <a:r>
                        <a:rPr lang="zh-TW" altLang="en-US" sz="2400" b="0" i="0" u="none" strike="noStrike" dirty="0">
                          <a:effectLst/>
                          <a:latin typeface="微軟正黑體" panose="020B0604030504040204" pitchFamily="34" charset="-120"/>
                          <a:ea typeface="微軟正黑體" panose="020B0604030504040204" pitchFamily="34" charset="-120"/>
                        </a:rPr>
                        <a:t>         </a:t>
                      </a:r>
                      <a:endParaRPr lang="en-US" altLang="zh-TW"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18</a:t>
                      </a:r>
                    </a:p>
                  </a:txBody>
                  <a:tcPr marL="9525" marR="9525" marT="9525" marB="0" anchor="ctr"/>
                </a:tc>
                <a:tc>
                  <a:txBody>
                    <a:bodyPr/>
                    <a:lstStyle/>
                    <a:p>
                      <a:pPr algn="r" fontAlgn="ctr"/>
                      <a:r>
                        <a:rPr lang="en-US" altLang="zh-TW" sz="2400" b="0" i="0" u="none" strike="noStrike" dirty="0">
                          <a:effectLst/>
                          <a:latin typeface="微軟正黑體" panose="020B0604030504040204" pitchFamily="34" charset="-120"/>
                          <a:ea typeface="微軟正黑體" panose="020B0604030504040204" pitchFamily="34" charset="-120"/>
                        </a:rPr>
                        <a:t>12.86</a:t>
                      </a:r>
                    </a:p>
                  </a:txBody>
                  <a:tcPr marL="9525" marR="9525" marT="9525" marB="0" anchor="ctr"/>
                </a:tc>
                <a:extLst>
                  <a:ext uri="{0D108BD9-81ED-4DB2-BD59-A6C34878D82A}">
                    <a16:rowId xmlns:a16="http://schemas.microsoft.com/office/drawing/2014/main" val="4042266313"/>
                  </a:ext>
                </a:extLst>
              </a:tr>
            </a:tbl>
          </a:graphicData>
        </a:graphic>
      </p:graphicFrame>
      <p:sp>
        <p:nvSpPr>
          <p:cNvPr id="4" name="日期版面配置區 3">
            <a:extLst>
              <a:ext uri="{FF2B5EF4-FFF2-40B4-BE49-F238E27FC236}">
                <a16:creationId xmlns:a16="http://schemas.microsoft.com/office/drawing/2014/main" id="{B7AE7B19-CC56-4D59-B523-D5585056EAD2}"/>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3855E61C-BA00-4A9E-9D14-1C87E6D7B8DA}"/>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739E5BB3-FBE5-4F2D-8CF8-4B060B6BA373}"/>
              </a:ext>
            </a:extLst>
          </p:cNvPr>
          <p:cNvSpPr>
            <a:spLocks noGrp="1"/>
          </p:cNvSpPr>
          <p:nvPr>
            <p:ph type="sldNum" sz="quarter" idx="12"/>
          </p:nvPr>
        </p:nvSpPr>
        <p:spPr/>
        <p:txBody>
          <a:bodyPr/>
          <a:lstStyle/>
          <a:p>
            <a:fld id="{9ACDFCE2-71B5-4597-A6BE-5F851153812A}" type="slidenum">
              <a:rPr lang="zh-TW" altLang="en-US" smtClean="0"/>
              <a:pPr/>
              <a:t>15</a:t>
            </a:fld>
            <a:endParaRPr lang="zh-TW" altLang="en-US" dirty="0"/>
          </a:p>
        </p:txBody>
      </p:sp>
      <p:sp>
        <p:nvSpPr>
          <p:cNvPr id="8" name="文字方塊 7">
            <a:extLst>
              <a:ext uri="{FF2B5EF4-FFF2-40B4-BE49-F238E27FC236}">
                <a16:creationId xmlns:a16="http://schemas.microsoft.com/office/drawing/2014/main" id="{A502ACDE-432C-43C5-BC14-72B10050CB93}"/>
              </a:ext>
            </a:extLst>
          </p:cNvPr>
          <p:cNvSpPr txBox="1"/>
          <p:nvPr/>
        </p:nvSpPr>
        <p:spPr>
          <a:xfrm>
            <a:off x="7797800" y="5219415"/>
            <a:ext cx="2810933"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hlinkClick r:id="rId2"/>
              </a:rPr>
              <a:t>教育部統計處，</a:t>
            </a:r>
            <a:r>
              <a:rPr lang="en-US" altLang="zh-TW" dirty="0">
                <a:latin typeface="微軟正黑體" panose="020B0604030504040204" pitchFamily="34" charset="-120"/>
                <a:ea typeface="微軟正黑體" panose="020B0604030504040204" pitchFamily="34" charset="-120"/>
                <a:hlinkClick r:id="rId2"/>
              </a:rPr>
              <a:t>2025</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400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D2FEC5-6CE4-4FF0-9E7B-C59B641B9374}"/>
              </a:ext>
            </a:extLst>
          </p:cNvPr>
          <p:cNvSpPr>
            <a:spLocks noGrp="1"/>
          </p:cNvSpPr>
          <p:nvPr>
            <p:ph type="title"/>
          </p:nvPr>
        </p:nvSpPr>
        <p:spPr/>
        <p:txBody>
          <a:bodyPr/>
          <a:lstStyle/>
          <a:p>
            <a:r>
              <a:rPr lang="zh-TW" altLang="en-US" dirty="0"/>
              <a:t>性別區隔的課程設計</a:t>
            </a:r>
          </a:p>
        </p:txBody>
      </p:sp>
      <p:sp>
        <p:nvSpPr>
          <p:cNvPr id="3" name="內容版面配置區 2">
            <a:extLst>
              <a:ext uri="{FF2B5EF4-FFF2-40B4-BE49-F238E27FC236}">
                <a16:creationId xmlns:a16="http://schemas.microsoft.com/office/drawing/2014/main" id="{8057AF6F-263D-4096-B44A-C2363FB0DA31}"/>
              </a:ext>
            </a:extLst>
          </p:cNvPr>
          <p:cNvSpPr>
            <a:spLocks noGrp="1"/>
          </p:cNvSpPr>
          <p:nvPr>
            <p:ph idx="1"/>
          </p:nvPr>
        </p:nvSpPr>
        <p:spPr/>
        <p:txBody>
          <a:bodyPr/>
          <a:lstStyle/>
          <a:p>
            <a:r>
              <a:rPr lang="zh-TW" altLang="en-US" dirty="0"/>
              <a:t>國中、高中</a:t>
            </a:r>
            <a:r>
              <a:rPr lang="en-US" altLang="zh-TW" dirty="0"/>
              <a:t>-</a:t>
            </a:r>
            <a:r>
              <a:rPr lang="zh-TW" altLang="en-US" dirty="0"/>
              <a:t>工藝與家政</a:t>
            </a:r>
            <a:endParaRPr lang="en-US" altLang="zh-TW" dirty="0"/>
          </a:p>
          <a:p>
            <a:endParaRPr lang="en-US" altLang="zh-TW" dirty="0"/>
          </a:p>
          <a:p>
            <a:r>
              <a:rPr lang="zh-TW" altLang="en-US" dirty="0"/>
              <a:t>高中、大學</a:t>
            </a:r>
            <a:r>
              <a:rPr lang="en-US" altLang="zh-TW" dirty="0"/>
              <a:t>-</a:t>
            </a:r>
            <a:r>
              <a:rPr lang="zh-TW" altLang="en-US" dirty="0"/>
              <a:t>軍訓與護理</a:t>
            </a:r>
            <a:endParaRPr lang="en-US" altLang="zh-TW" dirty="0"/>
          </a:p>
          <a:p>
            <a:endParaRPr lang="en-US" altLang="zh-TW" dirty="0"/>
          </a:p>
          <a:p>
            <a:endParaRPr lang="zh-TW" altLang="en-US" dirty="0"/>
          </a:p>
        </p:txBody>
      </p:sp>
      <p:sp>
        <p:nvSpPr>
          <p:cNvPr id="4" name="日期版面配置區 3">
            <a:extLst>
              <a:ext uri="{FF2B5EF4-FFF2-40B4-BE49-F238E27FC236}">
                <a16:creationId xmlns:a16="http://schemas.microsoft.com/office/drawing/2014/main" id="{828AB2C1-DAAA-4B91-804A-241D089C1A59}"/>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D2B0E907-B73F-45CB-A033-DD48DD05FA00}"/>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62BAD75-830D-4288-B3E2-E181CD882D92}"/>
              </a:ext>
            </a:extLst>
          </p:cNvPr>
          <p:cNvSpPr>
            <a:spLocks noGrp="1"/>
          </p:cNvSpPr>
          <p:nvPr>
            <p:ph type="sldNum" sz="quarter" idx="12"/>
          </p:nvPr>
        </p:nvSpPr>
        <p:spPr/>
        <p:txBody>
          <a:bodyPr/>
          <a:lstStyle/>
          <a:p>
            <a:fld id="{9ACDFCE2-71B5-4597-A6BE-5F851153812A}" type="slidenum">
              <a:rPr lang="zh-TW" altLang="en-US" smtClean="0"/>
              <a:pPr/>
              <a:t>16</a:t>
            </a:fld>
            <a:endParaRPr lang="zh-TW" altLang="en-US" dirty="0"/>
          </a:p>
        </p:txBody>
      </p:sp>
    </p:spTree>
    <p:extLst>
      <p:ext uri="{BB962C8B-B14F-4D97-AF65-F5344CB8AC3E}">
        <p14:creationId xmlns:p14="http://schemas.microsoft.com/office/powerpoint/2010/main" val="169581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D9D4F5-20A4-42B5-B66D-CDCD55FB73A0}"/>
              </a:ext>
            </a:extLst>
          </p:cNvPr>
          <p:cNvSpPr>
            <a:spLocks noGrp="1"/>
          </p:cNvSpPr>
          <p:nvPr>
            <p:ph type="title"/>
          </p:nvPr>
        </p:nvSpPr>
        <p:spPr/>
        <p:txBody>
          <a:bodyPr/>
          <a:lstStyle/>
          <a:p>
            <a:r>
              <a:rPr lang="zh-TW" altLang="en-US" dirty="0"/>
              <a:t>教科書中的性別歧視</a:t>
            </a:r>
          </a:p>
        </p:txBody>
      </p:sp>
      <p:sp>
        <p:nvSpPr>
          <p:cNvPr id="3" name="內容版面配置區 2">
            <a:extLst>
              <a:ext uri="{FF2B5EF4-FFF2-40B4-BE49-F238E27FC236}">
                <a16:creationId xmlns:a16="http://schemas.microsoft.com/office/drawing/2014/main" id="{2E46669E-F620-4614-B39F-CC60C69960DF}"/>
              </a:ext>
            </a:extLst>
          </p:cNvPr>
          <p:cNvSpPr>
            <a:spLocks noGrp="1"/>
          </p:cNvSpPr>
          <p:nvPr>
            <p:ph idx="1"/>
          </p:nvPr>
        </p:nvSpPr>
        <p:spPr>
          <a:xfrm>
            <a:off x="2265404" y="2011680"/>
            <a:ext cx="9926595" cy="5108787"/>
          </a:xfrm>
        </p:spPr>
        <p:txBody>
          <a:bodyPr>
            <a:normAutofit lnSpcReduction="10000"/>
          </a:bodyPr>
          <a:lstStyle/>
          <a:p>
            <a:r>
              <a:rPr lang="zh-TW" altLang="en-US" dirty="0"/>
              <a:t>語文偏見</a:t>
            </a:r>
            <a:r>
              <a:rPr lang="en-US" altLang="zh-TW" dirty="0"/>
              <a:t>=</a:t>
            </a:r>
            <a:r>
              <a:rPr lang="zh-TW" altLang="en-US" dirty="0"/>
              <a:t>他、</a:t>
            </a:r>
            <a:r>
              <a:rPr lang="en-US" altLang="zh-TW" dirty="0"/>
              <a:t>Chairman</a:t>
            </a:r>
          </a:p>
          <a:p>
            <a:endParaRPr lang="en-US" altLang="zh-TW" dirty="0"/>
          </a:p>
          <a:p>
            <a:r>
              <a:rPr lang="zh-TW" altLang="en-US" dirty="0"/>
              <a:t>刻板印象</a:t>
            </a:r>
            <a:r>
              <a:rPr lang="en-US" altLang="zh-TW" dirty="0"/>
              <a:t>=</a:t>
            </a:r>
            <a:r>
              <a:rPr lang="zh-TW" altLang="en-US" dirty="0"/>
              <a:t>描述角色賦予傳統性別形象</a:t>
            </a:r>
            <a:endParaRPr lang="en-US" altLang="zh-TW" dirty="0"/>
          </a:p>
          <a:p>
            <a:endParaRPr lang="en-US" altLang="zh-TW" dirty="0"/>
          </a:p>
          <a:p>
            <a:r>
              <a:rPr lang="zh-TW" altLang="en-US" dirty="0"/>
              <a:t>略去不提</a:t>
            </a:r>
            <a:r>
              <a:rPr lang="en-US" altLang="zh-TW" dirty="0"/>
              <a:t>=</a:t>
            </a:r>
            <a:r>
              <a:rPr lang="zh-TW" altLang="en-US" dirty="0"/>
              <a:t>圖片與描述性別呈現比例不均</a:t>
            </a:r>
            <a:endParaRPr lang="en-US" altLang="zh-TW" dirty="0"/>
          </a:p>
          <a:p>
            <a:endParaRPr lang="en-US" altLang="zh-TW" dirty="0"/>
          </a:p>
          <a:p>
            <a:r>
              <a:rPr lang="zh-TW" altLang="en-US" dirty="0"/>
              <a:t>偏狹失衡</a:t>
            </a:r>
            <a:r>
              <a:rPr lang="en-US" altLang="zh-TW" dirty="0"/>
              <a:t>=</a:t>
            </a:r>
            <a:r>
              <a:rPr lang="zh-TW" altLang="en-US" dirty="0"/>
              <a:t>偏重某一方的論述，未作平衡報導</a:t>
            </a:r>
            <a:endParaRPr lang="en-US" altLang="zh-TW" dirty="0"/>
          </a:p>
          <a:p>
            <a:endParaRPr lang="en-US" altLang="zh-TW" dirty="0"/>
          </a:p>
          <a:p>
            <a:r>
              <a:rPr lang="zh-TW" altLang="en-US" dirty="0"/>
              <a:t>違背現實</a:t>
            </a:r>
            <a:r>
              <a:rPr lang="en-US" altLang="zh-TW" dirty="0"/>
              <a:t>=</a:t>
            </a:r>
            <a:r>
              <a:rPr lang="zh-TW" altLang="en-US" dirty="0"/>
              <a:t>為避免爭議，畫一些不實在的插圖，例如以核心家庭代表家庭</a:t>
            </a:r>
            <a:endParaRPr lang="en-US" altLang="zh-TW" dirty="0"/>
          </a:p>
          <a:p>
            <a:endParaRPr lang="en-US" altLang="zh-TW" dirty="0"/>
          </a:p>
          <a:p>
            <a:r>
              <a:rPr lang="zh-TW" altLang="en-US" dirty="0"/>
              <a:t>支離破碎</a:t>
            </a:r>
            <a:r>
              <a:rPr lang="en-US" altLang="zh-TW" dirty="0"/>
              <a:t>=</a:t>
            </a:r>
            <a:r>
              <a:rPr lang="zh-TW" altLang="en-US" dirty="0"/>
              <a:t>相關論述未做系統性呈現，給人不重要的感覺</a:t>
            </a:r>
            <a:endParaRPr lang="en-US" altLang="zh-TW" dirty="0"/>
          </a:p>
          <a:p>
            <a:endParaRPr lang="en-US" altLang="zh-TW" dirty="0"/>
          </a:p>
          <a:p>
            <a:endParaRPr lang="en-US" altLang="zh-TW" dirty="0"/>
          </a:p>
          <a:p>
            <a:endParaRPr lang="zh-TW" altLang="en-US" dirty="0"/>
          </a:p>
        </p:txBody>
      </p:sp>
      <p:sp>
        <p:nvSpPr>
          <p:cNvPr id="4" name="日期版面配置區 3">
            <a:extLst>
              <a:ext uri="{FF2B5EF4-FFF2-40B4-BE49-F238E27FC236}">
                <a16:creationId xmlns:a16="http://schemas.microsoft.com/office/drawing/2014/main" id="{851B562B-573B-426E-9A6F-25E825C3C3B6}"/>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CD325490-C9A6-47E7-9B90-869E7CD8A7AE}"/>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D60C7639-68A0-4FDF-AB71-C65054095B8A}"/>
              </a:ext>
            </a:extLst>
          </p:cNvPr>
          <p:cNvSpPr>
            <a:spLocks noGrp="1"/>
          </p:cNvSpPr>
          <p:nvPr>
            <p:ph type="sldNum" sz="quarter" idx="12"/>
          </p:nvPr>
        </p:nvSpPr>
        <p:spPr/>
        <p:txBody>
          <a:bodyPr/>
          <a:lstStyle/>
          <a:p>
            <a:fld id="{9ACDFCE2-71B5-4597-A6BE-5F851153812A}" type="slidenum">
              <a:rPr lang="zh-TW" altLang="en-US" smtClean="0"/>
              <a:pPr/>
              <a:t>17</a:t>
            </a:fld>
            <a:endParaRPr lang="zh-TW" altLang="en-US" dirty="0"/>
          </a:p>
        </p:txBody>
      </p:sp>
    </p:spTree>
    <p:extLst>
      <p:ext uri="{BB962C8B-B14F-4D97-AF65-F5344CB8AC3E}">
        <p14:creationId xmlns:p14="http://schemas.microsoft.com/office/powerpoint/2010/main" val="193628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60B65D-2B59-4BC9-ACF3-40A6B5F04473}"/>
              </a:ext>
            </a:extLst>
          </p:cNvPr>
          <p:cNvSpPr>
            <a:spLocks noGrp="1"/>
          </p:cNvSpPr>
          <p:nvPr>
            <p:ph type="title"/>
          </p:nvPr>
        </p:nvSpPr>
        <p:spPr/>
        <p:txBody>
          <a:bodyPr/>
          <a:lstStyle/>
          <a:p>
            <a:endParaRPr lang="zh-TW" altLang="en-US"/>
          </a:p>
        </p:txBody>
      </p:sp>
      <p:pic>
        <p:nvPicPr>
          <p:cNvPr id="8" name="內容版面配置區 7">
            <a:extLst>
              <a:ext uri="{FF2B5EF4-FFF2-40B4-BE49-F238E27FC236}">
                <a16:creationId xmlns:a16="http://schemas.microsoft.com/office/drawing/2014/main" id="{4A00C68E-06C3-462B-9E1A-1C29DA259E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2552" y="2011363"/>
            <a:ext cx="8921247" cy="3805955"/>
          </a:xfrm>
        </p:spPr>
      </p:pic>
      <p:sp>
        <p:nvSpPr>
          <p:cNvPr id="4" name="日期版面配置區 3">
            <a:extLst>
              <a:ext uri="{FF2B5EF4-FFF2-40B4-BE49-F238E27FC236}">
                <a16:creationId xmlns:a16="http://schemas.microsoft.com/office/drawing/2014/main" id="{9284C7BD-BBF8-46F0-8FE5-B67408A539DD}"/>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D72E046B-F7D9-42C2-B65A-F81F48D941E9}"/>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28233BCF-2E7F-4CF5-8AD9-665EB8F6B342}"/>
              </a:ext>
            </a:extLst>
          </p:cNvPr>
          <p:cNvSpPr>
            <a:spLocks noGrp="1"/>
          </p:cNvSpPr>
          <p:nvPr>
            <p:ph type="sldNum" sz="quarter" idx="12"/>
          </p:nvPr>
        </p:nvSpPr>
        <p:spPr/>
        <p:txBody>
          <a:bodyPr/>
          <a:lstStyle/>
          <a:p>
            <a:fld id="{9ACDFCE2-71B5-4597-A6BE-5F851153812A}" type="slidenum">
              <a:rPr lang="zh-TW" altLang="en-US" smtClean="0"/>
              <a:pPr/>
              <a:t>18</a:t>
            </a:fld>
            <a:endParaRPr lang="zh-TW" altLang="en-US" dirty="0"/>
          </a:p>
        </p:txBody>
      </p:sp>
    </p:spTree>
    <p:extLst>
      <p:ext uri="{BB962C8B-B14F-4D97-AF65-F5344CB8AC3E}">
        <p14:creationId xmlns:p14="http://schemas.microsoft.com/office/powerpoint/2010/main" val="268737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B443636A-4C7F-4D7C-84D2-CC8443962EC3}"/>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C1CB2F13-9CEE-4061-B33E-29F56AFDC404}"/>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8BA9B08C-35E7-472E-89C0-FF12339AAEA3}"/>
              </a:ext>
            </a:extLst>
          </p:cNvPr>
          <p:cNvSpPr>
            <a:spLocks noGrp="1"/>
          </p:cNvSpPr>
          <p:nvPr>
            <p:ph type="sldNum" sz="quarter" idx="12"/>
          </p:nvPr>
        </p:nvSpPr>
        <p:spPr/>
        <p:txBody>
          <a:bodyPr/>
          <a:lstStyle/>
          <a:p>
            <a:fld id="{9ACDFCE2-71B5-4597-A6BE-5F851153812A}" type="slidenum">
              <a:rPr lang="zh-TW" altLang="en-US" smtClean="0"/>
              <a:pPr/>
              <a:t>19</a:t>
            </a:fld>
            <a:endParaRPr lang="zh-TW" altLang="en-US" dirty="0"/>
          </a:p>
        </p:txBody>
      </p:sp>
      <p:pic>
        <p:nvPicPr>
          <p:cNvPr id="8" name="內容版面配置區 7">
            <a:extLst>
              <a:ext uri="{FF2B5EF4-FFF2-40B4-BE49-F238E27FC236}">
                <a16:creationId xmlns:a16="http://schemas.microsoft.com/office/drawing/2014/main" id="{ECB9D40D-42B5-4BEB-B238-BCC71DB6E40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623601" y="6349"/>
            <a:ext cx="5140325" cy="6851651"/>
          </a:xfrm>
        </p:spPr>
      </p:pic>
    </p:spTree>
    <p:extLst>
      <p:ext uri="{BB962C8B-B14F-4D97-AF65-F5344CB8AC3E}">
        <p14:creationId xmlns:p14="http://schemas.microsoft.com/office/powerpoint/2010/main" val="415770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6C8808-5A77-4C8A-9EE6-C149B397BBA0}"/>
              </a:ext>
            </a:extLst>
          </p:cNvPr>
          <p:cNvSpPr>
            <a:spLocks noGrp="1"/>
          </p:cNvSpPr>
          <p:nvPr>
            <p:ph type="title"/>
          </p:nvPr>
        </p:nvSpPr>
        <p:spPr/>
        <p:txBody>
          <a:bodyPr/>
          <a:lstStyle/>
          <a:p>
            <a:r>
              <a:rPr lang="zh-TW" altLang="en-US" dirty="0"/>
              <a:t>林安廸</a:t>
            </a:r>
            <a:r>
              <a:rPr lang="en-US" altLang="zh-TW" dirty="0"/>
              <a:t>(Andy Lin)</a:t>
            </a:r>
            <a:endParaRPr lang="zh-TW" altLang="en-US" dirty="0"/>
          </a:p>
        </p:txBody>
      </p:sp>
      <p:sp>
        <p:nvSpPr>
          <p:cNvPr id="3" name="內容版面配置區 2">
            <a:extLst>
              <a:ext uri="{FF2B5EF4-FFF2-40B4-BE49-F238E27FC236}">
                <a16:creationId xmlns:a16="http://schemas.microsoft.com/office/drawing/2014/main" id="{24C1FCD4-E7F9-4A6D-B2FB-474D1B872A13}"/>
              </a:ext>
            </a:extLst>
          </p:cNvPr>
          <p:cNvSpPr>
            <a:spLocks noGrp="1"/>
          </p:cNvSpPr>
          <p:nvPr>
            <p:ph idx="1"/>
          </p:nvPr>
        </p:nvSpPr>
        <p:spPr>
          <a:xfrm>
            <a:off x="2265405" y="2011680"/>
            <a:ext cx="9164976" cy="4846320"/>
          </a:xfrm>
        </p:spPr>
        <p:txBody>
          <a:bodyPr>
            <a:normAutofit/>
          </a:bodyPr>
          <a:lstStyle/>
          <a:p>
            <a:pPr algn="just">
              <a:lnSpc>
                <a:spcPts val="1800"/>
              </a:lnSpc>
            </a:pPr>
            <a:r>
              <a:rPr lang="zh-TW" altLang="zh-TW" sz="1800" kern="150" dirty="0">
                <a:solidFill>
                  <a:srgbClr val="000000"/>
                </a:solidFill>
                <a:latin typeface="微軟正黑體" panose="020B0604030504040204" pitchFamily="34" charset="-120"/>
                <a:cs typeface="思源黑體 TW"/>
              </a:rPr>
              <a:t>學歷：</a:t>
            </a:r>
            <a:endParaRPr lang="zh-TW" altLang="zh-TW" sz="1800" kern="150" dirty="0">
              <a:latin typeface="微軟正黑體" panose="020B0604030504040204" pitchFamily="34" charset="-120"/>
              <a:cs typeface="思源黑體 TW"/>
            </a:endParaRPr>
          </a:p>
          <a:p>
            <a:pPr algn="just">
              <a:lnSpc>
                <a:spcPts val="1800"/>
              </a:lnSpc>
            </a:pPr>
            <a:r>
              <a:rPr lang="zh-TW" altLang="zh-TW" sz="1800" kern="150" dirty="0">
                <a:solidFill>
                  <a:srgbClr val="000000"/>
                </a:solidFill>
                <a:latin typeface="微軟正黑體" panose="020B0604030504040204" pitchFamily="34" charset="-120"/>
                <a:cs typeface="思源黑體 TW"/>
              </a:rPr>
              <a:t>國立體育大學體育研究所博士</a:t>
            </a:r>
            <a:endParaRPr lang="en-US" altLang="zh-TW" sz="1800" kern="150" dirty="0">
              <a:solidFill>
                <a:srgbClr val="000000"/>
              </a:solidFill>
              <a:latin typeface="微軟正黑體" panose="020B0604030504040204" pitchFamily="34" charset="-120"/>
              <a:cs typeface="思源黑體 TW"/>
            </a:endParaRPr>
          </a:p>
          <a:p>
            <a:pPr algn="just">
              <a:lnSpc>
                <a:spcPts val="1800"/>
              </a:lnSpc>
            </a:pPr>
            <a:endParaRPr lang="en-US" altLang="zh-TW" sz="1800" kern="150" dirty="0">
              <a:solidFill>
                <a:srgbClr val="000000"/>
              </a:solidFill>
              <a:latin typeface="微軟正黑體" panose="020B0604030504040204" pitchFamily="34" charset="-120"/>
              <a:cs typeface="思源黑體 TW"/>
            </a:endParaRPr>
          </a:p>
          <a:p>
            <a:pPr algn="just">
              <a:lnSpc>
                <a:spcPts val="1800"/>
              </a:lnSpc>
            </a:pPr>
            <a:r>
              <a:rPr lang="zh-TW" altLang="en-US" sz="1800" kern="150" dirty="0">
                <a:solidFill>
                  <a:srgbClr val="000000"/>
                </a:solidFill>
                <a:latin typeface="微軟正黑體" panose="020B0604030504040204" pitchFamily="34" charset="-120"/>
                <a:cs typeface="思源黑體 TW"/>
              </a:rPr>
              <a:t>現職：</a:t>
            </a:r>
            <a:endParaRPr lang="zh-TW" altLang="zh-TW" sz="1800" kern="150" dirty="0">
              <a:latin typeface="微軟正黑體" panose="020B0604030504040204" pitchFamily="34" charset="-120"/>
              <a:cs typeface="思源黑體 TW"/>
            </a:endParaRPr>
          </a:p>
          <a:p>
            <a:pPr algn="just">
              <a:lnSpc>
                <a:spcPts val="1800"/>
              </a:lnSpc>
            </a:pPr>
            <a:r>
              <a:rPr lang="zh-TW" altLang="en-US" sz="1800" kern="150" dirty="0">
                <a:solidFill>
                  <a:srgbClr val="000000"/>
                </a:solidFill>
                <a:latin typeface="微軟正黑體" panose="020B0604030504040204" pitchFamily="34" charset="-120"/>
                <a:cs typeface="思源黑體 TW"/>
              </a:rPr>
              <a:t>國立體育大學師資培育中心副教授兼教學與實習輔導組組長</a:t>
            </a:r>
            <a:endParaRPr lang="zh-TW" altLang="zh-TW" sz="1800" kern="150" dirty="0">
              <a:latin typeface="微軟正黑體" panose="020B0604030504040204" pitchFamily="34" charset="-120"/>
              <a:cs typeface="思源黑體 TW"/>
            </a:endParaRPr>
          </a:p>
          <a:p>
            <a:pPr algn="just">
              <a:lnSpc>
                <a:spcPts val="1800"/>
              </a:lnSpc>
            </a:pPr>
            <a:endParaRPr lang="en-US" altLang="zh-TW" sz="1800" kern="150" dirty="0">
              <a:solidFill>
                <a:srgbClr val="000000"/>
              </a:solidFill>
              <a:effectLst/>
              <a:latin typeface="微軟正黑體" panose="020B0604030504040204" pitchFamily="34" charset="-120"/>
              <a:cs typeface="思源黑體 TW"/>
            </a:endParaRPr>
          </a:p>
          <a:p>
            <a:pPr algn="just">
              <a:lnSpc>
                <a:spcPts val="1800"/>
              </a:lnSpc>
            </a:pPr>
            <a:r>
              <a:rPr lang="zh-TW" altLang="zh-TW" sz="1800" kern="150" dirty="0">
                <a:solidFill>
                  <a:srgbClr val="000000"/>
                </a:solidFill>
                <a:latin typeface="微軟正黑體" panose="020B0604030504040204" pitchFamily="34" charset="-120"/>
                <a:cs typeface="思源黑體 TW"/>
              </a:rPr>
              <a:t>經歷：</a:t>
            </a:r>
            <a:endParaRPr lang="zh-TW" altLang="zh-TW" sz="1800" kern="150" dirty="0">
              <a:latin typeface="微軟正黑體" panose="020B0604030504040204" pitchFamily="34" charset="-120"/>
              <a:cs typeface="思源黑體 TW"/>
            </a:endParaRPr>
          </a:p>
          <a:p>
            <a:pPr algn="just">
              <a:lnSpc>
                <a:spcPts val="1800"/>
              </a:lnSpc>
            </a:pPr>
            <a:r>
              <a:rPr lang="zh-TW" altLang="en-US" sz="1800" dirty="0">
                <a:solidFill>
                  <a:srgbClr val="000000"/>
                </a:solidFill>
                <a:latin typeface="微軟正黑體" panose="020B0604030504040204" pitchFamily="34" charset="-120"/>
                <a:cs typeface="思源黑體 TW"/>
              </a:rPr>
              <a:t>教育部性別平等教育人才庫人才</a:t>
            </a:r>
          </a:p>
          <a:p>
            <a:pPr algn="just">
              <a:lnSpc>
                <a:spcPts val="1800"/>
              </a:lnSpc>
            </a:pPr>
            <a:r>
              <a:rPr lang="zh-TW" altLang="en-US" sz="1800" dirty="0">
                <a:solidFill>
                  <a:srgbClr val="000000"/>
                </a:solidFill>
                <a:latin typeface="微軟正黑體" panose="020B0604030504040204" pitchFamily="34" charset="-120"/>
                <a:cs typeface="思源黑體 TW"/>
              </a:rPr>
              <a:t>教育部校園性別事件調查專業人才庫人才</a:t>
            </a:r>
          </a:p>
          <a:p>
            <a:pPr algn="just">
              <a:lnSpc>
                <a:spcPts val="1800"/>
              </a:lnSpc>
            </a:pPr>
            <a:r>
              <a:rPr lang="zh-TW" altLang="en-US" sz="1800" dirty="0">
                <a:solidFill>
                  <a:srgbClr val="000000"/>
                </a:solidFill>
                <a:latin typeface="微軟正黑體" panose="020B0604030504040204" pitchFamily="34" charset="-120"/>
                <a:cs typeface="思源黑體 TW"/>
              </a:rPr>
              <a:t>國立體育大學性別平等教育委員會委員</a:t>
            </a:r>
            <a:r>
              <a:rPr lang="en-US" altLang="zh-TW" sz="1800" dirty="0">
                <a:solidFill>
                  <a:srgbClr val="000000"/>
                </a:solidFill>
                <a:latin typeface="微軟正黑體" panose="020B0604030504040204" pitchFamily="34" charset="-120"/>
                <a:cs typeface="思源黑體 TW"/>
              </a:rPr>
              <a:t>(114</a:t>
            </a:r>
            <a:r>
              <a:rPr lang="zh-TW" altLang="en-US" sz="1800" dirty="0">
                <a:solidFill>
                  <a:srgbClr val="000000"/>
                </a:solidFill>
                <a:latin typeface="微軟正黑體" panose="020B0604030504040204" pitchFamily="34" charset="-120"/>
                <a:cs typeface="思源黑體 TW"/>
              </a:rPr>
              <a:t>學年度</a:t>
            </a:r>
            <a:r>
              <a:rPr lang="en-US" altLang="zh-TW" sz="1800" dirty="0">
                <a:solidFill>
                  <a:srgbClr val="000000"/>
                </a:solidFill>
                <a:latin typeface="微軟正黑體" panose="020B0604030504040204" pitchFamily="34" charset="-120"/>
                <a:cs typeface="思源黑體 TW"/>
              </a:rPr>
              <a:t>)</a:t>
            </a:r>
          </a:p>
          <a:p>
            <a:pPr algn="just">
              <a:lnSpc>
                <a:spcPts val="1800"/>
              </a:lnSpc>
            </a:pPr>
            <a:r>
              <a:rPr lang="zh-TW" altLang="en-US" sz="1800" dirty="0">
                <a:solidFill>
                  <a:srgbClr val="000000"/>
                </a:solidFill>
                <a:latin typeface="微軟正黑體" panose="020B0604030504040204" pitchFamily="34" charset="-120"/>
                <a:cs typeface="思源黑體 TW"/>
              </a:rPr>
              <a:t>大專校院校園性別事件行為人防治教育專業人員資料庫人才</a:t>
            </a:r>
            <a:endParaRPr lang="zh-TW" altLang="en-US" sz="2000" dirty="0">
              <a:solidFill>
                <a:srgbClr val="000000"/>
              </a:solidFill>
              <a:latin typeface="微軟正黑體" panose="020B0604030504040204" pitchFamily="34" charset="-120"/>
              <a:cs typeface="思源黑體 TW"/>
            </a:endParaRPr>
          </a:p>
        </p:txBody>
      </p:sp>
      <p:sp>
        <p:nvSpPr>
          <p:cNvPr id="4" name="日期版面配置區 3">
            <a:extLst>
              <a:ext uri="{FF2B5EF4-FFF2-40B4-BE49-F238E27FC236}">
                <a16:creationId xmlns:a16="http://schemas.microsoft.com/office/drawing/2014/main" id="{053519D6-B35F-4600-8648-6A8769609B0E}"/>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0D6F283-7335-4075-B9D6-BD266096FAC1}"/>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97904A73-593D-44EA-A048-629C19D37301}"/>
              </a:ext>
            </a:extLst>
          </p:cNvPr>
          <p:cNvSpPr>
            <a:spLocks noGrp="1"/>
          </p:cNvSpPr>
          <p:nvPr>
            <p:ph type="sldNum" sz="quarter" idx="12"/>
          </p:nvPr>
        </p:nvSpPr>
        <p:spPr/>
        <p:txBody>
          <a:bodyPr/>
          <a:lstStyle/>
          <a:p>
            <a:fld id="{9ACDFCE2-71B5-4597-A6BE-5F851153812A}" type="slidenum">
              <a:rPr lang="zh-TW" altLang="en-US" smtClean="0"/>
              <a:pPr/>
              <a:t>2</a:t>
            </a:fld>
            <a:endParaRPr lang="zh-TW" altLang="en-US" dirty="0"/>
          </a:p>
        </p:txBody>
      </p:sp>
      <p:pic>
        <p:nvPicPr>
          <p:cNvPr id="8" name="圖片 7">
            <a:extLst>
              <a:ext uri="{FF2B5EF4-FFF2-40B4-BE49-F238E27FC236}">
                <a16:creationId xmlns:a16="http://schemas.microsoft.com/office/drawing/2014/main" id="{FFE2F9F3-896F-4F80-BB34-2D7F2DD619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42" r="15471" b="26468"/>
          <a:stretch/>
        </p:blipFill>
        <p:spPr>
          <a:xfrm>
            <a:off x="8773552" y="2368972"/>
            <a:ext cx="2506132" cy="3361395"/>
          </a:xfrm>
          <a:prstGeom prst="rect">
            <a:avLst/>
          </a:prstGeom>
        </p:spPr>
      </p:pic>
    </p:spTree>
    <p:extLst>
      <p:ext uri="{BB962C8B-B14F-4D97-AF65-F5344CB8AC3E}">
        <p14:creationId xmlns:p14="http://schemas.microsoft.com/office/powerpoint/2010/main" val="224877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BEA10E-8A45-4904-8FAB-B9B43D94BD2D}"/>
              </a:ext>
            </a:extLst>
          </p:cNvPr>
          <p:cNvSpPr>
            <a:spLocks noGrp="1"/>
          </p:cNvSpPr>
          <p:nvPr>
            <p:ph type="title"/>
          </p:nvPr>
        </p:nvSpPr>
        <p:spPr/>
        <p:txBody>
          <a:bodyPr/>
          <a:lstStyle/>
          <a:p>
            <a:endParaRPr lang="zh-TW" altLang="en-US"/>
          </a:p>
        </p:txBody>
      </p:sp>
      <p:pic>
        <p:nvPicPr>
          <p:cNvPr id="8" name="內容版面配置區 7">
            <a:extLst>
              <a:ext uri="{FF2B5EF4-FFF2-40B4-BE49-F238E27FC236}">
                <a16:creationId xmlns:a16="http://schemas.microsoft.com/office/drawing/2014/main" id="{8EEB9813-2C97-44CB-8683-823E4D4BE6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9405" y="-18334"/>
            <a:ext cx="7784528" cy="6876334"/>
          </a:xfrm>
        </p:spPr>
      </p:pic>
      <p:sp>
        <p:nvSpPr>
          <p:cNvPr id="4" name="日期版面配置區 3">
            <a:extLst>
              <a:ext uri="{FF2B5EF4-FFF2-40B4-BE49-F238E27FC236}">
                <a16:creationId xmlns:a16="http://schemas.microsoft.com/office/drawing/2014/main" id="{32E58A95-5501-4E09-AF7F-2C249CE2FA93}"/>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714BE0A-7120-4038-BE65-C8B9494B8EAE}"/>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FD1A435E-7167-4413-A4FA-850C665CF97B}"/>
              </a:ext>
            </a:extLst>
          </p:cNvPr>
          <p:cNvSpPr>
            <a:spLocks noGrp="1"/>
          </p:cNvSpPr>
          <p:nvPr>
            <p:ph type="sldNum" sz="quarter" idx="12"/>
          </p:nvPr>
        </p:nvSpPr>
        <p:spPr/>
        <p:txBody>
          <a:bodyPr/>
          <a:lstStyle/>
          <a:p>
            <a:fld id="{9ACDFCE2-71B5-4597-A6BE-5F851153812A}" type="slidenum">
              <a:rPr lang="zh-TW" altLang="en-US" smtClean="0"/>
              <a:pPr/>
              <a:t>20</a:t>
            </a:fld>
            <a:endParaRPr lang="zh-TW" altLang="en-US" dirty="0"/>
          </a:p>
        </p:txBody>
      </p:sp>
    </p:spTree>
    <p:extLst>
      <p:ext uri="{BB962C8B-B14F-4D97-AF65-F5344CB8AC3E}">
        <p14:creationId xmlns:p14="http://schemas.microsoft.com/office/powerpoint/2010/main" val="305488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B6A554-EF91-430E-A709-5686F22EC7BC}"/>
              </a:ext>
            </a:extLst>
          </p:cNvPr>
          <p:cNvSpPr>
            <a:spLocks noGrp="1"/>
          </p:cNvSpPr>
          <p:nvPr>
            <p:ph type="title"/>
          </p:nvPr>
        </p:nvSpPr>
        <p:spPr/>
        <p:txBody>
          <a:bodyPr/>
          <a:lstStyle/>
          <a:p>
            <a:r>
              <a:rPr lang="zh-TW" altLang="en-US" dirty="0"/>
              <a:t>測驗中的性別議題</a:t>
            </a:r>
          </a:p>
        </p:txBody>
      </p:sp>
      <p:pic>
        <p:nvPicPr>
          <p:cNvPr id="8" name="內容版面配置區 7">
            <a:extLst>
              <a:ext uri="{FF2B5EF4-FFF2-40B4-BE49-F238E27FC236}">
                <a16:creationId xmlns:a16="http://schemas.microsoft.com/office/drawing/2014/main" id="{F2F7B36A-284C-4036-B20D-6B1263845D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8526" y="2299981"/>
            <a:ext cx="8831673" cy="3339476"/>
          </a:xfrm>
        </p:spPr>
      </p:pic>
      <p:sp>
        <p:nvSpPr>
          <p:cNvPr id="4" name="日期版面配置區 3">
            <a:extLst>
              <a:ext uri="{FF2B5EF4-FFF2-40B4-BE49-F238E27FC236}">
                <a16:creationId xmlns:a16="http://schemas.microsoft.com/office/drawing/2014/main" id="{ACD5F7A7-77D4-4FA3-A37C-7EF464603B85}"/>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4A6D849-F952-4979-BE90-8D6454B6519B}"/>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81070BE8-523F-48A4-B2E6-C8A36C6243E3}"/>
              </a:ext>
            </a:extLst>
          </p:cNvPr>
          <p:cNvSpPr>
            <a:spLocks noGrp="1"/>
          </p:cNvSpPr>
          <p:nvPr>
            <p:ph type="sldNum" sz="quarter" idx="12"/>
          </p:nvPr>
        </p:nvSpPr>
        <p:spPr/>
        <p:txBody>
          <a:bodyPr/>
          <a:lstStyle/>
          <a:p>
            <a:fld id="{9ACDFCE2-71B5-4597-A6BE-5F851153812A}" type="slidenum">
              <a:rPr lang="zh-TW" altLang="en-US" smtClean="0"/>
              <a:pPr/>
              <a:t>21</a:t>
            </a:fld>
            <a:endParaRPr lang="zh-TW" altLang="en-US" dirty="0"/>
          </a:p>
        </p:txBody>
      </p:sp>
    </p:spTree>
    <p:extLst>
      <p:ext uri="{BB962C8B-B14F-4D97-AF65-F5344CB8AC3E}">
        <p14:creationId xmlns:p14="http://schemas.microsoft.com/office/powerpoint/2010/main" val="341435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A325E6-7BF6-4823-B366-3D0DCCE828E4}"/>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C730EEFE-6D91-41CD-A884-06EC69CECE14}"/>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7D9A4A14-3FAB-4C81-A0DD-D39481F64629}"/>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2A295B40-33D2-4047-AFC2-B8D0D0E7F234}"/>
              </a:ext>
            </a:extLst>
          </p:cNvPr>
          <p:cNvSpPr>
            <a:spLocks noGrp="1"/>
          </p:cNvSpPr>
          <p:nvPr>
            <p:ph type="sldNum" sz="quarter" idx="12"/>
          </p:nvPr>
        </p:nvSpPr>
        <p:spPr/>
        <p:txBody>
          <a:bodyPr/>
          <a:lstStyle/>
          <a:p>
            <a:fld id="{9ACDFCE2-71B5-4597-A6BE-5F851153812A}" type="slidenum">
              <a:rPr lang="zh-TW" altLang="en-US" smtClean="0"/>
              <a:pPr/>
              <a:t>22</a:t>
            </a:fld>
            <a:endParaRPr lang="zh-TW" altLang="en-US" dirty="0"/>
          </a:p>
        </p:txBody>
      </p:sp>
      <p:pic>
        <p:nvPicPr>
          <p:cNvPr id="7" name="內容版面配置區 6">
            <a:extLst>
              <a:ext uri="{FF2B5EF4-FFF2-40B4-BE49-F238E27FC236}">
                <a16:creationId xmlns:a16="http://schemas.microsoft.com/office/drawing/2014/main" id="{CE44B597-4FFC-49B4-8B42-A7573210A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404" y="1861771"/>
            <a:ext cx="9570995" cy="5301482"/>
          </a:xfrm>
          <a:prstGeom prst="rect">
            <a:avLst/>
          </a:prstGeom>
        </p:spPr>
      </p:pic>
    </p:spTree>
    <p:extLst>
      <p:ext uri="{BB962C8B-B14F-4D97-AF65-F5344CB8AC3E}">
        <p14:creationId xmlns:p14="http://schemas.microsoft.com/office/powerpoint/2010/main" val="4092994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dirty="0"/>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23</a:t>
            </a:fld>
            <a:endParaRPr lang="zh-TW" altLang="en-US" dirty="0"/>
          </a:p>
        </p:txBody>
      </p:sp>
      <p:sp>
        <p:nvSpPr>
          <p:cNvPr id="7" name="矩形 6"/>
          <p:cNvSpPr/>
          <p:nvPr/>
        </p:nvSpPr>
        <p:spPr>
          <a:xfrm>
            <a:off x="191344" y="2780928"/>
            <a:ext cx="4032448" cy="830997"/>
          </a:xfrm>
          <a:prstGeom prst="rect">
            <a:avLst/>
          </a:prstGeom>
        </p:spPr>
        <p:txBody>
          <a:bodyPr wrap="square">
            <a:spAutoFit/>
          </a:bodyPr>
          <a:lstStyle/>
          <a:p>
            <a:r>
              <a:rPr lang="zh-TW" altLang="en-US" sz="4800" b="1" dirty="0">
                <a:solidFill>
                  <a:srgbClr val="2A2A2A"/>
                </a:solidFill>
                <a:latin typeface="微軟正黑體" panose="020B0604030504040204" pitchFamily="34" charset="-120"/>
                <a:ea typeface="微軟正黑體" panose="020B0604030504040204" pitchFamily="34" charset="-120"/>
              </a:rPr>
              <a:t>性別有幾種？</a:t>
            </a:r>
            <a:endParaRPr lang="zh-TW" altLang="en-US" sz="9600" b="1" i="0" dirty="0">
              <a:solidFill>
                <a:srgbClr val="2A2A2A"/>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1134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7850DB3-9748-4C86-96E8-5BF582397E58}" type="datetime1">
              <a:rPr lang="zh-TW" altLang="en-US" smtClean="0"/>
              <a:t>2026/3/3</a:t>
            </a:fld>
            <a:endParaRPr lang="zh-TW" altLang="en-US"/>
          </a:p>
        </p:txBody>
      </p:sp>
      <p:sp>
        <p:nvSpPr>
          <p:cNvPr id="3" name="頁尾版面配置區 2"/>
          <p:cNvSpPr>
            <a:spLocks noGrp="1"/>
          </p:cNvSpPr>
          <p:nvPr>
            <p:ph type="ftr" sz="quarter" idx="11"/>
          </p:nvPr>
        </p:nvSpPr>
        <p:spPr/>
        <p:txBody>
          <a:bodyPr/>
          <a:lstStyle/>
          <a:p>
            <a:r>
              <a:rPr lang="en-US" altLang="zh-TW"/>
              <a:t>Andy</a:t>
            </a:r>
            <a:endParaRPr lang="zh-TW" altLang="en-US"/>
          </a:p>
        </p:txBody>
      </p:sp>
      <p:sp>
        <p:nvSpPr>
          <p:cNvPr id="4" name="投影片編號版面配置區 3"/>
          <p:cNvSpPr>
            <a:spLocks noGrp="1"/>
          </p:cNvSpPr>
          <p:nvPr>
            <p:ph type="sldNum" sz="quarter" idx="12"/>
          </p:nvPr>
        </p:nvSpPr>
        <p:spPr/>
        <p:txBody>
          <a:bodyPr/>
          <a:lstStyle/>
          <a:p>
            <a:fld id="{9ACDFCE2-71B5-4597-A6BE-5F851153812A}" type="slidenum">
              <a:rPr lang="zh-TW" altLang="en-US" smtClean="0"/>
              <a:t>24</a:t>
            </a:fld>
            <a:endParaRPr lang="zh-TW" altLang="en-US"/>
          </a:p>
        </p:txBody>
      </p:sp>
      <p:sp>
        <p:nvSpPr>
          <p:cNvPr id="6" name="矩形 5"/>
          <p:cNvSpPr/>
          <p:nvPr/>
        </p:nvSpPr>
        <p:spPr>
          <a:xfrm>
            <a:off x="479376" y="260648"/>
            <a:ext cx="4032448" cy="2123658"/>
          </a:xfrm>
          <a:prstGeom prst="rect">
            <a:avLst/>
          </a:prstGeom>
        </p:spPr>
        <p:txBody>
          <a:bodyPr wrap="square">
            <a:spAutoFit/>
          </a:bodyPr>
          <a:lstStyle/>
          <a:p>
            <a:r>
              <a:rPr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生理性別</a:t>
            </a:r>
            <a:br>
              <a:rPr lang="en-US" altLang="zh-TW" sz="4800" b="1" dirty="0">
                <a:solidFill>
                  <a:srgbClr val="2A2A2A"/>
                </a:solidFill>
                <a:latin typeface="微軟正黑體" panose="020B0604030504040204" pitchFamily="34" charset="-120"/>
                <a:ea typeface="微軟正黑體" panose="020B0604030504040204" pitchFamily="34" charset="-120"/>
              </a:rPr>
            </a:br>
            <a:r>
              <a:rPr lang="zh-TW" altLang="en-US" sz="2800" b="1" dirty="0">
                <a:solidFill>
                  <a:srgbClr val="2A2A2A"/>
                </a:solidFill>
                <a:latin typeface="微軟正黑體" panose="020B0604030504040204" pitchFamily="34" charset="-120"/>
                <a:ea typeface="微軟正黑體" panose="020B0604030504040204" pitchFamily="34" charset="-120"/>
              </a:rPr>
              <a:t>指身體上的性別</a:t>
            </a:r>
            <a:r>
              <a:rPr lang="en-US" altLang="zh-TW" sz="2800" b="1" dirty="0">
                <a:solidFill>
                  <a:srgbClr val="2A2A2A"/>
                </a:solidFill>
                <a:latin typeface="微軟正黑體" panose="020B0604030504040204" pitchFamily="34" charset="-120"/>
                <a:ea typeface="微軟正黑體" panose="020B0604030504040204" pitchFamily="34" charset="-120"/>
              </a:rPr>
              <a:t>(Sex)</a:t>
            </a:r>
            <a:br>
              <a:rPr lang="en-US" altLang="zh-TW" sz="2800" b="1" dirty="0">
                <a:solidFill>
                  <a:srgbClr val="2A2A2A"/>
                </a:solidFill>
                <a:latin typeface="微軟正黑體" panose="020B0604030504040204" pitchFamily="34" charset="-120"/>
                <a:ea typeface="微軟正黑體" panose="020B0604030504040204" pitchFamily="34" charset="-120"/>
              </a:rPr>
            </a:br>
            <a:r>
              <a:rPr lang="zh-TW" altLang="en-US" sz="2800" b="1" dirty="0">
                <a:solidFill>
                  <a:srgbClr val="2A2A2A"/>
                </a:solidFill>
                <a:latin typeface="微軟正黑體" panose="020B0604030504040204" pitchFamily="34" charset="-120"/>
                <a:ea typeface="微軟正黑體" panose="020B0604030504040204" pitchFamily="34" charset="-120"/>
              </a:rPr>
              <a:t>包含男性、女性</a:t>
            </a:r>
            <a:br>
              <a:rPr lang="en-US" altLang="zh-TW" sz="2800" b="1" dirty="0">
                <a:solidFill>
                  <a:srgbClr val="2A2A2A"/>
                </a:solidFill>
                <a:latin typeface="微軟正黑體" panose="020B0604030504040204" pitchFamily="34" charset="-120"/>
                <a:ea typeface="微軟正黑體" panose="020B0604030504040204" pitchFamily="34" charset="-120"/>
              </a:rPr>
            </a:br>
            <a:r>
              <a:rPr lang="zh-TW" altLang="en-US" sz="2800" b="1" dirty="0">
                <a:solidFill>
                  <a:srgbClr val="2A2A2A"/>
                </a:solidFill>
                <a:latin typeface="微軟正黑體" panose="020B0604030504040204" pitchFamily="34" charset="-120"/>
                <a:ea typeface="微軟正黑體" panose="020B0604030504040204" pitchFamily="34" charset="-120"/>
              </a:rPr>
              <a:t>及介於男女之間的人</a:t>
            </a:r>
            <a:endParaRPr lang="zh-TW" altLang="en-US" sz="6000" b="1" i="0" dirty="0">
              <a:solidFill>
                <a:srgbClr val="2A2A2A"/>
              </a:solidFill>
              <a:effectLst/>
              <a:latin typeface="微軟正黑體" panose="020B0604030504040204" pitchFamily="34" charset="-120"/>
              <a:ea typeface="微軟正黑體" panose="020B0604030504040204" pitchFamily="34" charset="-120"/>
            </a:endParaRPr>
          </a:p>
        </p:txBody>
      </p:sp>
      <p:sp>
        <p:nvSpPr>
          <p:cNvPr id="7" name="矩形 6"/>
          <p:cNvSpPr/>
          <p:nvPr/>
        </p:nvSpPr>
        <p:spPr>
          <a:xfrm>
            <a:off x="4943872" y="260648"/>
            <a:ext cx="6373534" cy="2123658"/>
          </a:xfrm>
          <a:prstGeom prst="rect">
            <a:avLst/>
          </a:prstGeom>
        </p:spPr>
        <p:txBody>
          <a:bodyPr wrap="square">
            <a:spAutoFit/>
          </a:bodyPr>
          <a:lstStyle/>
          <a:p>
            <a:r>
              <a:rPr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心理性別</a:t>
            </a:r>
            <a:r>
              <a:rPr lang="en-US" altLang="zh-TW"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性別認同</a:t>
            </a:r>
            <a:r>
              <a:rPr lang="en-US" altLang="zh-TW"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4800" b="1" dirty="0">
                <a:solidFill>
                  <a:srgbClr val="2A2A2A"/>
                </a:solidFill>
                <a:latin typeface="微軟正黑體" panose="020B0604030504040204" pitchFamily="34" charset="-120"/>
                <a:ea typeface="微軟正黑體" panose="020B0604030504040204" pitchFamily="34" charset="-120"/>
              </a:rPr>
            </a:br>
            <a:r>
              <a:rPr lang="zh-TW" altLang="en-US" sz="2800" b="1" dirty="0">
                <a:solidFill>
                  <a:srgbClr val="2A2A2A"/>
                </a:solidFill>
                <a:latin typeface="微軟正黑體" panose="020B0604030504040204" pitchFamily="34" charset="-120"/>
                <a:ea typeface="微軟正黑體" panose="020B0604030504040204" pitchFamily="34" charset="-120"/>
              </a:rPr>
              <a:t>大腦的性別，通常指性別認同</a:t>
            </a:r>
            <a:r>
              <a:rPr lang="en-US" altLang="zh-TW" sz="2800" b="1" dirty="0">
                <a:solidFill>
                  <a:srgbClr val="2A2A2A"/>
                </a:solidFill>
                <a:latin typeface="微軟正黑體" panose="020B0604030504040204" pitchFamily="34" charset="-120"/>
                <a:ea typeface="微軟正黑體" panose="020B0604030504040204" pitchFamily="34" charset="-120"/>
              </a:rPr>
              <a:t>(Gender)</a:t>
            </a:r>
          </a:p>
          <a:p>
            <a:r>
              <a:rPr lang="zh-TW" altLang="en-US" sz="2800" b="1" dirty="0">
                <a:solidFill>
                  <a:srgbClr val="2A2A2A"/>
                </a:solidFill>
                <a:latin typeface="微軟正黑體" panose="020B0604030504040204" pitchFamily="34" charset="-120"/>
                <a:ea typeface="微軟正黑體" panose="020B0604030504040204" pitchFamily="34" charset="-120"/>
              </a:rPr>
              <a:t>也就是大腦認同自己的性別</a:t>
            </a:r>
            <a:endParaRPr lang="en-US" altLang="zh-TW" sz="2800" b="1" dirty="0">
              <a:solidFill>
                <a:srgbClr val="2A2A2A"/>
              </a:solidFill>
              <a:latin typeface="微軟正黑體" panose="020B0604030504040204" pitchFamily="34" charset="-120"/>
              <a:ea typeface="微軟正黑體" panose="020B0604030504040204" pitchFamily="34" charset="-120"/>
            </a:endParaRPr>
          </a:p>
          <a:p>
            <a:r>
              <a:rPr lang="zh-TW" altLang="en-US" sz="2800" b="1" i="0" dirty="0">
                <a:solidFill>
                  <a:srgbClr val="2A2A2A"/>
                </a:solidFill>
                <a:effectLst/>
                <a:latin typeface="微軟正黑體" panose="020B0604030504040204" pitchFamily="34" charset="-120"/>
                <a:ea typeface="微軟正黑體" panose="020B0604030504040204" pitchFamily="34" charset="-120"/>
              </a:rPr>
              <a:t>包括男性、女性或其他認同</a:t>
            </a:r>
            <a:endParaRPr lang="zh-TW" altLang="en-US" sz="6000" b="1" i="0" dirty="0">
              <a:solidFill>
                <a:srgbClr val="2A2A2A"/>
              </a:solidFill>
              <a:effectLst/>
              <a:latin typeface="微軟正黑體" panose="020B0604030504040204" pitchFamily="34" charset="-120"/>
              <a:ea typeface="微軟正黑體" panose="020B0604030504040204" pitchFamily="34" charset="-120"/>
            </a:endParaRPr>
          </a:p>
        </p:txBody>
      </p:sp>
      <p:sp>
        <p:nvSpPr>
          <p:cNvPr id="8" name="矩形 7"/>
          <p:cNvSpPr/>
          <p:nvPr/>
        </p:nvSpPr>
        <p:spPr>
          <a:xfrm>
            <a:off x="4007769" y="3623116"/>
            <a:ext cx="3740765" cy="2123658"/>
          </a:xfrm>
          <a:prstGeom prst="rect">
            <a:avLst/>
          </a:prstGeom>
        </p:spPr>
        <p:txBody>
          <a:bodyPr wrap="square">
            <a:spAutoFit/>
          </a:bodyPr>
          <a:lstStyle/>
          <a:p>
            <a:r>
              <a:rPr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性傾向</a:t>
            </a:r>
            <a:br>
              <a:rPr lang="en-US" altLang="zh-TW" sz="4800" b="1" dirty="0">
                <a:solidFill>
                  <a:srgbClr val="2A2A2A"/>
                </a:solidFill>
                <a:latin typeface="微軟正黑體" panose="020B0604030504040204" pitchFamily="34" charset="-120"/>
                <a:ea typeface="微軟正黑體" panose="020B0604030504040204" pitchFamily="34" charset="-120"/>
              </a:rPr>
            </a:br>
            <a:r>
              <a:rPr lang="zh-TW" altLang="en-US" sz="2800" b="1" dirty="0">
                <a:solidFill>
                  <a:srgbClr val="2A2A2A"/>
                </a:solidFill>
                <a:latin typeface="微軟正黑體" panose="020B0604030504040204" pitchFamily="34" charset="-120"/>
                <a:ea typeface="微軟正黑體" panose="020B0604030504040204" pitchFamily="34" charset="-120"/>
              </a:rPr>
              <a:t>對特定性別或多種性別在情感或性方面的</a:t>
            </a:r>
            <a:br>
              <a:rPr lang="en-US" altLang="zh-TW" sz="2800" b="1" dirty="0">
                <a:solidFill>
                  <a:srgbClr val="2A2A2A"/>
                </a:solidFill>
                <a:latin typeface="微軟正黑體" panose="020B0604030504040204" pitchFamily="34" charset="-120"/>
                <a:ea typeface="微軟正黑體" panose="020B0604030504040204" pitchFamily="34" charset="-120"/>
              </a:rPr>
            </a:br>
            <a:r>
              <a:rPr lang="zh-TW" altLang="en-US" sz="2800" b="1" dirty="0">
                <a:solidFill>
                  <a:srgbClr val="2A2A2A"/>
                </a:solidFill>
                <a:latin typeface="微軟正黑體" panose="020B0604030504040204" pitchFamily="34" charset="-120"/>
                <a:ea typeface="微軟正黑體" panose="020B0604030504040204" pitchFamily="34" charset="-120"/>
              </a:rPr>
              <a:t>持續吸引傾向</a:t>
            </a:r>
            <a:endParaRPr lang="zh-TW" altLang="en-US" sz="6000" b="1" i="0" dirty="0">
              <a:solidFill>
                <a:srgbClr val="2A2A2A"/>
              </a:solidFill>
              <a:effectLst/>
              <a:latin typeface="微軟正黑體" panose="020B0604030504040204" pitchFamily="34" charset="-120"/>
              <a:ea typeface="微軟正黑體" panose="020B0604030504040204" pitchFamily="34" charset="-120"/>
            </a:endParaRPr>
          </a:p>
        </p:txBody>
      </p:sp>
      <p:sp>
        <p:nvSpPr>
          <p:cNvPr id="9" name="矩形 8"/>
          <p:cNvSpPr/>
          <p:nvPr/>
        </p:nvSpPr>
        <p:spPr>
          <a:xfrm>
            <a:off x="479376" y="3623116"/>
            <a:ext cx="3096344" cy="1692771"/>
          </a:xfrm>
          <a:prstGeom prst="rect">
            <a:avLst/>
          </a:prstGeom>
        </p:spPr>
        <p:txBody>
          <a:bodyPr wrap="square">
            <a:spAutoFit/>
          </a:bodyPr>
          <a:lstStyle/>
          <a:p>
            <a:r>
              <a:rPr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法定性別</a:t>
            </a:r>
            <a:br>
              <a:rPr lang="en-US" altLang="zh-TW" sz="4800" b="1" dirty="0">
                <a:solidFill>
                  <a:srgbClr val="2A2A2A"/>
                </a:solidFill>
                <a:latin typeface="微軟正黑體" panose="020B0604030504040204" pitchFamily="34" charset="-120"/>
                <a:ea typeface="微軟正黑體" panose="020B0604030504040204" pitchFamily="34" charset="-120"/>
              </a:rPr>
            </a:br>
            <a:r>
              <a:rPr lang="zh-TW" altLang="en-US" sz="2800" b="1" dirty="0">
                <a:solidFill>
                  <a:srgbClr val="2A2A2A"/>
                </a:solidFill>
                <a:latin typeface="微軟正黑體" panose="020B0604030504040204" pitchFamily="34" charset="-120"/>
                <a:ea typeface="微軟正黑體" panose="020B0604030504040204" pitchFamily="34" charset="-120"/>
              </a:rPr>
              <a:t>身分證、戶口名簿、護照記載的性別</a:t>
            </a:r>
            <a:endParaRPr lang="zh-TW" altLang="en-US" sz="6000" b="1" i="0" dirty="0">
              <a:solidFill>
                <a:srgbClr val="2A2A2A"/>
              </a:solidFill>
              <a:effectLst/>
              <a:latin typeface="微軟正黑體" panose="020B0604030504040204" pitchFamily="34" charset="-120"/>
              <a:ea typeface="微軟正黑體" panose="020B0604030504040204" pitchFamily="34" charset="-120"/>
            </a:endParaRPr>
          </a:p>
        </p:txBody>
      </p:sp>
      <p:sp>
        <p:nvSpPr>
          <p:cNvPr id="10" name="矩形 9"/>
          <p:cNvSpPr/>
          <p:nvPr/>
        </p:nvSpPr>
        <p:spPr>
          <a:xfrm>
            <a:off x="8184232" y="3535694"/>
            <a:ext cx="3740764" cy="2123658"/>
          </a:xfrm>
          <a:prstGeom prst="rect">
            <a:avLst/>
          </a:prstGeom>
        </p:spPr>
        <p:txBody>
          <a:bodyPr wrap="square">
            <a:spAutoFit/>
          </a:bodyPr>
          <a:lstStyle/>
          <a:p>
            <a:r>
              <a:rPr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性別表達</a:t>
            </a:r>
            <a:br>
              <a:rPr lang="en-US" altLang="zh-TW" sz="4800" b="1" dirty="0">
                <a:solidFill>
                  <a:srgbClr val="2A2A2A"/>
                </a:solidFill>
                <a:latin typeface="微軟正黑體" panose="020B0604030504040204" pitchFamily="34" charset="-120"/>
                <a:ea typeface="微軟正黑體" panose="020B0604030504040204" pitchFamily="34" charset="-120"/>
              </a:rPr>
            </a:br>
            <a:r>
              <a:rPr lang="zh-TW" altLang="en-US" sz="2800" b="1" dirty="0">
                <a:solidFill>
                  <a:srgbClr val="2A2A2A"/>
                </a:solidFill>
                <a:latin typeface="微軟正黑體" panose="020B0604030504040204" pitchFamily="34" charset="-120"/>
                <a:ea typeface="微軟正黑體" panose="020B0604030504040204" pitchFamily="34" charset="-120"/>
              </a:rPr>
              <a:t>透過外在行為、服裝、語言和舉止等方式展現其性別特質。</a:t>
            </a:r>
            <a:endParaRPr lang="zh-TW" altLang="en-US" sz="6000" b="1" i="0" dirty="0">
              <a:solidFill>
                <a:srgbClr val="2A2A2A"/>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856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9ACDFCE2-71B5-4597-A6BE-5F851153812A}" type="slidenum">
              <a:rPr lang="zh-TW" altLang="en-US" smtClean="0"/>
              <a:pPr/>
              <a:t>25</a:t>
            </a:fld>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0"/>
            <a:ext cx="10067776" cy="6858000"/>
          </a:xfrm>
          <a:prstGeom prst="rect">
            <a:avLst/>
          </a:prstGeom>
        </p:spPr>
      </p:pic>
      <p:sp>
        <p:nvSpPr>
          <p:cNvPr id="8" name="矩形 7"/>
          <p:cNvSpPr/>
          <p:nvPr/>
        </p:nvSpPr>
        <p:spPr>
          <a:xfrm>
            <a:off x="191344" y="2780928"/>
            <a:ext cx="2592288" cy="646331"/>
          </a:xfrm>
          <a:prstGeom prst="rect">
            <a:avLst/>
          </a:prstGeom>
        </p:spPr>
        <p:txBody>
          <a:bodyPr wrap="square">
            <a:spAutoFit/>
          </a:bodyPr>
          <a:lstStyle/>
          <a:p>
            <a:r>
              <a:rPr lang="zh-TW" altLang="en-US" sz="3600" b="1" dirty="0">
                <a:solidFill>
                  <a:srgbClr val="2A2A2A"/>
                </a:solidFill>
                <a:latin typeface="微軟正黑體" panose="020B0604030504040204" pitchFamily="34" charset="-120"/>
                <a:ea typeface="微軟正黑體" panose="020B0604030504040204" pitchFamily="34" charset="-120"/>
                <a:hlinkClick r:id="rId3"/>
              </a:rPr>
              <a:t>性別麵包人</a:t>
            </a:r>
            <a:endParaRPr lang="zh-TW" altLang="en-US" sz="7200" b="1" i="0" dirty="0">
              <a:solidFill>
                <a:srgbClr val="2A2A2A"/>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874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8E191E9-B34A-4B9F-9C2F-A3E376977D77}"/>
              </a:ext>
            </a:extLst>
          </p:cNvPr>
          <p:cNvSpPr>
            <a:spLocks noGrp="1"/>
          </p:cNvSpPr>
          <p:nvPr>
            <p:ph type="dt" sz="half" idx="10"/>
          </p:nvPr>
        </p:nvSpPr>
        <p:spPr/>
        <p:txBody>
          <a:bodyPr/>
          <a:lstStyle/>
          <a:p>
            <a:fld id="{35B011BF-3175-4843-856D-56A592020BC7}" type="datetime1">
              <a:rPr lang="zh-TW" altLang="en-US" smtClean="0"/>
              <a:t>2026/3/3</a:t>
            </a:fld>
            <a:endParaRPr lang="zh-TW" altLang="en-US"/>
          </a:p>
        </p:txBody>
      </p:sp>
      <p:sp>
        <p:nvSpPr>
          <p:cNvPr id="3" name="頁尾版面配置區 2">
            <a:extLst>
              <a:ext uri="{FF2B5EF4-FFF2-40B4-BE49-F238E27FC236}">
                <a16:creationId xmlns:a16="http://schemas.microsoft.com/office/drawing/2014/main" id="{FD85A89E-0142-4FE2-9664-6FFEF50FB2B5}"/>
              </a:ext>
            </a:extLst>
          </p:cNvPr>
          <p:cNvSpPr>
            <a:spLocks noGrp="1"/>
          </p:cNvSpPr>
          <p:nvPr>
            <p:ph type="ftr" sz="quarter" idx="11"/>
          </p:nvPr>
        </p:nvSpPr>
        <p:spPr/>
        <p:txBody>
          <a:bodyPr/>
          <a:lstStyle/>
          <a:p>
            <a:r>
              <a:rPr lang="en-US" altLang="zh-TW"/>
              <a:t>Andy</a:t>
            </a:r>
            <a:endParaRPr lang="zh-TW" altLang="en-US"/>
          </a:p>
        </p:txBody>
      </p:sp>
      <p:sp>
        <p:nvSpPr>
          <p:cNvPr id="4" name="投影片編號版面配置區 3">
            <a:extLst>
              <a:ext uri="{FF2B5EF4-FFF2-40B4-BE49-F238E27FC236}">
                <a16:creationId xmlns:a16="http://schemas.microsoft.com/office/drawing/2014/main" id="{A078B5A1-B702-4795-92B8-DDBEEB7FD264}"/>
              </a:ext>
            </a:extLst>
          </p:cNvPr>
          <p:cNvSpPr>
            <a:spLocks noGrp="1"/>
          </p:cNvSpPr>
          <p:nvPr>
            <p:ph type="sldNum" sz="quarter" idx="12"/>
          </p:nvPr>
        </p:nvSpPr>
        <p:spPr/>
        <p:txBody>
          <a:bodyPr/>
          <a:lstStyle/>
          <a:p>
            <a:fld id="{9ACDFCE2-71B5-4597-A6BE-5F851153812A}" type="slidenum">
              <a:rPr lang="zh-TW" altLang="en-US" smtClean="0"/>
              <a:t>26</a:t>
            </a:fld>
            <a:endParaRPr lang="zh-TW" altLang="en-US"/>
          </a:p>
        </p:txBody>
      </p:sp>
      <p:pic>
        <p:nvPicPr>
          <p:cNvPr id="1026" name="Picture 2">
            <a:extLst>
              <a:ext uri="{FF2B5EF4-FFF2-40B4-BE49-F238E27FC236}">
                <a16:creationId xmlns:a16="http://schemas.microsoft.com/office/drawing/2014/main" id="{7D75C084-89F8-450E-A241-6960EFDB9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066" y="1467074"/>
            <a:ext cx="9356087" cy="3892326"/>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E04BDB41-55EF-4A6C-8494-FCF220866072}"/>
              </a:ext>
            </a:extLst>
          </p:cNvPr>
          <p:cNvSpPr txBox="1"/>
          <p:nvPr/>
        </p:nvSpPr>
        <p:spPr>
          <a:xfrm>
            <a:off x="7518400" y="5516591"/>
            <a:ext cx="4912782" cy="369332"/>
          </a:xfrm>
          <a:prstGeom prst="rect">
            <a:avLst/>
          </a:prstGeom>
          <a:noFill/>
        </p:spPr>
        <p:txBody>
          <a:bodyPr wrap="square">
            <a:spAutoFit/>
          </a:bodyPr>
          <a:lstStyle/>
          <a:p>
            <a:r>
              <a:rPr lang="zh-TW" altLang="en-US" dirty="0">
                <a:latin typeface="微軟正黑體" panose="020B0604030504040204" pitchFamily="34" charset="-120"/>
                <a:ea typeface="微軟正黑體" panose="020B0604030504040204" pitchFamily="34" charset="-120"/>
              </a:rPr>
              <a:t>資料引自https://hotline.org.tw/book/10</a:t>
            </a:r>
          </a:p>
        </p:txBody>
      </p:sp>
    </p:spTree>
    <p:extLst>
      <p:ext uri="{BB962C8B-B14F-4D97-AF65-F5344CB8AC3E}">
        <p14:creationId xmlns:p14="http://schemas.microsoft.com/office/powerpoint/2010/main" val="313275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性別關鍵詞</a:t>
            </a:r>
          </a:p>
        </p:txBody>
      </p:sp>
      <p:sp>
        <p:nvSpPr>
          <p:cNvPr id="6" name="內容版面配置區 5"/>
          <p:cNvSpPr>
            <a:spLocks noGrp="1"/>
          </p:cNvSpPr>
          <p:nvPr>
            <p:ph idx="1"/>
          </p:nvPr>
        </p:nvSpPr>
        <p:spPr>
          <a:xfrm>
            <a:off x="2265404" y="2011680"/>
            <a:ext cx="10167300" cy="3766185"/>
          </a:xfrm>
        </p:spPr>
        <p:txBody>
          <a:bodyPr>
            <a:noAutofit/>
          </a:bodyPr>
          <a:lstStyle/>
          <a:p>
            <a:endParaRPr lang="en-US" altLang="zh-TW" sz="1800" b="0" dirty="0">
              <a:solidFill>
                <a:srgbClr val="FF0000"/>
              </a:solidFill>
              <a:effectLst/>
            </a:endParaRPr>
          </a:p>
          <a:p>
            <a:endParaRPr lang="en-US" altLang="zh-TW" sz="1800" b="0" dirty="0">
              <a:effectLst/>
            </a:endParaRPr>
          </a:p>
          <a:p>
            <a:endParaRPr lang="zh-TW" altLang="en-US" sz="1800" dirty="0"/>
          </a:p>
        </p:txBody>
      </p:sp>
      <p:sp>
        <p:nvSpPr>
          <p:cNvPr id="2" name="日期版面配置區 1"/>
          <p:cNvSpPr>
            <a:spLocks noGrp="1"/>
          </p:cNvSpPr>
          <p:nvPr>
            <p:ph type="dt" sz="half" idx="10"/>
          </p:nvPr>
        </p:nvSpPr>
        <p:spPr/>
        <p:txBody>
          <a:bodyPr/>
          <a:lstStyle/>
          <a:p>
            <a:fld id="{37850DB3-9748-4C86-96E8-5BF582397E58}" type="datetime1">
              <a:rPr lang="zh-TW" altLang="en-US" smtClean="0"/>
              <a:t>2026/3/3</a:t>
            </a:fld>
            <a:endParaRPr lang="zh-TW" altLang="en-US"/>
          </a:p>
        </p:txBody>
      </p:sp>
      <p:sp>
        <p:nvSpPr>
          <p:cNvPr id="3" name="頁尾版面配置區 2"/>
          <p:cNvSpPr>
            <a:spLocks noGrp="1"/>
          </p:cNvSpPr>
          <p:nvPr>
            <p:ph type="ftr" sz="quarter" idx="11"/>
          </p:nvPr>
        </p:nvSpPr>
        <p:spPr/>
        <p:txBody>
          <a:bodyPr/>
          <a:lstStyle/>
          <a:p>
            <a:r>
              <a:rPr lang="en-US" altLang="zh-TW"/>
              <a:t>Andy</a:t>
            </a:r>
            <a:endParaRPr lang="zh-TW" altLang="en-US"/>
          </a:p>
        </p:txBody>
      </p:sp>
      <p:sp>
        <p:nvSpPr>
          <p:cNvPr id="4" name="投影片編號版面配置區 3"/>
          <p:cNvSpPr>
            <a:spLocks noGrp="1"/>
          </p:cNvSpPr>
          <p:nvPr>
            <p:ph type="sldNum" sz="quarter" idx="12"/>
          </p:nvPr>
        </p:nvSpPr>
        <p:spPr/>
        <p:txBody>
          <a:bodyPr/>
          <a:lstStyle/>
          <a:p>
            <a:fld id="{9ACDFCE2-71B5-4597-A6BE-5F851153812A}" type="slidenum">
              <a:rPr lang="zh-TW" altLang="en-US" smtClean="0"/>
              <a:t>27</a:t>
            </a:fld>
            <a:endParaRPr lang="zh-TW" altLang="en-US"/>
          </a:p>
        </p:txBody>
      </p:sp>
      <p:sp>
        <p:nvSpPr>
          <p:cNvPr id="7" name="矩形 6"/>
          <p:cNvSpPr/>
          <p:nvPr/>
        </p:nvSpPr>
        <p:spPr>
          <a:xfrm>
            <a:off x="2286000" y="1911322"/>
            <a:ext cx="3233936" cy="800219"/>
          </a:xfrm>
          <a:prstGeom prst="rect">
            <a:avLst/>
          </a:prstGeom>
        </p:spPr>
        <p:txBody>
          <a:bodyPr wrap="square">
            <a:spAutoFit/>
          </a:bodyPr>
          <a:lstStyle/>
          <a:p>
            <a:pPr algn="ctr"/>
            <a:r>
              <a:rPr lang="zh-TW" altLang="en-US" sz="2800" b="1" dirty="0">
                <a:solidFill>
                  <a:srgbClr val="FF0000"/>
                </a:solidFill>
                <a:effectLst>
                  <a:outerShdw blurRad="38100" dist="38100" dir="2700000" algn="tl">
                    <a:srgbClr val="000000">
                      <a:alpha val="43137"/>
                    </a:srgbClr>
                  </a:outerShdw>
                </a:effectLst>
                <a:ea typeface="微軟正黑體" panose="020B0604030504040204" pitchFamily="34" charset="-120"/>
              </a:rPr>
              <a:t>順性別 </a:t>
            </a:r>
            <a:r>
              <a:rPr lang="en-US" altLang="zh-TW" sz="2800" b="1" dirty="0">
                <a:solidFill>
                  <a:srgbClr val="FF0000"/>
                </a:solidFill>
                <a:effectLst>
                  <a:outerShdw blurRad="38100" dist="38100" dir="2700000" algn="tl">
                    <a:srgbClr val="000000">
                      <a:alpha val="43137"/>
                    </a:srgbClr>
                  </a:outerShdw>
                </a:effectLst>
                <a:ea typeface="微軟正黑體" panose="020B0604030504040204" pitchFamily="34" charset="-120"/>
              </a:rPr>
              <a:t>Cisgender</a:t>
            </a:r>
            <a:br>
              <a:rPr lang="en-US" altLang="zh-TW" dirty="0">
                <a:ea typeface="微軟正黑體" panose="020B0604030504040204" pitchFamily="34" charset="-120"/>
              </a:rPr>
            </a:br>
            <a:r>
              <a:rPr lang="zh-TW" altLang="en-US" dirty="0">
                <a:ea typeface="微軟正黑體" panose="020B0604030504040204" pitchFamily="34" charset="-120"/>
              </a:rPr>
              <a:t>原生生理構造跟性別認同一致</a:t>
            </a:r>
            <a:endParaRPr lang="en-US" altLang="zh-TW" dirty="0">
              <a:ea typeface="微軟正黑體" panose="020B0604030504040204" pitchFamily="34" charset="-120"/>
            </a:endParaRPr>
          </a:p>
        </p:txBody>
      </p:sp>
      <p:sp>
        <p:nvSpPr>
          <p:cNvPr id="8" name="矩形 7"/>
          <p:cNvSpPr/>
          <p:nvPr/>
        </p:nvSpPr>
        <p:spPr>
          <a:xfrm>
            <a:off x="2457340" y="3014055"/>
            <a:ext cx="3445175" cy="800219"/>
          </a:xfrm>
          <a:prstGeom prst="rect">
            <a:avLst/>
          </a:prstGeom>
        </p:spPr>
        <p:txBody>
          <a:bodyPr wrap="square">
            <a:spAutoFit/>
          </a:bodyPr>
          <a:lstStyle/>
          <a:p>
            <a:pPr fontAlgn="t"/>
            <a:r>
              <a:rPr lang="zh-TW" altLang="en-US" sz="2800" b="1" dirty="0">
                <a:solidFill>
                  <a:srgbClr val="FF0000"/>
                </a:solidFill>
                <a:effectLst>
                  <a:outerShdw blurRad="38100" dist="38100" dir="2700000" algn="tl">
                    <a:srgbClr val="000000">
                      <a:alpha val="43137"/>
                    </a:srgbClr>
                  </a:outerShdw>
                </a:effectLst>
                <a:ea typeface="微軟正黑體" panose="020B0604030504040204" pitchFamily="34" charset="-120"/>
              </a:rPr>
              <a:t>跨性別 </a:t>
            </a:r>
            <a:r>
              <a:rPr lang="en-US" altLang="zh-TW" sz="2800" b="1" dirty="0">
                <a:solidFill>
                  <a:srgbClr val="FF0000"/>
                </a:solidFill>
                <a:effectLst>
                  <a:outerShdw blurRad="38100" dist="38100" dir="2700000" algn="tl">
                    <a:srgbClr val="000000">
                      <a:alpha val="43137"/>
                    </a:srgbClr>
                  </a:outerShdw>
                </a:effectLst>
                <a:ea typeface="微軟正黑體" panose="020B0604030504040204" pitchFamily="34" charset="-120"/>
              </a:rPr>
              <a:t>Transgender</a:t>
            </a:r>
            <a:br>
              <a:rPr lang="en-US" altLang="zh-TW" dirty="0">
                <a:ea typeface="微軟正黑體" panose="020B0604030504040204" pitchFamily="34" charset="-120"/>
              </a:rPr>
            </a:br>
            <a:r>
              <a:rPr lang="zh-TW" altLang="en-US" dirty="0">
                <a:ea typeface="微軟正黑體" panose="020B0604030504040204" pitchFamily="34" charset="-120"/>
              </a:rPr>
              <a:t>原生生理構造跟性別認同不一致</a:t>
            </a:r>
            <a:endParaRPr lang="en-US" altLang="zh-TW" dirty="0">
              <a:solidFill>
                <a:srgbClr val="FF0000"/>
              </a:solidFill>
              <a:ea typeface="微軟正黑體" panose="020B0604030504040204" pitchFamily="34" charset="-120"/>
            </a:endParaRPr>
          </a:p>
        </p:txBody>
      </p:sp>
      <p:sp>
        <p:nvSpPr>
          <p:cNvPr id="9" name="矩形 8"/>
          <p:cNvSpPr/>
          <p:nvPr/>
        </p:nvSpPr>
        <p:spPr>
          <a:xfrm>
            <a:off x="6253063" y="1915984"/>
            <a:ext cx="3961210" cy="800219"/>
          </a:xfrm>
          <a:prstGeom prst="rect">
            <a:avLst/>
          </a:prstGeom>
        </p:spPr>
        <p:txBody>
          <a:bodyPr wrap="square">
            <a:spAutoFit/>
          </a:bodyPr>
          <a:lstStyle/>
          <a:p>
            <a:pPr algn="ctr" fontAlgn="t"/>
            <a:r>
              <a:rPr lang="zh-TW" altLang="en-US" sz="2800" b="1" dirty="0">
                <a:solidFill>
                  <a:srgbClr val="FF0000"/>
                </a:solidFill>
                <a:effectLst>
                  <a:outerShdw blurRad="38100" dist="38100" dir="2700000" algn="tl">
                    <a:srgbClr val="000000">
                      <a:alpha val="43137"/>
                    </a:srgbClr>
                  </a:outerShdw>
                </a:effectLst>
                <a:ea typeface="微軟正黑體" panose="020B0604030504040204" pitchFamily="34" charset="-120"/>
              </a:rPr>
              <a:t>流體性別 </a:t>
            </a:r>
            <a:r>
              <a:rPr lang="en-US" altLang="zh-TW" sz="2800" b="1" dirty="0">
                <a:solidFill>
                  <a:srgbClr val="FF0000"/>
                </a:solidFill>
                <a:effectLst>
                  <a:outerShdw blurRad="38100" dist="38100" dir="2700000" algn="tl">
                    <a:srgbClr val="000000">
                      <a:alpha val="43137"/>
                    </a:srgbClr>
                  </a:outerShdw>
                </a:effectLst>
                <a:ea typeface="微軟正黑體" panose="020B0604030504040204" pitchFamily="34" charset="-120"/>
              </a:rPr>
              <a:t>Genderfluid</a:t>
            </a:r>
          </a:p>
          <a:p>
            <a:pPr fontAlgn="t"/>
            <a:r>
              <a:rPr lang="zh-TW" altLang="en-US" dirty="0">
                <a:ea typeface="微軟正黑體" panose="020B0604030504040204" pitchFamily="34" charset="-120"/>
              </a:rPr>
              <a:t>性別認同會在兩個以上的性別間流動</a:t>
            </a:r>
          </a:p>
        </p:txBody>
      </p:sp>
      <p:sp>
        <p:nvSpPr>
          <p:cNvPr id="10" name="矩形 9"/>
          <p:cNvSpPr/>
          <p:nvPr/>
        </p:nvSpPr>
        <p:spPr>
          <a:xfrm>
            <a:off x="2584545" y="4726162"/>
            <a:ext cx="2903984" cy="1354217"/>
          </a:xfrm>
          <a:prstGeom prst="rect">
            <a:avLst/>
          </a:prstGeom>
        </p:spPr>
        <p:txBody>
          <a:bodyPr wrap="square">
            <a:spAutoFit/>
          </a:bodyPr>
          <a:lstStyle/>
          <a:p>
            <a:pPr fontAlgn="t"/>
            <a:r>
              <a:rPr lang="zh-TW" altLang="en-US" sz="2800" b="1" dirty="0">
                <a:solidFill>
                  <a:srgbClr val="FF0000"/>
                </a:solidFill>
                <a:effectLst>
                  <a:outerShdw blurRad="38100" dist="38100" dir="2700000" algn="tl">
                    <a:srgbClr val="000000">
                      <a:alpha val="43137"/>
                    </a:srgbClr>
                  </a:outerShdw>
                </a:effectLst>
                <a:ea typeface="微軟正黑體" panose="020B0604030504040204" pitchFamily="34" charset="-120"/>
              </a:rPr>
              <a:t>無性別者 </a:t>
            </a:r>
            <a:r>
              <a:rPr lang="en-US" altLang="zh-TW" sz="2800" b="1" dirty="0">
                <a:solidFill>
                  <a:srgbClr val="FF0000"/>
                </a:solidFill>
                <a:effectLst>
                  <a:outerShdw blurRad="38100" dist="38100" dir="2700000" algn="tl">
                    <a:srgbClr val="000000">
                      <a:alpha val="43137"/>
                    </a:srgbClr>
                  </a:outerShdw>
                </a:effectLst>
                <a:ea typeface="微軟正黑體" panose="020B0604030504040204" pitchFamily="34" charset="-120"/>
              </a:rPr>
              <a:t>Agender</a:t>
            </a:r>
            <a:br>
              <a:rPr lang="en-US" altLang="zh-TW" sz="2800" dirty="0">
                <a:solidFill>
                  <a:srgbClr val="FF0000"/>
                </a:solidFill>
                <a:ea typeface="微軟正黑體" panose="020B0604030504040204" pitchFamily="34" charset="-120"/>
              </a:rPr>
            </a:br>
            <a:r>
              <a:rPr lang="zh-TW" altLang="en-US" dirty="0">
                <a:ea typeface="微軟正黑體" panose="020B0604030504040204" pitchFamily="34" charset="-120"/>
              </a:rPr>
              <a:t>未發育性別或自認不屬於任何一種性別，對任何性別認同都沒有歸屬感</a:t>
            </a:r>
            <a:endParaRPr lang="en-US" altLang="zh-TW" dirty="0">
              <a:ea typeface="微軟正黑體" panose="020B0604030504040204" pitchFamily="34" charset="-120"/>
            </a:endParaRPr>
          </a:p>
        </p:txBody>
      </p:sp>
      <p:sp>
        <p:nvSpPr>
          <p:cNvPr id="11" name="矩形 10"/>
          <p:cNvSpPr/>
          <p:nvPr/>
        </p:nvSpPr>
        <p:spPr>
          <a:xfrm>
            <a:off x="6253063" y="3011453"/>
            <a:ext cx="3961210" cy="1077218"/>
          </a:xfrm>
          <a:prstGeom prst="rect">
            <a:avLst/>
          </a:prstGeom>
        </p:spPr>
        <p:txBody>
          <a:bodyPr wrap="square">
            <a:spAutoFit/>
          </a:bodyPr>
          <a:lstStyle/>
          <a:p>
            <a:pPr algn="ctr" fontAlgn="t"/>
            <a:r>
              <a:rPr lang="zh-TW" altLang="en-US" sz="2800" b="1" dirty="0">
                <a:solidFill>
                  <a:srgbClr val="FF0000"/>
                </a:solidFill>
                <a:effectLst>
                  <a:outerShdw blurRad="38100" dist="38100" dir="2700000" algn="tl">
                    <a:srgbClr val="000000">
                      <a:alpha val="43137"/>
                    </a:srgbClr>
                  </a:outerShdw>
                </a:effectLst>
                <a:ea typeface="微軟正黑體" panose="020B0604030504040204" pitchFamily="34" charset="-120"/>
              </a:rPr>
              <a:t>雙性別 </a:t>
            </a:r>
            <a:r>
              <a:rPr lang="en-US" altLang="zh-TW" sz="2800" b="1" dirty="0">
                <a:solidFill>
                  <a:srgbClr val="FF0000"/>
                </a:solidFill>
                <a:effectLst>
                  <a:outerShdw blurRad="38100" dist="38100" dir="2700000" algn="tl">
                    <a:srgbClr val="000000">
                      <a:alpha val="43137"/>
                    </a:srgbClr>
                  </a:outerShdw>
                </a:effectLst>
                <a:ea typeface="微軟正黑體" panose="020B0604030504040204" pitchFamily="34" charset="-120"/>
              </a:rPr>
              <a:t>Bigender</a:t>
            </a:r>
            <a:br>
              <a:rPr lang="en-US" altLang="zh-TW" sz="2800" dirty="0">
                <a:solidFill>
                  <a:srgbClr val="FF0000"/>
                </a:solidFill>
                <a:ea typeface="微軟正黑體" panose="020B0604030504040204" pitchFamily="34" charset="-120"/>
              </a:rPr>
            </a:br>
            <a:r>
              <a:rPr lang="zh-TW" altLang="en-US" dirty="0">
                <a:ea typeface="微軟正黑體" panose="020B0604030504040204" pitchFamily="34" charset="-120"/>
              </a:rPr>
              <a:t>包含兩種性別身分或性別表現的性別認同，通常自認既是男性也是女性。</a:t>
            </a:r>
            <a:endParaRPr lang="en-US" altLang="zh-TW" dirty="0">
              <a:ea typeface="微軟正黑體" panose="020B0604030504040204" pitchFamily="34" charset="-120"/>
            </a:endParaRPr>
          </a:p>
        </p:txBody>
      </p:sp>
      <p:sp>
        <p:nvSpPr>
          <p:cNvPr id="12" name="矩形 11"/>
          <p:cNvSpPr/>
          <p:nvPr/>
        </p:nvSpPr>
        <p:spPr>
          <a:xfrm>
            <a:off x="6253063" y="4728060"/>
            <a:ext cx="3961210" cy="1077218"/>
          </a:xfrm>
          <a:prstGeom prst="rect">
            <a:avLst/>
          </a:prstGeom>
        </p:spPr>
        <p:txBody>
          <a:bodyPr wrap="square">
            <a:spAutoFit/>
          </a:bodyPr>
          <a:lstStyle/>
          <a:p>
            <a:pPr algn="ctr" fontAlgn="t"/>
            <a:r>
              <a:rPr lang="zh-TW" altLang="en-US" sz="2800" b="1" dirty="0">
                <a:solidFill>
                  <a:srgbClr val="FF0000"/>
                </a:solidFill>
                <a:effectLst>
                  <a:outerShdw blurRad="38100" dist="38100" dir="2700000" algn="tl">
                    <a:srgbClr val="000000">
                      <a:alpha val="43137"/>
                    </a:srgbClr>
                  </a:outerShdw>
                </a:effectLst>
                <a:ea typeface="微軟正黑體" panose="020B0604030504040204" pitchFamily="34" charset="-120"/>
              </a:rPr>
              <a:t>混合性別 </a:t>
            </a:r>
            <a:r>
              <a:rPr lang="en-US" altLang="zh-TW" sz="2800" b="1" dirty="0">
                <a:solidFill>
                  <a:srgbClr val="FF0000"/>
                </a:solidFill>
                <a:effectLst>
                  <a:outerShdw blurRad="38100" dist="38100" dir="2700000" algn="tl">
                    <a:srgbClr val="000000">
                      <a:alpha val="43137"/>
                    </a:srgbClr>
                  </a:outerShdw>
                </a:effectLst>
                <a:ea typeface="微軟正黑體" panose="020B0604030504040204" pitchFamily="34" charset="-120"/>
              </a:rPr>
              <a:t>Demigender</a:t>
            </a:r>
            <a:endParaRPr lang="en-US" altLang="zh-TW" sz="2800" dirty="0">
              <a:solidFill>
                <a:srgbClr val="FF0000"/>
              </a:solidFill>
              <a:ea typeface="微軟正黑體" panose="020B0604030504040204" pitchFamily="34" charset="-120"/>
            </a:endParaRPr>
          </a:p>
          <a:p>
            <a:pPr fontAlgn="t"/>
            <a:r>
              <a:rPr lang="zh-TW" altLang="en-US" dirty="0">
                <a:ea typeface="微軟正黑體" panose="020B0604030504040204" pitchFamily="34" charset="-120"/>
              </a:rPr>
              <a:t>部分或大部分是一種性別，同時又與另一種性別混合。</a:t>
            </a:r>
          </a:p>
        </p:txBody>
      </p:sp>
    </p:spTree>
    <p:extLst>
      <p:ext uri="{BB962C8B-B14F-4D97-AF65-F5344CB8AC3E}">
        <p14:creationId xmlns:p14="http://schemas.microsoft.com/office/powerpoint/2010/main" val="3748450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2265405" y="332656"/>
            <a:ext cx="9879267" cy="1321019"/>
          </a:xfrm>
        </p:spPr>
        <p:txBody>
          <a:bodyPr>
            <a:normAutofit fontScale="90000"/>
          </a:bodyPr>
          <a:lstStyle/>
          <a:p>
            <a:r>
              <a:rPr lang="zh-TW" altLang="en-US" dirty="0">
                <a:solidFill>
                  <a:srgbClr val="FF0000"/>
                </a:solidFill>
              </a:rPr>
              <a:t>「多元性別族群」</a:t>
            </a:r>
            <a:br>
              <a:rPr lang="en-US" altLang="zh-TW" dirty="0">
                <a:solidFill>
                  <a:srgbClr val="FF0000"/>
                </a:solidFill>
              </a:rPr>
            </a:br>
            <a:r>
              <a:rPr lang="zh-TW" altLang="en-US" dirty="0">
                <a:solidFill>
                  <a:srgbClr val="FF0000"/>
                </a:solidFill>
              </a:rPr>
              <a:t>（</a:t>
            </a:r>
            <a:r>
              <a:rPr lang="en-US" altLang="zh-TW" dirty="0">
                <a:solidFill>
                  <a:srgbClr val="FF0000"/>
                </a:solidFill>
              </a:rPr>
              <a:t>LGBTI persons</a:t>
            </a:r>
            <a:r>
              <a:rPr lang="zh-TW" altLang="en-US" dirty="0">
                <a:solidFill>
                  <a:srgbClr val="FF0000"/>
                </a:solidFill>
              </a:rPr>
              <a:t>）</a:t>
            </a:r>
          </a:p>
        </p:txBody>
      </p:sp>
      <p:graphicFrame>
        <p:nvGraphicFramePr>
          <p:cNvPr id="7" name="內容版面配置區 6"/>
          <p:cNvGraphicFramePr>
            <a:graphicFrameLocks noGrp="1"/>
          </p:cNvGraphicFramePr>
          <p:nvPr>
            <p:ph idx="1"/>
          </p:nvPr>
        </p:nvGraphicFramePr>
        <p:xfrm>
          <a:off x="2265405" y="2011680"/>
          <a:ext cx="9164976" cy="3766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日期版面配置區 1"/>
          <p:cNvSpPr>
            <a:spLocks noGrp="1"/>
          </p:cNvSpPr>
          <p:nvPr>
            <p:ph type="dt" sz="half" idx="10"/>
          </p:nvPr>
        </p:nvSpPr>
        <p:spPr/>
        <p:txBody>
          <a:bodyPr/>
          <a:lstStyle/>
          <a:p>
            <a:fld id="{37850DB3-9748-4C86-96E8-5BF582397E58}" type="datetime1">
              <a:rPr lang="zh-TW" altLang="en-US" smtClean="0"/>
              <a:t>2026/3/3</a:t>
            </a:fld>
            <a:endParaRPr lang="zh-TW" altLang="en-US"/>
          </a:p>
        </p:txBody>
      </p:sp>
      <p:sp>
        <p:nvSpPr>
          <p:cNvPr id="3" name="頁尾版面配置區 2"/>
          <p:cNvSpPr>
            <a:spLocks noGrp="1"/>
          </p:cNvSpPr>
          <p:nvPr>
            <p:ph type="ftr" sz="quarter" idx="11"/>
          </p:nvPr>
        </p:nvSpPr>
        <p:spPr/>
        <p:txBody>
          <a:bodyPr/>
          <a:lstStyle/>
          <a:p>
            <a:r>
              <a:rPr lang="en-US" altLang="zh-TW"/>
              <a:t>Andy</a:t>
            </a:r>
            <a:endParaRPr lang="zh-TW" altLang="en-US"/>
          </a:p>
        </p:txBody>
      </p:sp>
      <p:sp>
        <p:nvSpPr>
          <p:cNvPr id="4" name="投影片編號版面配置區 3"/>
          <p:cNvSpPr>
            <a:spLocks noGrp="1"/>
          </p:cNvSpPr>
          <p:nvPr>
            <p:ph type="sldNum" sz="quarter" idx="12"/>
          </p:nvPr>
        </p:nvSpPr>
        <p:spPr/>
        <p:txBody>
          <a:bodyPr/>
          <a:lstStyle/>
          <a:p>
            <a:fld id="{9ACDFCE2-71B5-4597-A6BE-5F851153812A}" type="slidenum">
              <a:rPr lang="zh-TW" altLang="en-US" smtClean="0"/>
              <a:t>28</a:t>
            </a:fld>
            <a:endParaRPr lang="zh-TW" altLang="en-US"/>
          </a:p>
        </p:txBody>
      </p:sp>
    </p:spTree>
    <p:extLst>
      <p:ext uri="{BB962C8B-B14F-4D97-AF65-F5344CB8AC3E}">
        <p14:creationId xmlns:p14="http://schemas.microsoft.com/office/powerpoint/2010/main" val="3601976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F32D73BF-A595-4E2A-8CFD-302C9904569B}"/>
              </a:ext>
            </a:extLst>
          </p:cNvPr>
          <p:cNvSpPr>
            <a:spLocks noGrp="1"/>
          </p:cNvSpPr>
          <p:nvPr>
            <p:ph type="title"/>
          </p:nvPr>
        </p:nvSpPr>
        <p:spPr/>
        <p:txBody>
          <a:bodyPr/>
          <a:lstStyle/>
          <a:p>
            <a:r>
              <a:rPr lang="zh-TW" altLang="en-US" dirty="0">
                <a:hlinkClick r:id="rId2"/>
              </a:rPr>
              <a:t>性別歧視</a:t>
            </a:r>
            <a:endParaRPr lang="zh-TW" altLang="en-US" dirty="0"/>
          </a:p>
        </p:txBody>
      </p:sp>
      <p:sp>
        <p:nvSpPr>
          <p:cNvPr id="6" name="內容版面配置區 5">
            <a:extLst>
              <a:ext uri="{FF2B5EF4-FFF2-40B4-BE49-F238E27FC236}">
                <a16:creationId xmlns:a16="http://schemas.microsoft.com/office/drawing/2014/main" id="{54DF2966-DF8E-4087-B635-4C79E3905C5D}"/>
              </a:ext>
            </a:extLst>
          </p:cNvPr>
          <p:cNvSpPr>
            <a:spLocks noGrp="1"/>
          </p:cNvSpPr>
          <p:nvPr>
            <p:ph idx="1"/>
          </p:nvPr>
        </p:nvSpPr>
        <p:spPr>
          <a:xfrm>
            <a:off x="2265405" y="2157732"/>
            <a:ext cx="9164976" cy="3620134"/>
          </a:xfrm>
        </p:spPr>
        <p:txBody>
          <a:bodyPr/>
          <a:lstStyle/>
          <a:p>
            <a:r>
              <a:rPr lang="zh-TW" altLang="en-US" dirty="0"/>
              <a:t>基於他人的性別差異而非他人優缺點所造成的厭惡或是歧視</a:t>
            </a:r>
            <a:endParaRPr lang="en-US" altLang="zh-TW" dirty="0"/>
          </a:p>
          <a:p>
            <a:endParaRPr lang="en-US" altLang="zh-TW" dirty="0"/>
          </a:p>
          <a:p>
            <a:r>
              <a:rPr lang="zh-TW" altLang="en-US" dirty="0"/>
              <a:t>也可用來指稱任何因為性別所造成的差別待遇。</a:t>
            </a:r>
            <a:endParaRPr lang="en-US" altLang="zh-TW" dirty="0"/>
          </a:p>
          <a:p>
            <a:endParaRPr lang="en-US" altLang="zh-TW" dirty="0"/>
          </a:p>
          <a:p>
            <a:r>
              <a:rPr lang="zh-TW" altLang="en-US" dirty="0"/>
              <a:t>相信某一種性別比其他種性別優越的信念（重男輕女／重女輕男）</a:t>
            </a:r>
          </a:p>
          <a:p>
            <a:r>
              <a:rPr lang="zh-TW" altLang="en-US" dirty="0"/>
              <a:t>指稱憎恨男性（男性貶抑）或憎恨女性（女性貶抑）的態度。</a:t>
            </a:r>
          </a:p>
        </p:txBody>
      </p:sp>
      <p:sp>
        <p:nvSpPr>
          <p:cNvPr id="2" name="日期版面配置區 1">
            <a:extLst>
              <a:ext uri="{FF2B5EF4-FFF2-40B4-BE49-F238E27FC236}">
                <a16:creationId xmlns:a16="http://schemas.microsoft.com/office/drawing/2014/main" id="{18A5B38D-B6A9-43B9-855C-E1E9CB2A8FAA}"/>
              </a:ext>
            </a:extLst>
          </p:cNvPr>
          <p:cNvSpPr>
            <a:spLocks noGrp="1"/>
          </p:cNvSpPr>
          <p:nvPr>
            <p:ph type="dt" sz="half" idx="10"/>
          </p:nvPr>
        </p:nvSpPr>
        <p:spPr/>
        <p:txBody>
          <a:bodyPr/>
          <a:lstStyle/>
          <a:p>
            <a:fld id="{35B011BF-3175-4843-856D-56A592020BC7}" type="datetime1">
              <a:rPr lang="zh-TW" altLang="en-US" smtClean="0"/>
              <a:t>2026/3/3</a:t>
            </a:fld>
            <a:endParaRPr lang="zh-TW" altLang="en-US"/>
          </a:p>
        </p:txBody>
      </p:sp>
      <p:sp>
        <p:nvSpPr>
          <p:cNvPr id="3" name="頁尾版面配置區 2">
            <a:extLst>
              <a:ext uri="{FF2B5EF4-FFF2-40B4-BE49-F238E27FC236}">
                <a16:creationId xmlns:a16="http://schemas.microsoft.com/office/drawing/2014/main" id="{17F6CBE8-2A70-4143-B53E-30BA68B116D2}"/>
              </a:ext>
            </a:extLst>
          </p:cNvPr>
          <p:cNvSpPr>
            <a:spLocks noGrp="1"/>
          </p:cNvSpPr>
          <p:nvPr>
            <p:ph type="ftr" sz="quarter" idx="11"/>
          </p:nvPr>
        </p:nvSpPr>
        <p:spPr/>
        <p:txBody>
          <a:bodyPr/>
          <a:lstStyle/>
          <a:p>
            <a:r>
              <a:rPr lang="en-US" altLang="zh-TW"/>
              <a:t>Andy</a:t>
            </a:r>
            <a:endParaRPr lang="zh-TW" altLang="en-US"/>
          </a:p>
        </p:txBody>
      </p:sp>
      <p:sp>
        <p:nvSpPr>
          <p:cNvPr id="4" name="投影片編號版面配置區 3">
            <a:extLst>
              <a:ext uri="{FF2B5EF4-FFF2-40B4-BE49-F238E27FC236}">
                <a16:creationId xmlns:a16="http://schemas.microsoft.com/office/drawing/2014/main" id="{5394EBBD-736C-43B7-BAC3-4588984A8CB2}"/>
              </a:ext>
            </a:extLst>
          </p:cNvPr>
          <p:cNvSpPr>
            <a:spLocks noGrp="1"/>
          </p:cNvSpPr>
          <p:nvPr>
            <p:ph type="sldNum" sz="quarter" idx="12"/>
          </p:nvPr>
        </p:nvSpPr>
        <p:spPr/>
        <p:txBody>
          <a:bodyPr/>
          <a:lstStyle/>
          <a:p>
            <a:fld id="{9ACDFCE2-71B5-4597-A6BE-5F851153812A}" type="slidenum">
              <a:rPr lang="zh-TW" altLang="en-US" smtClean="0"/>
              <a:t>29</a:t>
            </a:fld>
            <a:endParaRPr lang="zh-TW" altLang="en-US"/>
          </a:p>
        </p:txBody>
      </p:sp>
    </p:spTree>
    <p:extLst>
      <p:ext uri="{BB962C8B-B14F-4D97-AF65-F5344CB8AC3E}">
        <p14:creationId xmlns:p14="http://schemas.microsoft.com/office/powerpoint/2010/main" val="94333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71DD76-7484-4AD2-A2FB-3CE9810C6CA6}"/>
              </a:ext>
            </a:extLst>
          </p:cNvPr>
          <p:cNvSpPr>
            <a:spLocks noGrp="1"/>
          </p:cNvSpPr>
          <p:nvPr>
            <p:ph type="title"/>
          </p:nvPr>
        </p:nvSpPr>
        <p:spPr/>
        <p:txBody>
          <a:bodyPr/>
          <a:lstStyle/>
          <a:p>
            <a:r>
              <a:rPr lang="zh-TW" altLang="en-US" dirty="0"/>
              <a:t>自我介紹</a:t>
            </a:r>
          </a:p>
        </p:txBody>
      </p:sp>
      <p:sp>
        <p:nvSpPr>
          <p:cNvPr id="3" name="內容版面配置區 2">
            <a:extLst>
              <a:ext uri="{FF2B5EF4-FFF2-40B4-BE49-F238E27FC236}">
                <a16:creationId xmlns:a16="http://schemas.microsoft.com/office/drawing/2014/main" id="{EE13C682-B813-45F3-BB5E-88322F320CEC}"/>
              </a:ext>
            </a:extLst>
          </p:cNvPr>
          <p:cNvSpPr>
            <a:spLocks noGrp="1"/>
          </p:cNvSpPr>
          <p:nvPr>
            <p:ph idx="1"/>
          </p:nvPr>
        </p:nvSpPr>
        <p:spPr/>
        <p:txBody>
          <a:bodyPr/>
          <a:lstStyle/>
          <a:p>
            <a:r>
              <a:rPr lang="zh-TW" altLang="en-US" dirty="0"/>
              <a:t>我的名字是</a:t>
            </a:r>
            <a:r>
              <a:rPr lang="en-US" altLang="zh-TW" dirty="0"/>
              <a:t>OX</a:t>
            </a:r>
            <a:br>
              <a:rPr lang="en-US" altLang="zh-TW" dirty="0"/>
            </a:br>
            <a:br>
              <a:rPr lang="en-US" altLang="zh-TW" dirty="0"/>
            </a:br>
            <a:r>
              <a:rPr lang="en-US" altLang="zh-TW" dirty="0"/>
              <a:t>O</a:t>
            </a:r>
            <a:r>
              <a:rPr lang="zh-TW" altLang="en-US" dirty="0"/>
              <a:t>代表什麼意思？</a:t>
            </a:r>
            <a:br>
              <a:rPr lang="en-US" altLang="zh-TW" dirty="0"/>
            </a:br>
            <a:br>
              <a:rPr lang="en-US" altLang="zh-TW" dirty="0"/>
            </a:br>
            <a:r>
              <a:rPr lang="en-US" altLang="zh-TW" dirty="0"/>
              <a:t>X</a:t>
            </a:r>
            <a:r>
              <a:rPr lang="zh-TW" altLang="en-US" dirty="0"/>
              <a:t>代表什麼意思？</a:t>
            </a:r>
            <a:br>
              <a:rPr lang="en-US" altLang="zh-TW" dirty="0"/>
            </a:br>
            <a:br>
              <a:rPr lang="en-US" altLang="zh-TW" dirty="0"/>
            </a:br>
            <a:r>
              <a:rPr lang="en-US" altLang="zh-TW" dirty="0"/>
              <a:t>OX</a:t>
            </a:r>
            <a:r>
              <a:rPr lang="zh-TW" altLang="en-US" dirty="0"/>
              <a:t>的由來是什麼？</a:t>
            </a:r>
          </a:p>
        </p:txBody>
      </p:sp>
      <p:sp>
        <p:nvSpPr>
          <p:cNvPr id="4" name="日期版面配置區 3">
            <a:extLst>
              <a:ext uri="{FF2B5EF4-FFF2-40B4-BE49-F238E27FC236}">
                <a16:creationId xmlns:a16="http://schemas.microsoft.com/office/drawing/2014/main" id="{EB577708-C91E-4A3E-BF12-15270A7B9015}"/>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FD4FB36F-FCCD-4DEB-AC56-C8F4BDA83394}"/>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EC295FB2-26CE-4417-A4F4-8B0C2D4DD596}"/>
              </a:ext>
            </a:extLst>
          </p:cNvPr>
          <p:cNvSpPr>
            <a:spLocks noGrp="1"/>
          </p:cNvSpPr>
          <p:nvPr>
            <p:ph type="sldNum" sz="quarter" idx="12"/>
          </p:nvPr>
        </p:nvSpPr>
        <p:spPr/>
        <p:txBody>
          <a:bodyPr/>
          <a:lstStyle/>
          <a:p>
            <a:fld id="{9ACDFCE2-71B5-4597-A6BE-5F851153812A}" type="slidenum">
              <a:rPr lang="zh-TW" altLang="en-US" smtClean="0"/>
              <a:pPr/>
              <a:t>3</a:t>
            </a:fld>
            <a:endParaRPr lang="zh-TW" altLang="en-US" dirty="0"/>
          </a:p>
        </p:txBody>
      </p:sp>
    </p:spTree>
    <p:extLst>
      <p:ext uri="{BB962C8B-B14F-4D97-AF65-F5344CB8AC3E}">
        <p14:creationId xmlns:p14="http://schemas.microsoft.com/office/powerpoint/2010/main" val="2376180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CEFF6A-223E-44B9-9CAA-C03E8F912644}"/>
              </a:ext>
            </a:extLst>
          </p:cNvPr>
          <p:cNvSpPr>
            <a:spLocks noGrp="1"/>
          </p:cNvSpPr>
          <p:nvPr>
            <p:ph type="title"/>
          </p:nvPr>
        </p:nvSpPr>
        <p:spPr>
          <a:xfrm>
            <a:off x="2265405" y="135466"/>
            <a:ext cx="9791128" cy="1658198"/>
          </a:xfrm>
        </p:spPr>
        <p:txBody>
          <a:bodyPr/>
          <a:lstStyle/>
          <a:p>
            <a:r>
              <a:rPr lang="zh-TW" altLang="en-US" sz="2800" dirty="0"/>
              <a:t>十二年國民基本教育教科書</a:t>
            </a:r>
            <a:br>
              <a:rPr lang="en-US" altLang="zh-TW" dirty="0"/>
            </a:br>
            <a:r>
              <a:rPr lang="zh-TW" altLang="en-US" dirty="0"/>
              <a:t>性別平等教育檢視指標</a:t>
            </a:r>
          </a:p>
        </p:txBody>
      </p:sp>
      <p:sp>
        <p:nvSpPr>
          <p:cNvPr id="4" name="日期版面配置區 3">
            <a:extLst>
              <a:ext uri="{FF2B5EF4-FFF2-40B4-BE49-F238E27FC236}">
                <a16:creationId xmlns:a16="http://schemas.microsoft.com/office/drawing/2014/main" id="{796170CF-FA5D-4D41-90D0-6EA34FFEB7FF}"/>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5A48919A-8F2C-4467-98EC-3265B0EB49F4}"/>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09493BE4-E8EA-4C18-9206-A4BB515E7AA3}"/>
              </a:ext>
            </a:extLst>
          </p:cNvPr>
          <p:cNvSpPr>
            <a:spLocks noGrp="1"/>
          </p:cNvSpPr>
          <p:nvPr>
            <p:ph type="sldNum" sz="quarter" idx="12"/>
          </p:nvPr>
        </p:nvSpPr>
        <p:spPr/>
        <p:txBody>
          <a:bodyPr/>
          <a:lstStyle/>
          <a:p>
            <a:fld id="{9ACDFCE2-71B5-4597-A6BE-5F851153812A}" type="slidenum">
              <a:rPr lang="zh-TW" altLang="en-US" smtClean="0"/>
              <a:pPr/>
              <a:t>30</a:t>
            </a:fld>
            <a:endParaRPr lang="zh-TW" altLang="en-US" dirty="0"/>
          </a:p>
        </p:txBody>
      </p:sp>
      <p:graphicFrame>
        <p:nvGraphicFramePr>
          <p:cNvPr id="8" name="表格 7">
            <a:extLst>
              <a:ext uri="{FF2B5EF4-FFF2-40B4-BE49-F238E27FC236}">
                <a16:creationId xmlns:a16="http://schemas.microsoft.com/office/drawing/2014/main" id="{5E3A9D5C-2553-43E2-80A1-807935FF73BB}"/>
              </a:ext>
            </a:extLst>
          </p:cNvPr>
          <p:cNvGraphicFramePr>
            <a:graphicFrameLocks noGrp="1"/>
          </p:cNvGraphicFramePr>
          <p:nvPr/>
        </p:nvGraphicFramePr>
        <p:xfrm>
          <a:off x="2400692" y="2529469"/>
          <a:ext cx="9298940" cy="2205990"/>
        </p:xfrm>
        <a:graphic>
          <a:graphicData uri="http://schemas.openxmlformats.org/drawingml/2006/table">
            <a:tbl>
              <a:tblPr firstRow="1" firstCol="1" lastRow="1" lastCol="1" bandRow="1" bandCol="1">
                <a:tableStyleId>{10A1B5D5-9B99-4C35-A422-299274C87663}</a:tableStyleId>
              </a:tblPr>
              <a:tblGrid>
                <a:gridCol w="1493975">
                  <a:extLst>
                    <a:ext uri="{9D8B030D-6E8A-4147-A177-3AD203B41FA5}">
                      <a16:colId xmlns:a16="http://schemas.microsoft.com/office/drawing/2014/main" val="1507560167"/>
                    </a:ext>
                  </a:extLst>
                </a:gridCol>
                <a:gridCol w="1456266">
                  <a:extLst>
                    <a:ext uri="{9D8B030D-6E8A-4147-A177-3AD203B41FA5}">
                      <a16:colId xmlns:a16="http://schemas.microsoft.com/office/drawing/2014/main" val="258293429"/>
                    </a:ext>
                  </a:extLst>
                </a:gridCol>
                <a:gridCol w="635000">
                  <a:extLst>
                    <a:ext uri="{9D8B030D-6E8A-4147-A177-3AD203B41FA5}">
                      <a16:colId xmlns:a16="http://schemas.microsoft.com/office/drawing/2014/main" val="3276616595"/>
                    </a:ext>
                  </a:extLst>
                </a:gridCol>
                <a:gridCol w="5713699">
                  <a:extLst>
                    <a:ext uri="{9D8B030D-6E8A-4147-A177-3AD203B41FA5}">
                      <a16:colId xmlns:a16="http://schemas.microsoft.com/office/drawing/2014/main" val="2099806296"/>
                    </a:ext>
                  </a:extLst>
                </a:gridCol>
              </a:tblGrid>
              <a:tr h="379095">
                <a:tc>
                  <a:txBody>
                    <a:bodyPr/>
                    <a:lstStyle/>
                    <a:p>
                      <a:pPr marL="71120" algn="ctr">
                        <a:spcBef>
                          <a:spcPts val="765"/>
                        </a:spcBef>
                        <a:spcAft>
                          <a:spcPts val="0"/>
                        </a:spcAft>
                      </a:pPr>
                      <a:r>
                        <a:rPr lang="zh-TW" sz="1400" b="0" spc="-2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主類目</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45" algn="ctr">
                        <a:spcBef>
                          <a:spcPts val="765"/>
                        </a:spcBef>
                        <a:spcAft>
                          <a:spcPts val="0"/>
                        </a:spcAft>
                        <a:tabLst>
                          <a:tab pos="309245" algn="l"/>
                          <a:tab pos="614045" algn="l"/>
                        </a:tabLs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次類目</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4445" algn="ctr">
                        <a:spcBef>
                          <a:spcPts val="765"/>
                        </a:spcBef>
                        <a:spcAft>
                          <a:spcPts val="0"/>
                        </a:spcAft>
                        <a:tabLst>
                          <a:tab pos="537845" algn="l"/>
                          <a:tab pos="1071245" algn="l"/>
                          <a:tab pos="1604645" algn="l"/>
                        </a:tabLs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檢視指標</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1151814960"/>
                  </a:ext>
                </a:extLst>
              </a:tr>
              <a:tr h="456565">
                <a:tc rowSpan="4">
                  <a:txBody>
                    <a:bodyPr/>
                    <a:lstStyle/>
                    <a:p>
                      <a:pPr marL="5715" algn="just">
                        <a:spcBef>
                          <a:spcPts val="250"/>
                        </a:spcBef>
                        <a:spcAft>
                          <a:spcPts val="0"/>
                        </a:spcAf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一、性別刻板印象</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a:lnSpc>
                          <a:spcPts val="120"/>
                        </a:lnSpc>
                        <a:spcBef>
                          <a:spcPts val="0"/>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a:t>
                      </a:r>
                      <a:r>
                        <a:rPr lang="zh-TW" sz="1400" b="0" spc="-1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多元差異</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just">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endParaRPr lang="zh-TW" sz="12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just">
                        <a:spcBef>
                          <a:spcPts val="1075"/>
                        </a:spcBef>
                      </a:pPr>
                      <a:r>
                        <a:rPr lang="zh-TW" sz="1400" b="0" spc="-5">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呈現性別特徵或性別特質時，具有性別刻板印象。</a:t>
                      </a:r>
                      <a:endParaRPr lang="zh-TW" sz="12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812868"/>
                  </a:ext>
                </a:extLst>
              </a:tr>
              <a:tr h="457200">
                <a:tc vMerge="1">
                  <a:txBody>
                    <a:bodyPr/>
                    <a:lstStyle/>
                    <a:p>
                      <a:endParaRPr lang="zh-TW" altLang="en-US"/>
                    </a:p>
                  </a:txBody>
                  <a:tcPr/>
                </a:tc>
                <a:tc vMerge="1">
                  <a:txBody>
                    <a:bodyPr/>
                    <a:lstStyle/>
                    <a:p>
                      <a:endParaRPr lang="zh-TW" altLang="en-US" dirty="0"/>
                    </a:p>
                  </a:txBody>
                  <a:tcPr/>
                </a:tc>
                <a:tc>
                  <a:txBody>
                    <a:bodyPr/>
                    <a:lstStyle/>
                    <a:p>
                      <a:pPr marL="67310" algn="just">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endParaRPr lang="zh-TW" sz="12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just">
                        <a:spcBef>
                          <a:spcPts val="1075"/>
                        </a:spcBef>
                      </a:pPr>
                      <a:r>
                        <a:rPr lang="zh-TW" sz="1400" b="0" spc="-5">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呈現性別認同或性傾向時，具有性別刻板印象。</a:t>
                      </a:r>
                      <a:endParaRPr lang="zh-TW" sz="12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4656564"/>
                  </a:ext>
                </a:extLst>
              </a:tr>
              <a:tr h="456565">
                <a:tc vMerge="1">
                  <a:txBody>
                    <a:bodyPr/>
                    <a:lstStyle/>
                    <a:p>
                      <a:endParaRPr lang="zh-TW" altLang="en-US"/>
                    </a:p>
                  </a:txBody>
                  <a:tcPr/>
                </a:tc>
                <a:tc>
                  <a:txBody>
                    <a:bodyPr/>
                    <a:lstStyle/>
                    <a:p>
                      <a:pPr marL="0" marR="59055" algn="ctr">
                        <a:lnSpc>
                          <a:spcPts val="1680"/>
                        </a:lnSpc>
                        <a:spcBef>
                          <a:spcPts val="0"/>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r>
                        <a:rPr lang="zh-TW" sz="1400" b="0" spc="-1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生涯發展</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just">
                        <a:spcBef>
                          <a:spcPts val="1075"/>
                        </a:spcBef>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r>
                        <a:rPr lang="en-US"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just">
                        <a:spcBef>
                          <a:spcPts val="175"/>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呈現不同性別者從事之職業或成就貢獻時，具有性別</a:t>
                      </a:r>
                      <a:r>
                        <a:rPr lang="zh-TW" sz="1400" b="0" spc="-1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刻板印象。</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5867611"/>
                  </a:ext>
                </a:extLst>
              </a:tr>
              <a:tr h="456565">
                <a:tc vMerge="1">
                  <a:txBody>
                    <a:bodyPr/>
                    <a:lstStyle/>
                    <a:p>
                      <a:endParaRPr lang="zh-TW" altLang="en-US"/>
                    </a:p>
                  </a:txBody>
                  <a:tcPr/>
                </a:tc>
                <a:tc>
                  <a:txBody>
                    <a:bodyPr/>
                    <a:lstStyle/>
                    <a:p>
                      <a:pPr marL="0" marR="40640" algn="ctr">
                        <a:lnSpc>
                          <a:spcPts val="1680"/>
                        </a:lnSpc>
                        <a:spcBef>
                          <a:spcPts val="0"/>
                        </a:spcBef>
                        <a:spcAft>
                          <a:spcPts val="0"/>
                        </a:spcAft>
                      </a:pPr>
                      <a:r>
                        <a:rPr lang="en-US" sz="1400" b="0" spc="-4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1-3</a:t>
                      </a:r>
                      <a:r>
                        <a:rPr lang="en-US" sz="1400" b="0" spc="-9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sz="1400" b="0" spc="-9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角色互動</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just">
                        <a:spcBef>
                          <a:spcPts val="1075"/>
                        </a:spcBef>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1-3-</a:t>
                      </a:r>
                      <a:r>
                        <a:rPr lang="en-US"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just">
                        <a:spcBef>
                          <a:spcPts val="175"/>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呈現不同性別者之角色與互動關係時，具有性別刻板</a:t>
                      </a:r>
                      <a:r>
                        <a:rPr lang="zh-TW" sz="1400" b="0" spc="-2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印象。</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263141"/>
                  </a:ext>
                </a:extLst>
              </a:tr>
            </a:tbl>
          </a:graphicData>
        </a:graphic>
      </p:graphicFrame>
    </p:spTree>
    <p:extLst>
      <p:ext uri="{BB962C8B-B14F-4D97-AF65-F5344CB8AC3E}">
        <p14:creationId xmlns:p14="http://schemas.microsoft.com/office/powerpoint/2010/main" val="788787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BCED0C-4BE1-4566-8984-CBD013F4E21F}"/>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38252F07-10E7-42A0-910E-FFF64FC8005D}"/>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D4C45EAD-5CE2-4CCF-91D7-9B7C8C8E01AE}"/>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1255DC66-B836-4ED4-BAE0-83A9EEE64D09}"/>
              </a:ext>
            </a:extLst>
          </p:cNvPr>
          <p:cNvSpPr>
            <a:spLocks noGrp="1"/>
          </p:cNvSpPr>
          <p:nvPr>
            <p:ph type="sldNum" sz="quarter" idx="12"/>
          </p:nvPr>
        </p:nvSpPr>
        <p:spPr/>
        <p:txBody>
          <a:bodyPr/>
          <a:lstStyle/>
          <a:p>
            <a:fld id="{9ACDFCE2-71B5-4597-A6BE-5F851153812A}" type="slidenum">
              <a:rPr lang="zh-TW" altLang="en-US" smtClean="0"/>
              <a:pPr/>
              <a:t>31</a:t>
            </a:fld>
            <a:endParaRPr lang="zh-TW" altLang="en-US" dirty="0"/>
          </a:p>
        </p:txBody>
      </p:sp>
      <p:graphicFrame>
        <p:nvGraphicFramePr>
          <p:cNvPr id="7" name="表格 6">
            <a:extLst>
              <a:ext uri="{FF2B5EF4-FFF2-40B4-BE49-F238E27FC236}">
                <a16:creationId xmlns:a16="http://schemas.microsoft.com/office/drawing/2014/main" id="{D7A60A72-1EA6-4097-A3FB-A4B1B908D8A1}"/>
              </a:ext>
            </a:extLst>
          </p:cNvPr>
          <p:cNvGraphicFramePr>
            <a:graphicFrameLocks noGrp="1"/>
          </p:cNvGraphicFramePr>
          <p:nvPr/>
        </p:nvGraphicFramePr>
        <p:xfrm>
          <a:off x="2400692" y="2194934"/>
          <a:ext cx="9791308" cy="3464933"/>
        </p:xfrm>
        <a:graphic>
          <a:graphicData uri="http://schemas.openxmlformats.org/drawingml/2006/table">
            <a:tbl>
              <a:tblPr firstRow="1" firstCol="1" lastRow="1" lastCol="1" bandRow="1" bandCol="1">
                <a:tableStyleId>{10A1B5D5-9B99-4C35-A422-299274C87663}</a:tableStyleId>
              </a:tblPr>
              <a:tblGrid>
                <a:gridCol w="1394779">
                  <a:extLst>
                    <a:ext uri="{9D8B030D-6E8A-4147-A177-3AD203B41FA5}">
                      <a16:colId xmlns:a16="http://schemas.microsoft.com/office/drawing/2014/main" val="1507560167"/>
                    </a:ext>
                  </a:extLst>
                </a:gridCol>
                <a:gridCol w="1025222">
                  <a:extLst>
                    <a:ext uri="{9D8B030D-6E8A-4147-A177-3AD203B41FA5}">
                      <a16:colId xmlns:a16="http://schemas.microsoft.com/office/drawing/2014/main" val="258293429"/>
                    </a:ext>
                  </a:extLst>
                </a:gridCol>
                <a:gridCol w="802347">
                  <a:extLst>
                    <a:ext uri="{9D8B030D-6E8A-4147-A177-3AD203B41FA5}">
                      <a16:colId xmlns:a16="http://schemas.microsoft.com/office/drawing/2014/main" val="3276616595"/>
                    </a:ext>
                  </a:extLst>
                </a:gridCol>
                <a:gridCol w="6568960">
                  <a:extLst>
                    <a:ext uri="{9D8B030D-6E8A-4147-A177-3AD203B41FA5}">
                      <a16:colId xmlns:a16="http://schemas.microsoft.com/office/drawing/2014/main" val="2099806296"/>
                    </a:ext>
                  </a:extLst>
                </a:gridCol>
              </a:tblGrid>
              <a:tr h="367157">
                <a:tc>
                  <a:txBody>
                    <a:bodyPr/>
                    <a:lstStyle/>
                    <a:p>
                      <a:pPr marL="71120" algn="ctr">
                        <a:spcBef>
                          <a:spcPts val="765"/>
                        </a:spcBef>
                        <a:spcAft>
                          <a:spcPts val="0"/>
                        </a:spcAft>
                      </a:pPr>
                      <a:r>
                        <a:rPr lang="zh-TW" sz="1400" b="0" spc="-2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主類目</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45" algn="ctr">
                        <a:spcBef>
                          <a:spcPts val="765"/>
                        </a:spcBef>
                        <a:spcAft>
                          <a:spcPts val="0"/>
                        </a:spcAft>
                        <a:tabLst>
                          <a:tab pos="309245" algn="l"/>
                          <a:tab pos="614045" algn="l"/>
                        </a:tabLs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次類目</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4445" algn="ctr">
                        <a:spcBef>
                          <a:spcPts val="765"/>
                        </a:spcBef>
                        <a:spcAft>
                          <a:spcPts val="0"/>
                        </a:spcAft>
                        <a:tabLst>
                          <a:tab pos="537845" algn="l"/>
                          <a:tab pos="1071245" algn="l"/>
                          <a:tab pos="1604645" algn="l"/>
                        </a:tabLs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檢視指標</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1151814960"/>
                  </a:ext>
                </a:extLst>
              </a:tr>
              <a:tr h="442188">
                <a:tc rowSpan="7">
                  <a:txBody>
                    <a:bodyPr/>
                    <a:lstStyle/>
                    <a:p>
                      <a:pPr marL="67310" algn="ctr">
                        <a:spcBef>
                          <a:spcPts val="1075"/>
                        </a:spcBef>
                        <a:spcAft>
                          <a:spcPts val="0"/>
                        </a:spcAft>
                      </a:pPr>
                      <a:r>
                        <a:rPr lang="en-US"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endParaRPr lang="zh-TW" sz="11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p>
                      <a:pPr marL="67310" algn="ctr">
                        <a:spcBef>
                          <a:spcPts val="1075"/>
                        </a:spcBef>
                        <a:spcAft>
                          <a:spcPts val="0"/>
                        </a:spcAft>
                      </a:pPr>
                      <a:r>
                        <a:rPr lang="en-US"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endParaRPr lang="zh-TW" sz="11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p>
                      <a:pPr marL="67310" algn="ctr">
                        <a:spcBef>
                          <a:spcPts val="1050"/>
                        </a:spcBef>
                        <a:spcAft>
                          <a:spcPts val="0"/>
                        </a:spcAft>
                      </a:pPr>
                      <a:r>
                        <a:rPr lang="en-US"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endParaRPr lang="zh-TW" sz="11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p>
                      <a:pPr marL="5715" algn="ctr">
                        <a:spcBef>
                          <a:spcPts val="1075"/>
                        </a:spcBef>
                        <a:spcAft>
                          <a:spcPts val="0"/>
                        </a:spcAft>
                      </a:pPr>
                      <a:r>
                        <a:rPr lang="zh-TW" sz="12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二、性別偏差失衡</a:t>
                      </a:r>
                      <a:endParaRPr lang="zh-TW" sz="11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67310" algn="ctr">
                        <a:spcBef>
                          <a:spcPts val="1075"/>
                        </a:spcBef>
                        <a:spcAft>
                          <a:spcPts val="0"/>
                        </a:spcAft>
                      </a:pPr>
                      <a:r>
                        <a:rPr lang="en-US"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2-1</a:t>
                      </a:r>
                      <a:r>
                        <a:rPr lang="en-US" sz="12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2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性別圖文</a:t>
                      </a:r>
                      <a:endParaRPr lang="zh-TW" sz="11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2-1-</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2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75"/>
                        </a:spcBef>
                      </a:pP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不同性別人物的呈現方式，明顯失衡。</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812868"/>
                  </a:ext>
                </a:extLst>
              </a:tr>
              <a:tr h="442803">
                <a:tc vMerge="1">
                  <a:txBody>
                    <a:bodyPr/>
                    <a:lstStyle/>
                    <a:p>
                      <a:endParaRPr lang="zh-TW" altLang="en-US"/>
                    </a:p>
                  </a:txBody>
                  <a:tcPr/>
                </a:tc>
                <a:tc vMerge="1">
                  <a:txBody>
                    <a:bodyPr/>
                    <a:lstStyle/>
                    <a:p>
                      <a:endParaRPr lang="zh-TW" altLang="en-US"/>
                    </a:p>
                  </a:txBody>
                  <a:tcPr/>
                </a:tc>
                <a:tc>
                  <a:txBody>
                    <a:bodyPr/>
                    <a:lstStyle/>
                    <a:p>
                      <a:pPr marL="67310" algn="ctr">
                        <a:spcBef>
                          <a:spcPts val="1090"/>
                        </a:spcBef>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2-1-</a:t>
                      </a:r>
                      <a:r>
                        <a:rPr lang="en-US"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90"/>
                        </a:spcBef>
                      </a:pP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不同性別作者的選文、作品數量明顯失衡。</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4656564"/>
                  </a:ext>
                </a:extLst>
              </a:tr>
              <a:tr h="442803">
                <a:tc vMerge="1">
                  <a:txBody>
                    <a:bodyPr/>
                    <a:lstStyle/>
                    <a:p>
                      <a:endParaRPr lang="zh-TW" altLang="en-US"/>
                    </a:p>
                  </a:txBody>
                  <a:tcPr/>
                </a:tc>
                <a:tc v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2-1-</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a:t>
                      </a:r>
                      <a:endParaRPr lang="zh-TW" sz="12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75"/>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過度使用擬物化或僅以代號指稱性別人物，隱藏真實</a:t>
                      </a: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情境中的性別樣態與多樣性。</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52184"/>
                  </a:ext>
                </a:extLst>
              </a:tr>
              <a:tr h="442803">
                <a:tc vMerge="1">
                  <a:txBody>
                    <a:bodyPr/>
                    <a:lstStyle/>
                    <a:p>
                      <a:endParaRPr lang="zh-TW" altLang="en-US"/>
                    </a:p>
                  </a:txBody>
                  <a:tcPr/>
                </a:tc>
                <a:tc>
                  <a:txBody>
                    <a:bodyPr/>
                    <a:lstStyle/>
                    <a:p>
                      <a:pPr marL="67310" marR="16510" algn="ctr">
                        <a:spcBef>
                          <a:spcPts val="1080"/>
                        </a:spcBef>
                        <a:spcAft>
                          <a:spcPts val="0"/>
                        </a:spcAft>
                      </a:pPr>
                      <a:r>
                        <a:rPr lang="en-US"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2-2</a:t>
                      </a:r>
                      <a:r>
                        <a:rPr lang="en-US" sz="12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2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人物褒貶</a:t>
                      </a:r>
                      <a:endParaRPr lang="zh-TW" sz="11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80"/>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2-2-</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2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80"/>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呈現人物被褒獎、貶抑的理由或標準時，具有性別偏見。</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3076075"/>
                  </a:ext>
                </a:extLst>
              </a:tr>
              <a:tr h="442803">
                <a:tc vMerge="1">
                  <a:txBody>
                    <a:bodyPr/>
                    <a:lstStyle/>
                    <a:p>
                      <a:endParaRPr lang="zh-TW" altLang="en-US"/>
                    </a:p>
                  </a:txBody>
                  <a:tcPr/>
                </a:tc>
                <a:tc rowSpan="3">
                  <a:txBody>
                    <a:bodyPr/>
                    <a:lstStyle/>
                    <a:p>
                      <a:pPr marL="67310" algn="ctr">
                        <a:spcBef>
                          <a:spcPts val="1075"/>
                        </a:spcBef>
                        <a:spcAft>
                          <a:spcPts val="0"/>
                        </a:spcAft>
                      </a:pPr>
                      <a:r>
                        <a:rPr lang="en-US"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2-3</a:t>
                      </a:r>
                      <a:r>
                        <a:rPr lang="en-US" sz="12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2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性別權力</a:t>
                      </a:r>
                      <a:endParaRPr lang="zh-TW" sz="11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2-3-</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2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75"/>
                        </a:spcBef>
                      </a:pP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呈現主從、優劣、尊卑關係時，明顯性別失衡。</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819338"/>
                  </a:ext>
                </a:extLst>
              </a:tr>
              <a:tr h="442188">
                <a:tc vMerge="1">
                  <a:txBody>
                    <a:bodyPr/>
                    <a:lstStyle/>
                    <a:p>
                      <a:endParaRPr lang="zh-TW" altLang="en-US"/>
                    </a:p>
                  </a:txBody>
                  <a:tcPr/>
                </a:tc>
                <a:tc v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2-3-</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a:t>
                      </a:r>
                      <a:endParaRPr lang="zh-TW" sz="12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75"/>
                        </a:spcBef>
                      </a:pP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說明身體的界線與隱私時，忽略權力不對等的關係。</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5867611"/>
                  </a:ext>
                </a:extLst>
              </a:tr>
              <a:tr h="442188">
                <a:tc vMerge="1">
                  <a:txBody>
                    <a:bodyPr/>
                    <a:lstStyle/>
                    <a:p>
                      <a:endParaRPr lang="zh-TW" altLang="en-US"/>
                    </a:p>
                  </a:txBody>
                  <a:tcPr/>
                </a:tc>
                <a:tc v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2-3-</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a:t>
                      </a:r>
                      <a:endParaRPr lang="zh-TW" sz="12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75"/>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探討性騷擾、性侵害、性霸凌議題時，用單一性別或</a:t>
                      </a: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職務呈現加害者或被害者的樣態。</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263141"/>
                  </a:ext>
                </a:extLst>
              </a:tr>
            </a:tbl>
          </a:graphicData>
        </a:graphic>
      </p:graphicFrame>
    </p:spTree>
    <p:extLst>
      <p:ext uri="{BB962C8B-B14F-4D97-AF65-F5344CB8AC3E}">
        <p14:creationId xmlns:p14="http://schemas.microsoft.com/office/powerpoint/2010/main" val="1757850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44DD31F8-0388-4C59-A553-0EE80170AE20}"/>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994B1ED5-FA8A-4F04-B4E3-B236487B01D9}"/>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A09F3C55-1F10-4D06-B847-B734C316A6D1}"/>
              </a:ext>
            </a:extLst>
          </p:cNvPr>
          <p:cNvSpPr>
            <a:spLocks noGrp="1"/>
          </p:cNvSpPr>
          <p:nvPr>
            <p:ph type="sldNum" sz="quarter" idx="12"/>
          </p:nvPr>
        </p:nvSpPr>
        <p:spPr/>
        <p:txBody>
          <a:bodyPr/>
          <a:lstStyle/>
          <a:p>
            <a:fld id="{9ACDFCE2-71B5-4597-A6BE-5F851153812A}" type="slidenum">
              <a:rPr lang="zh-TW" altLang="en-US" smtClean="0"/>
              <a:pPr/>
              <a:t>32</a:t>
            </a:fld>
            <a:endParaRPr lang="zh-TW" altLang="en-US" dirty="0"/>
          </a:p>
        </p:txBody>
      </p:sp>
      <p:graphicFrame>
        <p:nvGraphicFramePr>
          <p:cNvPr id="7" name="表格 6">
            <a:extLst>
              <a:ext uri="{FF2B5EF4-FFF2-40B4-BE49-F238E27FC236}">
                <a16:creationId xmlns:a16="http://schemas.microsoft.com/office/drawing/2014/main" id="{112AA789-2B6D-4537-A2BB-77D734DA7623}"/>
              </a:ext>
            </a:extLst>
          </p:cNvPr>
          <p:cNvGraphicFramePr>
            <a:graphicFrameLocks noGrp="1"/>
          </p:cNvGraphicFramePr>
          <p:nvPr/>
        </p:nvGraphicFramePr>
        <p:xfrm>
          <a:off x="2265406" y="2468552"/>
          <a:ext cx="9824994" cy="3022745"/>
        </p:xfrm>
        <a:graphic>
          <a:graphicData uri="http://schemas.openxmlformats.org/drawingml/2006/table">
            <a:tbl>
              <a:tblPr firstRow="1" firstCol="1" lastRow="1" lastCol="1" bandRow="1" bandCol="1">
                <a:tableStyleId>{10A1B5D5-9B99-4C35-A422-299274C87663}</a:tableStyleId>
              </a:tblPr>
              <a:tblGrid>
                <a:gridCol w="1628667">
                  <a:extLst>
                    <a:ext uri="{9D8B030D-6E8A-4147-A177-3AD203B41FA5}">
                      <a16:colId xmlns:a16="http://schemas.microsoft.com/office/drawing/2014/main" val="1507560167"/>
                    </a:ext>
                  </a:extLst>
                </a:gridCol>
                <a:gridCol w="1207211">
                  <a:extLst>
                    <a:ext uri="{9D8B030D-6E8A-4147-A177-3AD203B41FA5}">
                      <a16:colId xmlns:a16="http://schemas.microsoft.com/office/drawing/2014/main" val="258293429"/>
                    </a:ext>
                  </a:extLst>
                </a:gridCol>
                <a:gridCol w="662604">
                  <a:extLst>
                    <a:ext uri="{9D8B030D-6E8A-4147-A177-3AD203B41FA5}">
                      <a16:colId xmlns:a16="http://schemas.microsoft.com/office/drawing/2014/main" val="3276616595"/>
                    </a:ext>
                  </a:extLst>
                </a:gridCol>
                <a:gridCol w="6326512">
                  <a:extLst>
                    <a:ext uri="{9D8B030D-6E8A-4147-A177-3AD203B41FA5}">
                      <a16:colId xmlns:a16="http://schemas.microsoft.com/office/drawing/2014/main" val="2099806296"/>
                    </a:ext>
                  </a:extLst>
                </a:gridCol>
              </a:tblGrid>
              <a:tr h="367157">
                <a:tc>
                  <a:txBody>
                    <a:bodyPr/>
                    <a:lstStyle/>
                    <a:p>
                      <a:pPr marL="71120" algn="ctr">
                        <a:spcBef>
                          <a:spcPts val="765"/>
                        </a:spcBef>
                        <a:spcAft>
                          <a:spcPts val="0"/>
                        </a:spcAft>
                      </a:pPr>
                      <a:r>
                        <a:rPr lang="zh-TW" sz="1400" b="0" spc="-2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主類目</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45" algn="ctr">
                        <a:spcBef>
                          <a:spcPts val="765"/>
                        </a:spcBef>
                        <a:spcAft>
                          <a:spcPts val="0"/>
                        </a:spcAft>
                        <a:tabLst>
                          <a:tab pos="309245" algn="l"/>
                          <a:tab pos="614045" algn="l"/>
                        </a:tabLs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次類目</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4445" algn="ctr">
                        <a:spcBef>
                          <a:spcPts val="765"/>
                        </a:spcBef>
                        <a:spcAft>
                          <a:spcPts val="0"/>
                        </a:spcAft>
                        <a:tabLst>
                          <a:tab pos="537845" algn="l"/>
                          <a:tab pos="1071245" algn="l"/>
                          <a:tab pos="1604645" algn="l"/>
                        </a:tabLs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檢視指標</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1151814960"/>
                  </a:ext>
                </a:extLst>
              </a:tr>
              <a:tr h="442188">
                <a:tc rowSpan="6">
                  <a:txBody>
                    <a:bodyPr/>
                    <a:lstStyle/>
                    <a:p>
                      <a:pPr marL="5715" algn="ctr">
                        <a:spcBef>
                          <a:spcPts val="260"/>
                        </a:spcBef>
                        <a:spcAft>
                          <a:spcPts val="0"/>
                        </a:spcAf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三、性別經驗隱藏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c>
                  <a:txBody>
                    <a:bodyPr/>
                    <a:lstStyle/>
                    <a:p>
                      <a:pPr marL="67310" marR="16510" algn="ctr">
                        <a:spcBef>
                          <a:spcPts val="1090"/>
                        </a:spcBef>
                        <a:spcAft>
                          <a:spcPts val="0"/>
                        </a:spcAft>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3-1</a:t>
                      </a:r>
                      <a:r>
                        <a:rPr lang="en-US" sz="1400" b="0" spc="-7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7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典範貢獻</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90"/>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3-1-</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90"/>
                        </a:spcBef>
                      </a:pP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呈現人類的貢獻與典範時，僅舉單一性別人物為例。</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812868"/>
                  </a:ext>
                </a:extLst>
              </a:tr>
              <a:tr h="442803">
                <a:tc vMerge="1">
                  <a:txBody>
                    <a:bodyPr/>
                    <a:lstStyle/>
                    <a:p>
                      <a:endParaRPr lang="zh-TW" altLang="en-US"/>
                    </a:p>
                  </a:txBody>
                  <a:tcPr/>
                </a:tc>
                <a:tc>
                  <a:txBody>
                    <a:bodyPr/>
                    <a:lstStyle/>
                    <a:p>
                      <a:pPr marL="67310" marR="16510" algn="ctr">
                        <a:spcBef>
                          <a:spcPts val="1080"/>
                        </a:spcBef>
                        <a:spcAft>
                          <a:spcPts val="0"/>
                        </a:spcAft>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3-2</a:t>
                      </a:r>
                      <a:r>
                        <a:rPr lang="en-US" sz="1400" b="0" spc="-7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7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生活經驗</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80"/>
                        </a:spcBef>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3-2-</a:t>
                      </a:r>
                      <a:r>
                        <a:rPr lang="en-US"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80"/>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呈現學習材料或舉例時，僅以單一性別之生活經驗為主。</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4656564"/>
                  </a:ext>
                </a:extLst>
              </a:tr>
              <a:tr h="442803">
                <a:tc vMerge="1">
                  <a:txBody>
                    <a:bodyPr/>
                    <a:lstStyle/>
                    <a:p>
                      <a:endParaRPr lang="zh-TW" altLang="en-US"/>
                    </a:p>
                  </a:txBody>
                  <a:tcPr/>
                </a:tc>
                <a:tc>
                  <a:txBody>
                    <a:bodyPr/>
                    <a:lstStyle/>
                    <a:p>
                      <a:pPr marL="67310" marR="16510" algn="ctr">
                        <a:spcBef>
                          <a:spcPts val="1075"/>
                        </a:spcBef>
                        <a:spcAft>
                          <a:spcPts val="0"/>
                        </a:spcAft>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3-3</a:t>
                      </a:r>
                      <a:r>
                        <a:rPr lang="en-US" sz="1400" b="0" spc="-7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7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資源分配</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3-3-</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75"/>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在重要資源的分配或使用上，呈現由單一性別占用或</a:t>
                      </a:r>
                      <a:r>
                        <a:rPr lang="zh-TW" sz="1400" b="0" spc="-1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壟斷之情形。</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52184"/>
                  </a:ext>
                </a:extLst>
              </a:tr>
              <a:tr h="442803">
                <a:tc vMerge="1">
                  <a:txBody>
                    <a:bodyPr/>
                    <a:lstStyle/>
                    <a:p>
                      <a:endParaRPr lang="zh-TW" altLang="en-US"/>
                    </a:p>
                  </a:txBody>
                  <a:tcPr/>
                </a:tc>
                <a:tc rowSpan="3">
                  <a:txBody>
                    <a:bodyPr/>
                    <a:lstStyle/>
                    <a:p>
                      <a:pPr marL="67310" marR="16510" algn="ctr">
                        <a:spcBef>
                          <a:spcPts val="107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3-4</a:t>
                      </a:r>
                      <a:r>
                        <a:rPr lang="en-US"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多元文化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3-4-</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75"/>
                        </a:spcBef>
                      </a:pP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呈現性別經驗時，忽略多元交織的社會文化差異。</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3076075"/>
                  </a:ext>
                </a:extLst>
              </a:tr>
              <a:tr h="442803">
                <a:tc vMerge="1">
                  <a:txBody>
                    <a:bodyPr/>
                    <a:lstStyle/>
                    <a:p>
                      <a:pPr marL="5715" algn="ctr">
                        <a:spcBef>
                          <a:spcPts val="260"/>
                        </a:spcBef>
                        <a:spcAft>
                          <a:spcPts val="0"/>
                        </a:spcAft>
                      </a:pPr>
                      <a:r>
                        <a:rPr lang="zh-TW" sz="1200" spc="-50" dirty="0">
                          <a:effectLst/>
                          <a:latin typeface="細明體_HKSCS" panose="02020500000000000000" pitchFamily="18" charset="-120"/>
                          <a:ea typeface="細明體_HKSCS" panose="02020500000000000000" pitchFamily="18" charset="-120"/>
                          <a:cs typeface="細明體_HKSCS" panose="02020500000000000000" pitchFamily="18" charset="-120"/>
                        </a:rPr>
                        <a:t>三</a:t>
                      </a:r>
                      <a:endParaRPr lang="zh-TW" sz="1100" dirty="0">
                        <a:effectLst/>
                        <a:latin typeface="細明體_HKSCS" panose="02020500000000000000" pitchFamily="18" charset="-120"/>
                        <a:ea typeface="細明體_HKSCS" panose="02020500000000000000" pitchFamily="18" charset="-120"/>
                        <a:cs typeface="細明體_HKSCS" panose="02020500000000000000" pitchFamily="18" charset="-120"/>
                      </a:endParaRPr>
                    </a:p>
                    <a:p>
                      <a:pPr marL="223520" marR="216535" algn="just">
                        <a:lnSpc>
                          <a:spcPct val="115000"/>
                        </a:lnSpc>
                        <a:spcBef>
                          <a:spcPts val="240"/>
                        </a:spcBef>
                        <a:spcAft>
                          <a:spcPts val="0"/>
                        </a:spcAft>
                      </a:pPr>
                      <a:r>
                        <a:rPr lang="zh-TW" sz="1200" spc="-50" dirty="0">
                          <a:effectLst/>
                          <a:latin typeface="細明體_HKSCS" panose="02020500000000000000" pitchFamily="18" charset="-120"/>
                          <a:ea typeface="細明體_HKSCS" panose="02020500000000000000" pitchFamily="18" charset="-120"/>
                          <a:cs typeface="細明體_HKSCS" panose="02020500000000000000" pitchFamily="18" charset="-120"/>
                        </a:rPr>
                        <a:t>、性別經驗隱</a:t>
                      </a:r>
                      <a:endParaRPr lang="zh-TW" sz="1100" dirty="0">
                        <a:effectLst/>
                        <a:latin typeface="細明體_HKSCS" panose="02020500000000000000" pitchFamily="18" charset="-120"/>
                        <a:ea typeface="細明體_HKSCS" panose="02020500000000000000" pitchFamily="18" charset="-120"/>
                        <a:cs typeface="細明體_HKSCS" panose="02020500000000000000" pitchFamily="18" charset="-120"/>
                      </a:endParaRPr>
                    </a:p>
                    <a:p>
                      <a:pPr marL="5715" algn="ctr">
                        <a:spcBef>
                          <a:spcPts val="40"/>
                        </a:spcBef>
                        <a:spcAft>
                          <a:spcPts val="0"/>
                        </a:spcAft>
                      </a:pPr>
                      <a:r>
                        <a:rPr lang="zh-TW" sz="1200" spc="-50" dirty="0">
                          <a:effectLst/>
                          <a:latin typeface="細明體_HKSCS" panose="02020500000000000000" pitchFamily="18" charset="-120"/>
                          <a:ea typeface="細明體_HKSCS" panose="02020500000000000000" pitchFamily="18" charset="-120"/>
                          <a:cs typeface="細明體_HKSCS" panose="02020500000000000000" pitchFamily="18" charset="-120"/>
                        </a:rPr>
                        <a:t>藏</a:t>
                      </a:r>
                      <a:endParaRPr lang="zh-TW" sz="1100" dirty="0">
                        <a:effectLst/>
                        <a:latin typeface="細明體_HKSCS" panose="02020500000000000000" pitchFamily="18" charset="-120"/>
                        <a:ea typeface="細明體_HKSCS" panose="02020500000000000000" pitchFamily="18" charset="-120"/>
                        <a:cs typeface="細明體_HKSCS" panose="02020500000000000000" pitchFamily="18" charset="-120"/>
                      </a:endParaRPr>
                    </a:p>
                  </a:txBody>
                  <a:tcPr marL="0" marR="0" marT="0" marB="0"/>
                </a:tc>
                <a:tc vMerge="1">
                  <a:txBody>
                    <a:bodyPr/>
                    <a:lstStyle/>
                    <a:p>
                      <a:pPr marL="67310" marR="16510" algn="ctr">
                        <a:spcBef>
                          <a:spcPts val="1090"/>
                        </a:spcBef>
                        <a:spcAft>
                          <a:spcPts val="0"/>
                        </a:spcAft>
                      </a:pPr>
                      <a:r>
                        <a:rPr lang="en-US" sz="1200" dirty="0">
                          <a:effectLst/>
                          <a:latin typeface="細明體_HKSCS" panose="02020500000000000000" pitchFamily="18" charset="-120"/>
                          <a:ea typeface="細明體_HKSCS" panose="02020500000000000000" pitchFamily="18" charset="-120"/>
                          <a:cs typeface="細明體_HKSCS" panose="02020500000000000000" pitchFamily="18" charset="-120"/>
                        </a:rPr>
                        <a:t>3-1</a:t>
                      </a:r>
                      <a:r>
                        <a:rPr lang="en-US" sz="1200" spc="-70" dirty="0">
                          <a:effectLst/>
                          <a:latin typeface="細明體_HKSCS" panose="02020500000000000000" pitchFamily="18" charset="-120"/>
                          <a:ea typeface="細明體_HKSCS" panose="02020500000000000000" pitchFamily="18" charset="-120"/>
                          <a:cs typeface="細明體_HKSCS" panose="02020500000000000000" pitchFamily="18" charset="-120"/>
                        </a:rPr>
                        <a:t> </a:t>
                      </a:r>
                      <a:r>
                        <a:rPr lang="zh-TW" sz="1200" spc="-70" dirty="0">
                          <a:effectLst/>
                          <a:latin typeface="細明體_HKSCS" panose="02020500000000000000" pitchFamily="18" charset="-120"/>
                          <a:ea typeface="細明體_HKSCS" panose="02020500000000000000" pitchFamily="18" charset="-120"/>
                          <a:cs typeface="細明體_HKSCS" panose="02020500000000000000" pitchFamily="18" charset="-120"/>
                        </a:rPr>
                        <a:t>典範貢獻</a:t>
                      </a:r>
                      <a:endParaRPr lang="zh-TW" sz="1100" dirty="0">
                        <a:effectLst/>
                        <a:latin typeface="細明體_HKSCS" panose="02020500000000000000" pitchFamily="18" charset="-120"/>
                        <a:ea typeface="細明體_HKSCS" panose="02020500000000000000" pitchFamily="18" charset="-120"/>
                        <a:cs typeface="細明體_HKSCS"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3-4-</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75"/>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探討不同社會中性別文化差異時，忽略文化背景而有</a:t>
                      </a:r>
                      <a:r>
                        <a:rPr lang="zh-TW" sz="1400" b="0" spc="-1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去脈絡化的現象。</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819338"/>
                  </a:ext>
                </a:extLst>
              </a:tr>
              <a:tr h="442188">
                <a:tc vMerge="1">
                  <a:txBody>
                    <a:bodyPr/>
                    <a:lstStyle/>
                    <a:p>
                      <a:endParaRPr lang="zh-TW" altLang="en-US"/>
                    </a:p>
                  </a:txBody>
                  <a:tcPr/>
                </a:tc>
                <a:tc vMerge="1">
                  <a:txBody>
                    <a:bodyPr/>
                    <a:lstStyle/>
                    <a:p>
                      <a:pPr marL="67310" marR="16510" algn="ctr">
                        <a:spcBef>
                          <a:spcPts val="1080"/>
                        </a:spcBef>
                        <a:spcAft>
                          <a:spcPts val="0"/>
                        </a:spcAft>
                      </a:pPr>
                      <a:r>
                        <a:rPr lang="en-US" sz="1200" dirty="0">
                          <a:effectLst/>
                          <a:latin typeface="細明體_HKSCS" panose="02020500000000000000" pitchFamily="18" charset="-120"/>
                          <a:ea typeface="細明體_HKSCS" panose="02020500000000000000" pitchFamily="18" charset="-120"/>
                          <a:cs typeface="細明體_HKSCS" panose="02020500000000000000" pitchFamily="18" charset="-120"/>
                        </a:rPr>
                        <a:t>3-2</a:t>
                      </a:r>
                      <a:r>
                        <a:rPr lang="en-US" sz="1200" spc="-70" dirty="0">
                          <a:effectLst/>
                          <a:latin typeface="細明體_HKSCS" panose="02020500000000000000" pitchFamily="18" charset="-120"/>
                          <a:ea typeface="細明體_HKSCS" panose="02020500000000000000" pitchFamily="18" charset="-120"/>
                          <a:cs typeface="細明體_HKSCS" panose="02020500000000000000" pitchFamily="18" charset="-120"/>
                        </a:rPr>
                        <a:t> </a:t>
                      </a:r>
                      <a:r>
                        <a:rPr lang="zh-TW" sz="1200" spc="-70" dirty="0">
                          <a:effectLst/>
                          <a:latin typeface="細明體_HKSCS" panose="02020500000000000000" pitchFamily="18" charset="-120"/>
                          <a:ea typeface="細明體_HKSCS" panose="02020500000000000000" pitchFamily="18" charset="-120"/>
                          <a:cs typeface="細明體_HKSCS" panose="02020500000000000000" pitchFamily="18" charset="-120"/>
                        </a:rPr>
                        <a:t>生活經驗</a:t>
                      </a:r>
                      <a:endParaRPr lang="zh-TW" sz="1100" dirty="0">
                        <a:effectLst/>
                        <a:latin typeface="細明體_HKSCS" panose="02020500000000000000" pitchFamily="18" charset="-120"/>
                        <a:ea typeface="細明體_HKSCS" panose="02020500000000000000" pitchFamily="18" charset="-120"/>
                        <a:cs typeface="細明體_HKSCS"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ctr">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3-4-</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75"/>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探討不同社會中性別文化現象時，未尊重文化主體而</a:t>
                      </a:r>
                      <a:r>
                        <a:rPr lang="zh-TW" sz="1400" b="0" spc="-1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具貶抑的意涵。</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5867611"/>
                  </a:ext>
                </a:extLst>
              </a:tr>
            </a:tbl>
          </a:graphicData>
        </a:graphic>
      </p:graphicFrame>
    </p:spTree>
    <p:extLst>
      <p:ext uri="{BB962C8B-B14F-4D97-AF65-F5344CB8AC3E}">
        <p14:creationId xmlns:p14="http://schemas.microsoft.com/office/powerpoint/2010/main" val="3668424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5E655C-E63F-4806-BAE9-759357B84795}"/>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D8713B1B-0135-4F47-9BA0-40E5A009C941}"/>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F9A244AF-04AC-4853-8C6D-DD91EFD3D71F}"/>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4FF2A06B-2C79-466E-813A-61ABC80E89B7}"/>
              </a:ext>
            </a:extLst>
          </p:cNvPr>
          <p:cNvSpPr>
            <a:spLocks noGrp="1"/>
          </p:cNvSpPr>
          <p:nvPr>
            <p:ph type="sldNum" sz="quarter" idx="12"/>
          </p:nvPr>
        </p:nvSpPr>
        <p:spPr/>
        <p:txBody>
          <a:bodyPr/>
          <a:lstStyle/>
          <a:p>
            <a:fld id="{9ACDFCE2-71B5-4597-A6BE-5F851153812A}" type="slidenum">
              <a:rPr lang="zh-TW" altLang="en-US" smtClean="0"/>
              <a:pPr/>
              <a:t>33</a:t>
            </a:fld>
            <a:endParaRPr lang="zh-TW" altLang="en-US" dirty="0"/>
          </a:p>
        </p:txBody>
      </p:sp>
      <p:graphicFrame>
        <p:nvGraphicFramePr>
          <p:cNvPr id="7" name="表格 6">
            <a:extLst>
              <a:ext uri="{FF2B5EF4-FFF2-40B4-BE49-F238E27FC236}">
                <a16:creationId xmlns:a16="http://schemas.microsoft.com/office/drawing/2014/main" id="{D57D97A7-B734-4E22-935D-453F234EBB73}"/>
              </a:ext>
            </a:extLst>
          </p:cNvPr>
          <p:cNvGraphicFramePr>
            <a:graphicFrameLocks noGrp="1"/>
          </p:cNvGraphicFramePr>
          <p:nvPr/>
        </p:nvGraphicFramePr>
        <p:xfrm>
          <a:off x="2400692" y="2529469"/>
          <a:ext cx="9298940" cy="1748790"/>
        </p:xfrm>
        <a:graphic>
          <a:graphicData uri="http://schemas.openxmlformats.org/drawingml/2006/table">
            <a:tbl>
              <a:tblPr firstRow="1" firstCol="1" lastRow="1" lastCol="1" bandRow="1" bandCol="1">
                <a:tableStyleId>{10A1B5D5-9B99-4C35-A422-299274C87663}</a:tableStyleId>
              </a:tblPr>
              <a:tblGrid>
                <a:gridCol w="1493975">
                  <a:extLst>
                    <a:ext uri="{9D8B030D-6E8A-4147-A177-3AD203B41FA5}">
                      <a16:colId xmlns:a16="http://schemas.microsoft.com/office/drawing/2014/main" val="1507560167"/>
                    </a:ext>
                  </a:extLst>
                </a:gridCol>
                <a:gridCol w="1456266">
                  <a:extLst>
                    <a:ext uri="{9D8B030D-6E8A-4147-A177-3AD203B41FA5}">
                      <a16:colId xmlns:a16="http://schemas.microsoft.com/office/drawing/2014/main" val="258293429"/>
                    </a:ext>
                  </a:extLst>
                </a:gridCol>
                <a:gridCol w="635000">
                  <a:extLst>
                    <a:ext uri="{9D8B030D-6E8A-4147-A177-3AD203B41FA5}">
                      <a16:colId xmlns:a16="http://schemas.microsoft.com/office/drawing/2014/main" val="3276616595"/>
                    </a:ext>
                  </a:extLst>
                </a:gridCol>
                <a:gridCol w="5713699">
                  <a:extLst>
                    <a:ext uri="{9D8B030D-6E8A-4147-A177-3AD203B41FA5}">
                      <a16:colId xmlns:a16="http://schemas.microsoft.com/office/drawing/2014/main" val="2099806296"/>
                    </a:ext>
                  </a:extLst>
                </a:gridCol>
              </a:tblGrid>
              <a:tr h="379095">
                <a:tc>
                  <a:txBody>
                    <a:bodyPr/>
                    <a:lstStyle/>
                    <a:p>
                      <a:pPr marL="71120" algn="ctr">
                        <a:spcBef>
                          <a:spcPts val="765"/>
                        </a:spcBef>
                        <a:spcAft>
                          <a:spcPts val="0"/>
                        </a:spcAft>
                      </a:pPr>
                      <a:r>
                        <a:rPr lang="zh-TW" sz="1400" b="0" spc="-2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主類目</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45" algn="ctr">
                        <a:spcBef>
                          <a:spcPts val="765"/>
                        </a:spcBef>
                        <a:spcAft>
                          <a:spcPts val="0"/>
                        </a:spcAft>
                        <a:tabLst>
                          <a:tab pos="309245" algn="l"/>
                          <a:tab pos="614045" algn="l"/>
                        </a:tabLs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次類目</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4445" algn="ctr">
                        <a:spcBef>
                          <a:spcPts val="765"/>
                        </a:spcBef>
                        <a:spcAft>
                          <a:spcPts val="0"/>
                        </a:spcAft>
                        <a:tabLst>
                          <a:tab pos="537845" algn="l"/>
                          <a:tab pos="1071245" algn="l"/>
                          <a:tab pos="1604645" algn="l"/>
                        </a:tabLs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檢視指標</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1151814960"/>
                  </a:ext>
                </a:extLst>
              </a:tr>
              <a:tr h="456565">
                <a:tc rowSpan="3">
                  <a:txBody>
                    <a:bodyPr/>
                    <a:lstStyle/>
                    <a:p>
                      <a:pPr marL="5715" algn="ctr">
                        <a:spcBef>
                          <a:spcPts val="175"/>
                        </a:spcBef>
                        <a:spcAft>
                          <a:spcPts val="0"/>
                        </a:spcAf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四、性別用語偏頗</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4-1</a:t>
                      </a:r>
                      <a:r>
                        <a:rPr lang="en-US"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稱謂術語</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4-1-</a:t>
                      </a:r>
                      <a:r>
                        <a:rPr lang="en-US"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呈現以某一性別之稱謂或術語來概括指稱全體。</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812868"/>
                  </a:ext>
                </a:extLst>
              </a:tr>
              <a:tr h="456565">
                <a:tc vMerge="1">
                  <a:txBody>
                    <a:bodyPr/>
                    <a:lstStyle/>
                    <a:p>
                      <a:endParaRPr lang="zh-TW" altLang="en-US"/>
                    </a:p>
                  </a:txBody>
                  <a:tcPr>
                    <a:lnT w="12700" cap="flat" cmpd="sng" algn="ctr">
                      <a:solidFill>
                        <a:schemeClr val="tx1"/>
                      </a:solidFill>
                      <a:prstDash val="solid"/>
                      <a:round/>
                      <a:headEnd type="none" w="med" len="med"/>
                      <a:tailEnd type="none" w="med" len="med"/>
                    </a:lnT>
                  </a:tcPr>
                </a:tc>
                <a:tc>
                  <a:txBody>
                    <a:bodyPr/>
                    <a:lstStyle/>
                    <a:p>
                      <a:pPr marL="67310" algn="l">
                        <a:spcBef>
                          <a:spcPts val="10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4-2</a:t>
                      </a:r>
                      <a:r>
                        <a:rPr lang="en-US"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職業頭銜</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4-2-</a:t>
                      </a:r>
                      <a:r>
                        <a:rPr lang="en-US"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呈現職業或頭銜時，冠上某特定性別稱呼。</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5867611"/>
                  </a:ext>
                </a:extLst>
              </a:tr>
              <a:tr h="456565">
                <a:tc vMerge="1">
                  <a:txBody>
                    <a:bodyPr/>
                    <a:lstStyle/>
                    <a:p>
                      <a:endParaRPr lang="zh-TW" altLang="en-US"/>
                    </a:p>
                  </a:txBody>
                  <a:tcPr/>
                </a:tc>
                <a:tc>
                  <a:txBody>
                    <a:bodyPr/>
                    <a:lstStyle/>
                    <a:p>
                      <a:pPr marL="67310" algn="l">
                        <a:spcBef>
                          <a:spcPts val="10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4-3</a:t>
                      </a:r>
                      <a:r>
                        <a:rPr lang="en-US"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輕蔑用詞</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4-3-</a:t>
                      </a:r>
                      <a:r>
                        <a:rPr lang="en-US"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lgn="l">
                        <a:spcBef>
                          <a:spcPts val="10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以輕蔑的用字遣詞來形容某一性別。</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263141"/>
                  </a:ext>
                </a:extLst>
              </a:tr>
            </a:tbl>
          </a:graphicData>
        </a:graphic>
      </p:graphicFrame>
    </p:spTree>
    <p:extLst>
      <p:ext uri="{BB962C8B-B14F-4D97-AF65-F5344CB8AC3E}">
        <p14:creationId xmlns:p14="http://schemas.microsoft.com/office/powerpoint/2010/main" val="2425533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2FE5E4B3-0AA5-4687-A0A5-1DC0291015D4}"/>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7CE09CDA-BEF0-4068-81E9-1C45ECE62F4C}"/>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8355D5B8-017A-4358-8229-9BAD0C5131D0}"/>
              </a:ext>
            </a:extLst>
          </p:cNvPr>
          <p:cNvSpPr>
            <a:spLocks noGrp="1"/>
          </p:cNvSpPr>
          <p:nvPr>
            <p:ph type="sldNum" sz="quarter" idx="12"/>
          </p:nvPr>
        </p:nvSpPr>
        <p:spPr/>
        <p:txBody>
          <a:bodyPr/>
          <a:lstStyle/>
          <a:p>
            <a:fld id="{9ACDFCE2-71B5-4597-A6BE-5F851153812A}" type="slidenum">
              <a:rPr lang="zh-TW" altLang="en-US" smtClean="0"/>
              <a:pPr/>
              <a:t>34</a:t>
            </a:fld>
            <a:endParaRPr lang="zh-TW" altLang="en-US" dirty="0"/>
          </a:p>
        </p:txBody>
      </p:sp>
      <p:graphicFrame>
        <p:nvGraphicFramePr>
          <p:cNvPr id="7" name="表格 6">
            <a:extLst>
              <a:ext uri="{FF2B5EF4-FFF2-40B4-BE49-F238E27FC236}">
                <a16:creationId xmlns:a16="http://schemas.microsoft.com/office/drawing/2014/main" id="{DD13151A-A664-4E5A-860D-3491816092BE}"/>
              </a:ext>
            </a:extLst>
          </p:cNvPr>
          <p:cNvGraphicFramePr>
            <a:graphicFrameLocks noGrp="1"/>
          </p:cNvGraphicFramePr>
          <p:nvPr/>
        </p:nvGraphicFramePr>
        <p:xfrm>
          <a:off x="2400692" y="2194934"/>
          <a:ext cx="9791308" cy="2580557"/>
        </p:xfrm>
        <a:graphic>
          <a:graphicData uri="http://schemas.openxmlformats.org/drawingml/2006/table">
            <a:tbl>
              <a:tblPr firstRow="1" firstCol="1" lastRow="1" lastCol="1" bandRow="1" bandCol="1">
                <a:tableStyleId>{10A1B5D5-9B99-4C35-A422-299274C87663}</a:tableStyleId>
              </a:tblPr>
              <a:tblGrid>
                <a:gridCol w="1394779">
                  <a:extLst>
                    <a:ext uri="{9D8B030D-6E8A-4147-A177-3AD203B41FA5}">
                      <a16:colId xmlns:a16="http://schemas.microsoft.com/office/drawing/2014/main" val="1507560167"/>
                    </a:ext>
                  </a:extLst>
                </a:gridCol>
                <a:gridCol w="1174462">
                  <a:extLst>
                    <a:ext uri="{9D8B030D-6E8A-4147-A177-3AD203B41FA5}">
                      <a16:colId xmlns:a16="http://schemas.microsoft.com/office/drawing/2014/main" val="258293429"/>
                    </a:ext>
                  </a:extLst>
                </a:gridCol>
                <a:gridCol w="653107">
                  <a:extLst>
                    <a:ext uri="{9D8B030D-6E8A-4147-A177-3AD203B41FA5}">
                      <a16:colId xmlns:a16="http://schemas.microsoft.com/office/drawing/2014/main" val="3276616595"/>
                    </a:ext>
                  </a:extLst>
                </a:gridCol>
                <a:gridCol w="6568960">
                  <a:extLst>
                    <a:ext uri="{9D8B030D-6E8A-4147-A177-3AD203B41FA5}">
                      <a16:colId xmlns:a16="http://schemas.microsoft.com/office/drawing/2014/main" val="2099806296"/>
                    </a:ext>
                  </a:extLst>
                </a:gridCol>
              </a:tblGrid>
              <a:tr h="367157">
                <a:tc>
                  <a:txBody>
                    <a:bodyPr/>
                    <a:lstStyle/>
                    <a:p>
                      <a:pPr marL="71120" algn="ctr">
                        <a:spcBef>
                          <a:spcPts val="765"/>
                        </a:spcBef>
                        <a:spcAft>
                          <a:spcPts val="0"/>
                        </a:spcAft>
                      </a:pPr>
                      <a:r>
                        <a:rPr lang="zh-TW" sz="1400" b="0" spc="-2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主類目</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445" algn="ctr">
                        <a:spcBef>
                          <a:spcPts val="765"/>
                        </a:spcBef>
                        <a:spcAft>
                          <a:spcPts val="0"/>
                        </a:spcAft>
                        <a:tabLst>
                          <a:tab pos="309245" algn="l"/>
                          <a:tab pos="614045" algn="l"/>
                        </a:tabLs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次類目</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4445" algn="ctr">
                        <a:spcBef>
                          <a:spcPts val="765"/>
                        </a:spcBef>
                        <a:spcAft>
                          <a:spcPts val="0"/>
                        </a:spcAft>
                        <a:tabLst>
                          <a:tab pos="537845" algn="l"/>
                          <a:tab pos="1071245" algn="l"/>
                          <a:tab pos="1604645" algn="l"/>
                        </a:tabLs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檢視指標</a:t>
                      </a:r>
                      <a:endParaRPr 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1151814960"/>
                  </a:ext>
                </a:extLst>
              </a:tr>
              <a:tr h="442188">
                <a:tc rowSpan="5">
                  <a:txBody>
                    <a:bodyPr/>
                    <a:lstStyle/>
                    <a:p>
                      <a:pPr marL="67310">
                        <a:spcBef>
                          <a:spcPts val="52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p>
                      <a:pPr marL="5715" algn="ctr">
                        <a:spcBef>
                          <a:spcPts val="1075"/>
                        </a:spcBef>
                        <a:spcAft>
                          <a:spcPts val="0"/>
                        </a:spcAft>
                      </a:pPr>
                      <a:r>
                        <a:rPr lang="zh-TW" sz="1400" b="0" spc="-5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五、性別資訊零碎</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67310">
                        <a:spcBef>
                          <a:spcPts val="1075"/>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5-1</a:t>
                      </a:r>
                      <a:r>
                        <a:rPr lang="en-US"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去脈絡化</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5-1-</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spcBef>
                          <a:spcPts val="1075"/>
                        </a:spcBef>
                      </a:pPr>
                      <a:r>
                        <a:rPr lang="zh-TW" sz="1400" b="0" spc="-5">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呈現性別資訊時，未能顧及重要情境脈絡。</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812868"/>
                  </a:ext>
                </a:extLst>
              </a:tr>
              <a:tr h="442803">
                <a:tc vMerge="1">
                  <a:txBody>
                    <a:bodyPr/>
                    <a:lstStyle/>
                    <a:p>
                      <a:endParaRPr lang="zh-TW" altLang="en-US"/>
                    </a:p>
                  </a:txBody>
                  <a:tcPr/>
                </a:tc>
                <a:tc vMerge="1">
                  <a:txBody>
                    <a:bodyPr/>
                    <a:lstStyle/>
                    <a:p>
                      <a:endParaRPr lang="zh-TW" altLang="en-US"/>
                    </a:p>
                  </a:txBody>
                  <a:tcPr/>
                </a:tc>
                <a:tc>
                  <a:txBody>
                    <a:bodyPr/>
                    <a:lstStyle/>
                    <a:p>
                      <a:pPr marL="67310">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5-1-</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spcBef>
                          <a:spcPts val="175"/>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呈現性別圖像、文字時，未能適切表述編選脈絡與關聯。</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4656564"/>
                  </a:ext>
                </a:extLst>
              </a:tr>
              <a:tr h="442803">
                <a:tc vMerge="1">
                  <a:txBody>
                    <a:bodyPr/>
                    <a:lstStyle/>
                    <a:p>
                      <a:endParaRPr lang="zh-TW" altLang="en-US"/>
                    </a:p>
                  </a:txBody>
                  <a:tcPr/>
                </a:tc>
                <a:tc v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spcBef>
                          <a:spcPts val="1090"/>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5-1-</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3</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spcBef>
                          <a:spcPts val="190"/>
                        </a:spcBef>
                      </a:pPr>
                      <a:r>
                        <a:rPr lang="zh-TW" sz="1400" b="0" spc="-2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呈現性別資訊時，時間及空間未能連貫造成文本內容</a:t>
                      </a:r>
                      <a:r>
                        <a:rPr lang="zh-TW" sz="1400" b="0" spc="-1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片段零碎且跳躍。</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52184"/>
                  </a:ext>
                </a:extLst>
              </a:tr>
              <a:tr h="442803">
                <a:tc vMerge="1">
                  <a:txBody>
                    <a:bodyPr/>
                    <a:lstStyle/>
                    <a:p>
                      <a:endParaRPr lang="zh-TW" altLang="en-US"/>
                    </a:p>
                  </a:txBody>
                  <a:tcPr/>
                </a:tc>
                <a:tc rowSpan="2">
                  <a:txBody>
                    <a:bodyPr/>
                    <a:lstStyle/>
                    <a:p>
                      <a:pPr marL="67310">
                        <a:spcBef>
                          <a:spcPts val="1340"/>
                        </a:spcBef>
                        <a:spcAft>
                          <a:spcPts val="0"/>
                        </a:spcAft>
                      </a:pPr>
                      <a:r>
                        <a:rPr lang="en-US"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5-2</a:t>
                      </a:r>
                      <a:r>
                        <a:rPr lang="en-US"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 </a:t>
                      </a:r>
                      <a:r>
                        <a:rPr lang="zh-TW" sz="1400" b="0" spc="-7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資訊來源</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spcBef>
                          <a:spcPts val="1075"/>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5-2-</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1</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spcBef>
                          <a:spcPts val="1075"/>
                        </a:spcBef>
                      </a:pPr>
                      <a:r>
                        <a:rPr lang="zh-TW" sz="1400" b="0" spc="-5">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引用性別資訊時，呈現的性別觀點偏頗。</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3076075"/>
                  </a:ext>
                </a:extLst>
              </a:tr>
              <a:tr h="442803">
                <a:tc vMerge="1">
                  <a:txBody>
                    <a:bodyPr/>
                    <a:lstStyle/>
                    <a:p>
                      <a:endParaRPr lang="zh-TW" altLang="en-US"/>
                    </a:p>
                  </a:txBody>
                  <a:tcPr/>
                </a:tc>
                <a:tc v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spcBef>
                          <a:spcPts val="1080"/>
                        </a:spcBef>
                      </a:pPr>
                      <a:r>
                        <a:rPr lang="en-US"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5-2-</a:t>
                      </a:r>
                      <a:r>
                        <a:rPr lang="en-US" sz="1400" b="0" spc="-5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2</a:t>
                      </a:r>
                      <a:endParaRPr lang="zh-TW" sz="1400"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310">
                        <a:spcBef>
                          <a:spcPts val="1080"/>
                        </a:spcBef>
                      </a:pPr>
                      <a:r>
                        <a:rPr lang="zh-TW" sz="1400" b="0" spc="-5"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rPr>
                        <a:t>引用性別資訊時，斷章取義或呈現錯誤的內容。</a:t>
                      </a:r>
                      <a:endParaRPr lang="zh-TW" sz="14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細明體_HKSCS"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6801052"/>
                  </a:ext>
                </a:extLst>
              </a:tr>
            </a:tbl>
          </a:graphicData>
        </a:graphic>
      </p:graphicFrame>
    </p:spTree>
    <p:extLst>
      <p:ext uri="{BB962C8B-B14F-4D97-AF65-F5344CB8AC3E}">
        <p14:creationId xmlns:p14="http://schemas.microsoft.com/office/powerpoint/2010/main" val="1715297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14E946-2A42-432F-9B3A-7E69045AFCEB}"/>
              </a:ext>
            </a:extLst>
          </p:cNvPr>
          <p:cNvSpPr>
            <a:spLocks noGrp="1"/>
          </p:cNvSpPr>
          <p:nvPr>
            <p:ph type="title"/>
          </p:nvPr>
        </p:nvSpPr>
        <p:spPr/>
        <p:txBody>
          <a:bodyPr/>
          <a:lstStyle/>
          <a:p>
            <a:r>
              <a:rPr lang="zh-TW" altLang="en-US" dirty="0"/>
              <a:t>師生互動過程的性別不平等</a:t>
            </a:r>
          </a:p>
        </p:txBody>
      </p:sp>
      <p:sp>
        <p:nvSpPr>
          <p:cNvPr id="3" name="內容版面配置區 2">
            <a:extLst>
              <a:ext uri="{FF2B5EF4-FFF2-40B4-BE49-F238E27FC236}">
                <a16:creationId xmlns:a16="http://schemas.microsoft.com/office/drawing/2014/main" id="{CA7C430F-9A43-4C59-8497-698FF21AD5CA}"/>
              </a:ext>
            </a:extLst>
          </p:cNvPr>
          <p:cNvSpPr>
            <a:spLocks noGrp="1"/>
          </p:cNvSpPr>
          <p:nvPr>
            <p:ph idx="1"/>
          </p:nvPr>
        </p:nvSpPr>
        <p:spPr>
          <a:xfrm>
            <a:off x="2265405" y="2011680"/>
            <a:ext cx="9164976" cy="4846320"/>
          </a:xfrm>
        </p:spPr>
        <p:txBody>
          <a:bodyPr/>
          <a:lstStyle/>
          <a:p>
            <a:r>
              <a:rPr lang="zh-TW" altLang="en-US" dirty="0"/>
              <a:t>互動次數與時間多寡</a:t>
            </a:r>
            <a:r>
              <a:rPr lang="en-US" altLang="zh-TW" dirty="0"/>
              <a:t>-</a:t>
            </a:r>
            <a:r>
              <a:rPr lang="zh-TW" altLang="en-US" dirty="0"/>
              <a:t>平等的機會</a:t>
            </a:r>
            <a:endParaRPr lang="en-US" altLang="zh-TW" dirty="0"/>
          </a:p>
          <a:p>
            <a:endParaRPr lang="en-US" altLang="zh-TW" dirty="0"/>
          </a:p>
          <a:p>
            <a:r>
              <a:rPr lang="zh-TW" altLang="en-US" dirty="0"/>
              <a:t>互動內容的差異</a:t>
            </a:r>
            <a:r>
              <a:rPr lang="en-US" altLang="zh-TW" dirty="0"/>
              <a:t>-</a:t>
            </a:r>
            <a:r>
              <a:rPr lang="zh-TW" altLang="en-US" dirty="0"/>
              <a:t>符合性別期待時的增強行為</a:t>
            </a:r>
            <a:endParaRPr lang="en-US" altLang="zh-TW" dirty="0"/>
          </a:p>
          <a:p>
            <a:endParaRPr lang="en-US" altLang="zh-TW" dirty="0"/>
          </a:p>
          <a:p>
            <a:r>
              <a:rPr lang="zh-TW" altLang="en-US" dirty="0"/>
              <a:t>指派工作的差異</a:t>
            </a:r>
            <a:endParaRPr lang="en-US" altLang="zh-TW" dirty="0"/>
          </a:p>
          <a:p>
            <a:endParaRPr lang="en-US" altLang="zh-TW" dirty="0"/>
          </a:p>
          <a:p>
            <a:r>
              <a:rPr lang="zh-TW" altLang="en-US" dirty="0"/>
              <a:t>對於學生外表的關注</a:t>
            </a:r>
            <a:endParaRPr lang="en-US" altLang="zh-TW" dirty="0"/>
          </a:p>
          <a:p>
            <a:endParaRPr lang="en-US" altLang="zh-TW" dirty="0"/>
          </a:p>
          <a:p>
            <a:r>
              <a:rPr lang="zh-TW" altLang="en-US" dirty="0"/>
              <a:t>教師對學生的期望</a:t>
            </a:r>
            <a:endParaRPr lang="en-US" altLang="zh-TW" dirty="0"/>
          </a:p>
        </p:txBody>
      </p:sp>
      <p:sp>
        <p:nvSpPr>
          <p:cNvPr id="4" name="日期版面配置區 3">
            <a:extLst>
              <a:ext uri="{FF2B5EF4-FFF2-40B4-BE49-F238E27FC236}">
                <a16:creationId xmlns:a16="http://schemas.microsoft.com/office/drawing/2014/main" id="{B80C2F71-7F77-437F-A9CE-070EDE2B9D6C}"/>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2A248F2E-7FD5-451C-A904-6102A7C94BBF}"/>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B00D42F9-0DF3-4DC6-B5EE-3EB526116755}"/>
              </a:ext>
            </a:extLst>
          </p:cNvPr>
          <p:cNvSpPr>
            <a:spLocks noGrp="1"/>
          </p:cNvSpPr>
          <p:nvPr>
            <p:ph type="sldNum" sz="quarter" idx="12"/>
          </p:nvPr>
        </p:nvSpPr>
        <p:spPr/>
        <p:txBody>
          <a:bodyPr/>
          <a:lstStyle/>
          <a:p>
            <a:fld id="{9ACDFCE2-71B5-4597-A6BE-5F851153812A}" type="slidenum">
              <a:rPr lang="zh-TW" altLang="en-US" smtClean="0"/>
              <a:pPr/>
              <a:t>35</a:t>
            </a:fld>
            <a:endParaRPr lang="zh-TW" altLang="en-US" dirty="0"/>
          </a:p>
        </p:txBody>
      </p:sp>
    </p:spTree>
    <p:extLst>
      <p:ext uri="{BB962C8B-B14F-4D97-AF65-F5344CB8AC3E}">
        <p14:creationId xmlns:p14="http://schemas.microsoft.com/office/powerpoint/2010/main" val="2707401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D3F353CC-BCA0-4EC3-A20B-9C35BFD095EB}"/>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3539A958-7DE0-4E0D-A351-A1BD1CFD1499}"/>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9B8A8D39-FCD2-4851-A742-108B6C1C4852}"/>
              </a:ext>
            </a:extLst>
          </p:cNvPr>
          <p:cNvSpPr>
            <a:spLocks noGrp="1"/>
          </p:cNvSpPr>
          <p:nvPr>
            <p:ph type="sldNum" sz="quarter" idx="12"/>
          </p:nvPr>
        </p:nvSpPr>
        <p:spPr/>
        <p:txBody>
          <a:bodyPr/>
          <a:lstStyle/>
          <a:p>
            <a:fld id="{9ACDFCE2-71B5-4597-A6BE-5F851153812A}" type="slidenum">
              <a:rPr lang="zh-TW" altLang="en-US" smtClean="0"/>
              <a:pPr/>
              <a:t>36</a:t>
            </a:fld>
            <a:endParaRPr lang="zh-TW" altLang="en-US" dirty="0"/>
          </a:p>
        </p:txBody>
      </p:sp>
      <p:pic>
        <p:nvPicPr>
          <p:cNvPr id="1026" name="Picture 2">
            <a:extLst>
              <a:ext uri="{FF2B5EF4-FFF2-40B4-BE49-F238E27FC236}">
                <a16:creationId xmlns:a16="http://schemas.microsoft.com/office/drawing/2014/main" id="{669FEFB4-3F34-4231-BC24-FB75E30958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0"/>
            <a:ext cx="4570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92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E32AA603-FA35-4D9B-921A-DD2E805F2B84}"/>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7AED40D-148A-4C9C-98CB-0C9323403250}"/>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3BDBB797-D13E-4BBF-8FD8-63BC59E5A485}"/>
              </a:ext>
            </a:extLst>
          </p:cNvPr>
          <p:cNvSpPr>
            <a:spLocks noGrp="1"/>
          </p:cNvSpPr>
          <p:nvPr>
            <p:ph type="sldNum" sz="quarter" idx="12"/>
          </p:nvPr>
        </p:nvSpPr>
        <p:spPr/>
        <p:txBody>
          <a:bodyPr/>
          <a:lstStyle/>
          <a:p>
            <a:fld id="{9ACDFCE2-71B5-4597-A6BE-5F851153812A}" type="slidenum">
              <a:rPr lang="zh-TW" altLang="en-US" smtClean="0"/>
              <a:pPr/>
              <a:t>37</a:t>
            </a:fld>
            <a:endParaRPr lang="zh-TW" altLang="en-US" dirty="0"/>
          </a:p>
        </p:txBody>
      </p:sp>
      <p:pic>
        <p:nvPicPr>
          <p:cNvPr id="9" name="圖片 8">
            <a:extLst>
              <a:ext uri="{FF2B5EF4-FFF2-40B4-BE49-F238E27FC236}">
                <a16:creationId xmlns:a16="http://schemas.microsoft.com/office/drawing/2014/main" id="{D82AFAB2-6943-4F4F-ABFF-17774C5854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1698623"/>
            <a:ext cx="4614334" cy="3460751"/>
          </a:xfrm>
          <a:prstGeom prst="rect">
            <a:avLst/>
          </a:prstGeom>
        </p:spPr>
      </p:pic>
      <p:pic>
        <p:nvPicPr>
          <p:cNvPr id="3" name="圖片 2">
            <a:extLst>
              <a:ext uri="{FF2B5EF4-FFF2-40B4-BE49-F238E27FC236}">
                <a16:creationId xmlns:a16="http://schemas.microsoft.com/office/drawing/2014/main" id="{D6F648EE-EE45-4095-B1F8-B2DDB25F088F}"/>
              </a:ext>
            </a:extLst>
          </p:cNvPr>
          <p:cNvPicPr>
            <a:picLocks noChangeAspect="1"/>
          </p:cNvPicPr>
          <p:nvPr/>
        </p:nvPicPr>
        <p:blipFill rotWithShape="1">
          <a:blip r:embed="rId3">
            <a:extLst>
              <a:ext uri="{28A0092B-C50C-407E-A947-70E740481C1C}">
                <a14:useLocalDpi xmlns:a14="http://schemas.microsoft.com/office/drawing/2010/main" val="0"/>
              </a:ext>
            </a:extLst>
          </a:blip>
          <a:srcRect l="26476" t="30348" r="20816" b="33726"/>
          <a:stretch/>
        </p:blipFill>
        <p:spPr>
          <a:xfrm>
            <a:off x="5218025" y="1698624"/>
            <a:ext cx="6768196" cy="3460750"/>
          </a:xfrm>
          <a:prstGeom prst="rect">
            <a:avLst/>
          </a:prstGeom>
        </p:spPr>
      </p:pic>
    </p:spTree>
    <p:extLst>
      <p:ext uri="{BB962C8B-B14F-4D97-AF65-F5344CB8AC3E}">
        <p14:creationId xmlns:p14="http://schemas.microsoft.com/office/powerpoint/2010/main" val="277163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33D017F-DBC9-4F91-9C86-022136474F05}"/>
              </a:ext>
            </a:extLst>
          </p:cNvPr>
          <p:cNvSpPr>
            <a:spLocks noGrp="1"/>
          </p:cNvSpPr>
          <p:nvPr>
            <p:ph type="dt" sz="half" idx="10"/>
          </p:nvPr>
        </p:nvSpPr>
        <p:spPr/>
        <p:txBody>
          <a:bodyPr/>
          <a:lstStyle/>
          <a:p>
            <a:fld id="{35B011BF-3175-4843-856D-56A592020BC7}" type="datetime1">
              <a:rPr lang="zh-TW" altLang="en-US" smtClean="0"/>
              <a:t>2026/3/3</a:t>
            </a:fld>
            <a:endParaRPr lang="zh-TW" altLang="en-US"/>
          </a:p>
        </p:txBody>
      </p:sp>
      <p:sp>
        <p:nvSpPr>
          <p:cNvPr id="3" name="頁尾版面配置區 2">
            <a:extLst>
              <a:ext uri="{FF2B5EF4-FFF2-40B4-BE49-F238E27FC236}">
                <a16:creationId xmlns:a16="http://schemas.microsoft.com/office/drawing/2014/main" id="{01F2C4E0-D941-4484-95F4-6AE1F987F379}"/>
              </a:ext>
            </a:extLst>
          </p:cNvPr>
          <p:cNvSpPr>
            <a:spLocks noGrp="1"/>
          </p:cNvSpPr>
          <p:nvPr>
            <p:ph type="ftr" sz="quarter" idx="11"/>
          </p:nvPr>
        </p:nvSpPr>
        <p:spPr/>
        <p:txBody>
          <a:bodyPr/>
          <a:lstStyle/>
          <a:p>
            <a:r>
              <a:rPr lang="en-US" altLang="zh-TW"/>
              <a:t>Andy</a:t>
            </a:r>
            <a:endParaRPr lang="zh-TW" altLang="en-US"/>
          </a:p>
        </p:txBody>
      </p:sp>
      <p:sp>
        <p:nvSpPr>
          <p:cNvPr id="4" name="投影片編號版面配置區 3">
            <a:extLst>
              <a:ext uri="{FF2B5EF4-FFF2-40B4-BE49-F238E27FC236}">
                <a16:creationId xmlns:a16="http://schemas.microsoft.com/office/drawing/2014/main" id="{A17D965D-6C18-4282-B25B-6A7C3C8F1511}"/>
              </a:ext>
            </a:extLst>
          </p:cNvPr>
          <p:cNvSpPr>
            <a:spLocks noGrp="1"/>
          </p:cNvSpPr>
          <p:nvPr>
            <p:ph type="sldNum" sz="quarter" idx="12"/>
          </p:nvPr>
        </p:nvSpPr>
        <p:spPr/>
        <p:txBody>
          <a:bodyPr/>
          <a:lstStyle/>
          <a:p>
            <a:fld id="{9ACDFCE2-71B5-4597-A6BE-5F851153812A}" type="slidenum">
              <a:rPr lang="zh-TW" altLang="en-US" smtClean="0"/>
              <a:t>38</a:t>
            </a:fld>
            <a:endParaRPr lang="zh-TW" altLang="en-US"/>
          </a:p>
        </p:txBody>
      </p:sp>
      <p:pic>
        <p:nvPicPr>
          <p:cNvPr id="6" name="圖片 5">
            <a:extLst>
              <a:ext uri="{FF2B5EF4-FFF2-40B4-BE49-F238E27FC236}">
                <a16:creationId xmlns:a16="http://schemas.microsoft.com/office/drawing/2014/main" id="{968DA7D5-6AA7-4844-8A83-4DE9F4F6D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36" y="0"/>
            <a:ext cx="5144661" cy="6858000"/>
          </a:xfrm>
          <a:prstGeom prst="rect">
            <a:avLst/>
          </a:prstGeom>
        </p:spPr>
      </p:pic>
      <p:pic>
        <p:nvPicPr>
          <p:cNvPr id="7" name="Picture 4" descr="成功大學設置性別友善廁所，免除跨型別者如廁困擾，也解決男女廁配置比例不均問題。圖：成大提供   ">
            <a:extLst>
              <a:ext uri="{FF2B5EF4-FFF2-40B4-BE49-F238E27FC236}">
                <a16:creationId xmlns:a16="http://schemas.microsoft.com/office/drawing/2014/main" id="{9B717F58-C798-46AB-ADD8-0FD4F8159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197" y="1586970"/>
            <a:ext cx="6791803" cy="382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70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9D103DCF-78FB-4C62-A8DD-905F5FCAAB86}"/>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F467F511-A666-41D4-A337-82A52E1986E6}"/>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82C847B3-97DF-4D7F-A3C3-C3D1E4F32052}"/>
              </a:ext>
            </a:extLst>
          </p:cNvPr>
          <p:cNvSpPr>
            <a:spLocks noGrp="1"/>
          </p:cNvSpPr>
          <p:nvPr>
            <p:ph type="sldNum" sz="quarter" idx="12"/>
          </p:nvPr>
        </p:nvSpPr>
        <p:spPr/>
        <p:txBody>
          <a:bodyPr/>
          <a:lstStyle/>
          <a:p>
            <a:fld id="{9ACDFCE2-71B5-4597-A6BE-5F851153812A}" type="slidenum">
              <a:rPr lang="zh-TW" altLang="en-US" smtClean="0"/>
              <a:pPr/>
              <a:t>39</a:t>
            </a:fld>
            <a:endParaRPr lang="zh-TW" altLang="en-US" dirty="0"/>
          </a:p>
        </p:txBody>
      </p:sp>
      <p:pic>
        <p:nvPicPr>
          <p:cNvPr id="3" name="圖片 2">
            <a:extLst>
              <a:ext uri="{FF2B5EF4-FFF2-40B4-BE49-F238E27FC236}">
                <a16:creationId xmlns:a16="http://schemas.microsoft.com/office/drawing/2014/main" id="{530D26B3-2535-4693-92BC-85B4F84CAA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19752" y="857250"/>
            <a:ext cx="6858000" cy="5143500"/>
          </a:xfrm>
          <a:prstGeom prst="rect">
            <a:avLst/>
          </a:prstGeom>
        </p:spPr>
      </p:pic>
      <p:pic>
        <p:nvPicPr>
          <p:cNvPr id="8" name="圖片 7">
            <a:extLst>
              <a:ext uri="{FF2B5EF4-FFF2-40B4-BE49-F238E27FC236}">
                <a16:creationId xmlns:a16="http://schemas.microsoft.com/office/drawing/2014/main" id="{049A2A8A-0D47-4A10-BC31-CBF5B6477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3072"/>
            <a:ext cx="6477002" cy="4857752"/>
          </a:xfrm>
          <a:prstGeom prst="rect">
            <a:avLst/>
          </a:prstGeom>
        </p:spPr>
      </p:pic>
    </p:spTree>
    <p:extLst>
      <p:ext uri="{BB962C8B-B14F-4D97-AF65-F5344CB8AC3E}">
        <p14:creationId xmlns:p14="http://schemas.microsoft.com/office/powerpoint/2010/main" val="9261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6AC129-C180-449A-9478-9461C3E2E489}"/>
              </a:ext>
            </a:extLst>
          </p:cNvPr>
          <p:cNvSpPr>
            <a:spLocks noGrp="1"/>
          </p:cNvSpPr>
          <p:nvPr>
            <p:ph type="title"/>
          </p:nvPr>
        </p:nvSpPr>
        <p:spPr/>
        <p:txBody>
          <a:bodyPr/>
          <a:lstStyle/>
          <a:p>
            <a:r>
              <a:rPr lang="zh-TW" altLang="en-US" dirty="0"/>
              <a:t>最常出現的名字排序</a:t>
            </a:r>
          </a:p>
        </p:txBody>
      </p:sp>
      <p:graphicFrame>
        <p:nvGraphicFramePr>
          <p:cNvPr id="7" name="表格 7">
            <a:extLst>
              <a:ext uri="{FF2B5EF4-FFF2-40B4-BE49-F238E27FC236}">
                <a16:creationId xmlns:a16="http://schemas.microsoft.com/office/drawing/2014/main" id="{B9309C9C-D3D1-4C0D-909F-B1127AB7C39C}"/>
              </a:ext>
            </a:extLst>
          </p:cNvPr>
          <p:cNvGraphicFramePr>
            <a:graphicFrameLocks noGrp="1"/>
          </p:cNvGraphicFramePr>
          <p:nvPr>
            <p:ph idx="1"/>
          </p:nvPr>
        </p:nvGraphicFramePr>
        <p:xfrm>
          <a:off x="2534996" y="2299981"/>
          <a:ext cx="9164636" cy="2541369"/>
        </p:xfrm>
        <a:graphic>
          <a:graphicData uri="http://schemas.openxmlformats.org/drawingml/2006/table">
            <a:tbl>
              <a:tblPr firstRow="1" bandRow="1">
                <a:tableStyleId>{5C22544A-7EE6-4342-B048-85BDC9FD1C3A}</a:tableStyleId>
              </a:tblPr>
              <a:tblGrid>
                <a:gridCol w="1265237">
                  <a:extLst>
                    <a:ext uri="{9D8B030D-6E8A-4147-A177-3AD203B41FA5}">
                      <a16:colId xmlns:a16="http://schemas.microsoft.com/office/drawing/2014/main" val="1575308720"/>
                    </a:ext>
                  </a:extLst>
                </a:gridCol>
                <a:gridCol w="7899399">
                  <a:extLst>
                    <a:ext uri="{9D8B030D-6E8A-4147-A177-3AD203B41FA5}">
                      <a16:colId xmlns:a16="http://schemas.microsoft.com/office/drawing/2014/main" val="262232983"/>
                    </a:ext>
                  </a:extLst>
                </a:gridCol>
              </a:tblGrid>
              <a:tr h="847123">
                <a:tc>
                  <a:txBody>
                    <a:bodyPr/>
                    <a:lstStyle/>
                    <a:p>
                      <a:pPr algn="ctr"/>
                      <a:r>
                        <a:rPr lang="zh-TW" altLang="en-US" dirty="0">
                          <a:latin typeface="微軟正黑體" panose="020B0604030504040204" pitchFamily="34" charset="-120"/>
                          <a:ea typeface="微軟正黑體" panose="020B0604030504040204" pitchFamily="34" charset="-120"/>
                        </a:rPr>
                        <a:t>性別</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名字排序</a:t>
                      </a:r>
                    </a:p>
                  </a:txBody>
                  <a:tcPr anchor="ctr"/>
                </a:tc>
                <a:extLst>
                  <a:ext uri="{0D108BD9-81ED-4DB2-BD59-A6C34878D82A}">
                    <a16:rowId xmlns:a16="http://schemas.microsoft.com/office/drawing/2014/main" val="4036339203"/>
                  </a:ext>
                </a:extLst>
              </a:tr>
              <a:tr h="847123">
                <a:tc>
                  <a:txBody>
                    <a:bodyPr/>
                    <a:lstStyle/>
                    <a:p>
                      <a:pPr algn="ctr"/>
                      <a:r>
                        <a:rPr lang="zh-TW" altLang="en-US" dirty="0">
                          <a:latin typeface="微軟正黑體" panose="020B0604030504040204" pitchFamily="34" charset="-120"/>
                          <a:ea typeface="微軟正黑體" panose="020B0604030504040204" pitchFamily="34" charset="-120"/>
                        </a:rPr>
                        <a:t>男性</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明、榮、雄、華、文、生、仁、輝、德、祥、啟</a:t>
                      </a:r>
                    </a:p>
                  </a:txBody>
                  <a:tcPr anchor="ctr"/>
                </a:tc>
                <a:extLst>
                  <a:ext uri="{0D108BD9-81ED-4DB2-BD59-A6C34878D82A}">
                    <a16:rowId xmlns:a16="http://schemas.microsoft.com/office/drawing/2014/main" val="1313694780"/>
                  </a:ext>
                </a:extLst>
              </a:tr>
              <a:tr h="847123">
                <a:tc>
                  <a:txBody>
                    <a:bodyPr/>
                    <a:lstStyle/>
                    <a:p>
                      <a:pPr algn="ctr"/>
                      <a:r>
                        <a:rPr lang="zh-TW" altLang="en-US" dirty="0">
                          <a:latin typeface="微軟正黑體" panose="020B0604030504040204" pitchFamily="34" charset="-120"/>
                          <a:ea typeface="微軟正黑體" panose="020B0604030504040204" pitchFamily="34" charset="-120"/>
                        </a:rPr>
                        <a:t>女性</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玲、華、珍、珠、美、芬、娟、芳、蕙、英、淑</a:t>
                      </a:r>
                    </a:p>
                  </a:txBody>
                  <a:tcPr anchor="ctr"/>
                </a:tc>
                <a:extLst>
                  <a:ext uri="{0D108BD9-81ED-4DB2-BD59-A6C34878D82A}">
                    <a16:rowId xmlns:a16="http://schemas.microsoft.com/office/drawing/2014/main" val="3511277480"/>
                  </a:ext>
                </a:extLst>
              </a:tr>
            </a:tbl>
          </a:graphicData>
        </a:graphic>
      </p:graphicFrame>
      <p:sp>
        <p:nvSpPr>
          <p:cNvPr id="4" name="日期版面配置區 3">
            <a:extLst>
              <a:ext uri="{FF2B5EF4-FFF2-40B4-BE49-F238E27FC236}">
                <a16:creationId xmlns:a16="http://schemas.microsoft.com/office/drawing/2014/main" id="{A52292BE-B7E6-4903-8CEC-3FA9C10CF127}"/>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9FED9BDB-AEDC-4311-9ECB-E0D050466C5E}"/>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C4CF2FCB-7DFF-41B9-98D3-F8B6271D11DB}"/>
              </a:ext>
            </a:extLst>
          </p:cNvPr>
          <p:cNvSpPr>
            <a:spLocks noGrp="1"/>
          </p:cNvSpPr>
          <p:nvPr>
            <p:ph type="sldNum" sz="quarter" idx="12"/>
          </p:nvPr>
        </p:nvSpPr>
        <p:spPr/>
        <p:txBody>
          <a:bodyPr/>
          <a:lstStyle/>
          <a:p>
            <a:fld id="{9ACDFCE2-71B5-4597-A6BE-5F851153812A}" type="slidenum">
              <a:rPr lang="zh-TW" altLang="en-US" smtClean="0"/>
              <a:pPr/>
              <a:t>4</a:t>
            </a:fld>
            <a:endParaRPr lang="zh-TW" altLang="en-US" dirty="0"/>
          </a:p>
        </p:txBody>
      </p:sp>
      <p:sp>
        <p:nvSpPr>
          <p:cNvPr id="9" name="文字方塊 8">
            <a:extLst>
              <a:ext uri="{FF2B5EF4-FFF2-40B4-BE49-F238E27FC236}">
                <a16:creationId xmlns:a16="http://schemas.microsoft.com/office/drawing/2014/main" id="{D9E27373-1A01-4B79-8112-AECC5C81CE6A}"/>
              </a:ext>
            </a:extLst>
          </p:cNvPr>
          <p:cNvSpPr txBox="1"/>
          <p:nvPr/>
        </p:nvSpPr>
        <p:spPr>
          <a:xfrm>
            <a:off x="10053260" y="4841350"/>
            <a:ext cx="6337300" cy="369332"/>
          </a:xfrm>
          <a:prstGeom prst="rect">
            <a:avLst/>
          </a:prstGeom>
          <a:noFill/>
        </p:spPr>
        <p:txBody>
          <a:bodyPr wrap="square">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陸偉明，</a:t>
            </a:r>
            <a:r>
              <a:rPr lang="en-US" altLang="zh-TW" dirty="0">
                <a:latin typeface="微軟正黑體" panose="020B0604030504040204" pitchFamily="34" charset="-120"/>
                <a:ea typeface="微軟正黑體" panose="020B0604030504040204" pitchFamily="34" charset="-120"/>
              </a:rPr>
              <a:t>2022)</a:t>
            </a:r>
            <a:endParaRPr lang="zh-TW" altLang="en-US" dirty="0"/>
          </a:p>
        </p:txBody>
      </p:sp>
    </p:spTree>
    <p:extLst>
      <p:ext uri="{BB962C8B-B14F-4D97-AF65-F5344CB8AC3E}">
        <p14:creationId xmlns:p14="http://schemas.microsoft.com/office/powerpoint/2010/main" val="3411663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8FABF027-1C93-417E-AAB3-31937CFC28AD}"/>
              </a:ext>
            </a:extLst>
          </p:cNvPr>
          <p:cNvSpPr>
            <a:spLocks noGrp="1"/>
          </p:cNvSpPr>
          <p:nvPr>
            <p:ph type="title"/>
          </p:nvPr>
        </p:nvSpPr>
        <p:spPr/>
        <p:txBody>
          <a:bodyPr/>
          <a:lstStyle/>
          <a:p>
            <a:r>
              <a:rPr lang="zh-TW" altLang="en-US" dirty="0"/>
              <a:t>營造更友善的環境</a:t>
            </a:r>
          </a:p>
        </p:txBody>
      </p:sp>
      <p:sp>
        <p:nvSpPr>
          <p:cNvPr id="2" name="日期版面配置區 1">
            <a:extLst>
              <a:ext uri="{FF2B5EF4-FFF2-40B4-BE49-F238E27FC236}">
                <a16:creationId xmlns:a16="http://schemas.microsoft.com/office/drawing/2014/main" id="{23B52DA8-2B7A-4612-B425-61783C8B86AB}"/>
              </a:ext>
            </a:extLst>
          </p:cNvPr>
          <p:cNvSpPr>
            <a:spLocks noGrp="1"/>
          </p:cNvSpPr>
          <p:nvPr>
            <p:ph type="dt" sz="half" idx="10"/>
          </p:nvPr>
        </p:nvSpPr>
        <p:spPr/>
        <p:txBody>
          <a:bodyPr/>
          <a:lstStyle/>
          <a:p>
            <a:fld id="{35B011BF-3175-4843-856D-56A592020BC7}" type="datetime1">
              <a:rPr lang="zh-TW" altLang="en-US" smtClean="0"/>
              <a:t>2026/3/3</a:t>
            </a:fld>
            <a:endParaRPr lang="zh-TW" altLang="en-US"/>
          </a:p>
        </p:txBody>
      </p:sp>
      <p:sp>
        <p:nvSpPr>
          <p:cNvPr id="3" name="頁尾版面配置區 2">
            <a:extLst>
              <a:ext uri="{FF2B5EF4-FFF2-40B4-BE49-F238E27FC236}">
                <a16:creationId xmlns:a16="http://schemas.microsoft.com/office/drawing/2014/main" id="{CD2254D5-7DCE-456C-A005-9FCD075E7704}"/>
              </a:ext>
            </a:extLst>
          </p:cNvPr>
          <p:cNvSpPr>
            <a:spLocks noGrp="1"/>
          </p:cNvSpPr>
          <p:nvPr>
            <p:ph type="ftr" sz="quarter" idx="11"/>
          </p:nvPr>
        </p:nvSpPr>
        <p:spPr/>
        <p:txBody>
          <a:bodyPr/>
          <a:lstStyle/>
          <a:p>
            <a:r>
              <a:rPr lang="en-US" altLang="zh-TW"/>
              <a:t>Andy</a:t>
            </a:r>
            <a:endParaRPr lang="zh-TW" altLang="en-US"/>
          </a:p>
        </p:txBody>
      </p:sp>
      <p:sp>
        <p:nvSpPr>
          <p:cNvPr id="4" name="投影片編號版面配置區 3">
            <a:extLst>
              <a:ext uri="{FF2B5EF4-FFF2-40B4-BE49-F238E27FC236}">
                <a16:creationId xmlns:a16="http://schemas.microsoft.com/office/drawing/2014/main" id="{E053C171-FEC2-4879-A5B9-E7DFD47EFD56}"/>
              </a:ext>
            </a:extLst>
          </p:cNvPr>
          <p:cNvSpPr>
            <a:spLocks noGrp="1"/>
          </p:cNvSpPr>
          <p:nvPr>
            <p:ph type="sldNum" sz="quarter" idx="12"/>
          </p:nvPr>
        </p:nvSpPr>
        <p:spPr/>
        <p:txBody>
          <a:bodyPr/>
          <a:lstStyle/>
          <a:p>
            <a:fld id="{9ACDFCE2-71B5-4597-A6BE-5F851153812A}" type="slidenum">
              <a:rPr lang="zh-TW" altLang="en-US" smtClean="0"/>
              <a:t>40</a:t>
            </a:fld>
            <a:endParaRPr lang="zh-TW" altLang="en-US"/>
          </a:p>
        </p:txBody>
      </p:sp>
      <p:pic>
        <p:nvPicPr>
          <p:cNvPr id="6146" name="Picture 2" descr="成大體育室也在校園設置一處女同學優先使用的「友善性平球場」。圖：成大提供   ">
            <a:extLst>
              <a:ext uri="{FF2B5EF4-FFF2-40B4-BE49-F238E27FC236}">
                <a16:creationId xmlns:a16="http://schemas.microsoft.com/office/drawing/2014/main" id="{0EE91977-E1C5-4A76-B7A6-BF9DEB208A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9115" y="2011363"/>
            <a:ext cx="6739118" cy="379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5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dirty="0"/>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41</a:t>
            </a:fld>
            <a:endParaRPr lang="zh-TW" altLang="en-US" dirty="0"/>
          </a:p>
        </p:txBody>
      </p:sp>
      <p:sp>
        <p:nvSpPr>
          <p:cNvPr id="7" name="矩形 6"/>
          <p:cNvSpPr/>
          <p:nvPr/>
        </p:nvSpPr>
        <p:spPr>
          <a:xfrm>
            <a:off x="191344" y="2780928"/>
            <a:ext cx="5523656" cy="830997"/>
          </a:xfrm>
          <a:prstGeom prst="rect">
            <a:avLst/>
          </a:prstGeom>
        </p:spPr>
        <p:txBody>
          <a:bodyPr wrap="square">
            <a:spAutoFit/>
          </a:bodyPr>
          <a:lstStyle/>
          <a:p>
            <a:r>
              <a:rPr lang="zh-TW" altLang="en-US" sz="4800" b="1" dirty="0">
                <a:solidFill>
                  <a:srgbClr val="2A2A2A"/>
                </a:solidFill>
                <a:latin typeface="微軟正黑體" panose="020B0604030504040204" pitchFamily="34" charset="-120"/>
                <a:ea typeface="微軟正黑體" panose="020B0604030504040204" pitchFamily="34" charset="-120"/>
              </a:rPr>
              <a:t>認識性別，然後呢？</a:t>
            </a:r>
            <a:endParaRPr lang="zh-TW" altLang="en-US" sz="9600" b="1" i="0" dirty="0">
              <a:solidFill>
                <a:srgbClr val="2A2A2A"/>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0921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rPr>
              <a:t>性別平等三法</a:t>
            </a: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761370663"/>
              </p:ext>
            </p:extLst>
          </p:nvPr>
        </p:nvGraphicFramePr>
        <p:xfrm>
          <a:off x="2265362" y="2378680"/>
          <a:ext cx="9164637" cy="376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42</a:t>
            </a:fld>
            <a:endParaRPr lang="zh-TW" altLang="en-US" dirty="0"/>
          </a:p>
        </p:txBody>
      </p:sp>
    </p:spTree>
    <p:extLst>
      <p:ext uri="{BB962C8B-B14F-4D97-AF65-F5344CB8AC3E}">
        <p14:creationId xmlns:p14="http://schemas.microsoft.com/office/powerpoint/2010/main" val="4179131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rPr>
              <a:t>立法目的不同</a:t>
            </a:r>
          </a:p>
        </p:txBody>
      </p:sp>
      <p:sp>
        <p:nvSpPr>
          <p:cNvPr id="3" name="內容版面配置區 2"/>
          <p:cNvSpPr>
            <a:spLocks noGrp="1"/>
          </p:cNvSpPr>
          <p:nvPr>
            <p:ph idx="1"/>
          </p:nvPr>
        </p:nvSpPr>
        <p:spPr>
          <a:xfrm>
            <a:off x="2265405" y="2011680"/>
            <a:ext cx="9015171" cy="3766185"/>
          </a:xfrm>
        </p:spPr>
        <p:txBody>
          <a:bodyPr/>
          <a:lstStyle/>
          <a:p>
            <a:r>
              <a:rPr lang="zh-TW" altLang="en-US" dirty="0"/>
              <a:t>性別平等工作法－保障</a:t>
            </a:r>
            <a:r>
              <a:rPr lang="zh-TW" altLang="en-US" sz="3600" dirty="0">
                <a:solidFill>
                  <a:srgbClr val="FF0000"/>
                </a:solidFill>
              </a:rPr>
              <a:t>員工工作權</a:t>
            </a:r>
            <a:r>
              <a:rPr lang="zh-TW" altLang="en-US" dirty="0"/>
              <a:t>，處理職場性騷擾</a:t>
            </a:r>
            <a:endParaRPr lang="en-US" altLang="zh-TW" dirty="0"/>
          </a:p>
          <a:p>
            <a:r>
              <a:rPr lang="zh-TW" altLang="en-US" dirty="0"/>
              <a:t> </a:t>
            </a:r>
            <a:endParaRPr lang="en-US" altLang="zh-TW" dirty="0"/>
          </a:p>
          <a:p>
            <a:r>
              <a:rPr lang="zh-TW" altLang="en-US" dirty="0"/>
              <a:t>性別平等教育法－保障</a:t>
            </a:r>
            <a:r>
              <a:rPr lang="zh-TW" altLang="en-US" sz="3600" dirty="0">
                <a:solidFill>
                  <a:srgbClr val="FF0000"/>
                </a:solidFill>
              </a:rPr>
              <a:t>學生受教權</a:t>
            </a:r>
            <a:r>
              <a:rPr lang="zh-TW" altLang="en-US" dirty="0"/>
              <a:t>，處理校園性騷擾</a:t>
            </a:r>
            <a:endParaRPr lang="en-US" altLang="zh-TW" dirty="0"/>
          </a:p>
          <a:p>
            <a:endParaRPr lang="en-US" altLang="zh-TW" dirty="0"/>
          </a:p>
          <a:p>
            <a:r>
              <a:rPr lang="zh-TW" altLang="en-US" dirty="0"/>
              <a:t>性騷擾防治法－保障</a:t>
            </a:r>
            <a:r>
              <a:rPr lang="zh-TW" altLang="en-US" sz="3600" dirty="0">
                <a:solidFill>
                  <a:srgbClr val="FF0000"/>
                </a:solidFill>
              </a:rPr>
              <a:t>人身安全</a:t>
            </a:r>
            <a:r>
              <a:rPr lang="zh-TW" altLang="en-US" dirty="0"/>
              <a:t>，處理前二法以外的性騷擾（如公共場所）。</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43</a:t>
            </a:fld>
            <a:endParaRPr lang="zh-TW" altLang="en-US" dirty="0"/>
          </a:p>
        </p:txBody>
      </p:sp>
    </p:spTree>
    <p:extLst>
      <p:ext uri="{BB962C8B-B14F-4D97-AF65-F5344CB8AC3E}">
        <p14:creationId xmlns:p14="http://schemas.microsoft.com/office/powerpoint/2010/main" val="3338497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777636-BB20-42E4-A856-F1BE2201D977}"/>
              </a:ext>
            </a:extLst>
          </p:cNvPr>
          <p:cNvSpPr>
            <a:spLocks noGrp="1"/>
          </p:cNvSpPr>
          <p:nvPr>
            <p:ph type="title"/>
          </p:nvPr>
        </p:nvSpPr>
        <p:spPr/>
        <p:txBody>
          <a:bodyPr/>
          <a:lstStyle/>
          <a:p>
            <a:r>
              <a:rPr lang="zh-TW" altLang="en-US" dirty="0"/>
              <a:t>適用場所不同</a:t>
            </a:r>
          </a:p>
        </p:txBody>
      </p:sp>
      <p:sp>
        <p:nvSpPr>
          <p:cNvPr id="3" name="內容版面配置區 2">
            <a:extLst>
              <a:ext uri="{FF2B5EF4-FFF2-40B4-BE49-F238E27FC236}">
                <a16:creationId xmlns:a16="http://schemas.microsoft.com/office/drawing/2014/main" id="{CC77BB41-E6AA-413D-9B4E-DDC0400AAC10}"/>
              </a:ext>
            </a:extLst>
          </p:cNvPr>
          <p:cNvSpPr>
            <a:spLocks noGrp="1"/>
          </p:cNvSpPr>
          <p:nvPr>
            <p:ph idx="1"/>
          </p:nvPr>
        </p:nvSpPr>
        <p:spPr/>
        <p:txBody>
          <a:bodyPr/>
          <a:lstStyle/>
          <a:p>
            <a:r>
              <a:rPr lang="zh-TW" altLang="en-US" dirty="0"/>
              <a:t>性別平等教育法：</a:t>
            </a:r>
            <a:r>
              <a:rPr lang="zh-TW" altLang="en-US" dirty="0">
                <a:solidFill>
                  <a:srgbClr val="FF0000"/>
                </a:solidFill>
              </a:rPr>
              <a:t>校園</a:t>
            </a:r>
            <a:endParaRPr lang="en-US" altLang="zh-TW" dirty="0">
              <a:solidFill>
                <a:srgbClr val="FF0000"/>
              </a:solidFill>
            </a:endParaRPr>
          </a:p>
          <a:p>
            <a:endParaRPr lang="en-US" altLang="zh-TW" dirty="0"/>
          </a:p>
          <a:p>
            <a:r>
              <a:rPr lang="zh-TW" altLang="en-US" dirty="0"/>
              <a:t>性別平等工作法：</a:t>
            </a:r>
            <a:r>
              <a:rPr lang="zh-TW" altLang="en-US" dirty="0">
                <a:solidFill>
                  <a:srgbClr val="FF0000"/>
                </a:solidFill>
              </a:rPr>
              <a:t>職場</a:t>
            </a:r>
            <a:endParaRPr lang="en-US" altLang="zh-TW" dirty="0">
              <a:solidFill>
                <a:srgbClr val="FF0000"/>
              </a:solidFill>
            </a:endParaRPr>
          </a:p>
          <a:p>
            <a:endParaRPr lang="en-US" altLang="zh-TW" dirty="0"/>
          </a:p>
          <a:p>
            <a:r>
              <a:rPr lang="zh-TW" altLang="en-US" dirty="0"/>
              <a:t>性騷擾防治法：</a:t>
            </a:r>
            <a:r>
              <a:rPr lang="zh-TW" altLang="en-US" dirty="0">
                <a:solidFill>
                  <a:srgbClr val="FF0000"/>
                </a:solidFill>
              </a:rPr>
              <a:t>公共場所</a:t>
            </a:r>
          </a:p>
        </p:txBody>
      </p:sp>
      <p:sp>
        <p:nvSpPr>
          <p:cNvPr id="4" name="日期版面配置區 3">
            <a:extLst>
              <a:ext uri="{FF2B5EF4-FFF2-40B4-BE49-F238E27FC236}">
                <a16:creationId xmlns:a16="http://schemas.microsoft.com/office/drawing/2014/main" id="{11C97230-6BE5-4CCB-85AF-1CBD8245A9C9}"/>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E964A0C9-63AC-4B53-9124-7FF44E50D465}"/>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64D391D9-3D72-45D0-BFF7-4864AA876D78}"/>
              </a:ext>
            </a:extLst>
          </p:cNvPr>
          <p:cNvSpPr>
            <a:spLocks noGrp="1"/>
          </p:cNvSpPr>
          <p:nvPr>
            <p:ph type="sldNum" sz="quarter" idx="12"/>
          </p:nvPr>
        </p:nvSpPr>
        <p:spPr/>
        <p:txBody>
          <a:bodyPr/>
          <a:lstStyle/>
          <a:p>
            <a:fld id="{9ACDFCE2-71B5-4597-A6BE-5F851153812A}" type="slidenum">
              <a:rPr lang="zh-TW" altLang="en-US" smtClean="0"/>
              <a:pPr/>
              <a:t>44</a:t>
            </a:fld>
            <a:endParaRPr lang="zh-TW" altLang="en-US" dirty="0"/>
          </a:p>
        </p:txBody>
      </p:sp>
    </p:spTree>
    <p:extLst>
      <p:ext uri="{BB962C8B-B14F-4D97-AF65-F5344CB8AC3E}">
        <p14:creationId xmlns:p14="http://schemas.microsoft.com/office/powerpoint/2010/main" val="2173405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CB8CEA-C31B-4C11-B1D4-192E855225F2}"/>
              </a:ext>
            </a:extLst>
          </p:cNvPr>
          <p:cNvSpPr>
            <a:spLocks noGrp="1"/>
          </p:cNvSpPr>
          <p:nvPr>
            <p:ph type="title"/>
          </p:nvPr>
        </p:nvSpPr>
        <p:spPr/>
        <p:txBody>
          <a:bodyPr/>
          <a:lstStyle/>
          <a:p>
            <a:r>
              <a:rPr lang="zh-TW" altLang="en-US" dirty="0"/>
              <a:t>適用對象不同</a:t>
            </a:r>
          </a:p>
        </p:txBody>
      </p:sp>
      <p:sp>
        <p:nvSpPr>
          <p:cNvPr id="3" name="內容版面配置區 2">
            <a:extLst>
              <a:ext uri="{FF2B5EF4-FFF2-40B4-BE49-F238E27FC236}">
                <a16:creationId xmlns:a16="http://schemas.microsoft.com/office/drawing/2014/main" id="{D5471F09-14C1-46BE-B5FB-6AA66363A927}"/>
              </a:ext>
            </a:extLst>
          </p:cNvPr>
          <p:cNvSpPr>
            <a:spLocks noGrp="1"/>
          </p:cNvSpPr>
          <p:nvPr>
            <p:ph idx="1"/>
          </p:nvPr>
        </p:nvSpPr>
        <p:spPr/>
        <p:txBody>
          <a:bodyPr/>
          <a:lstStyle/>
          <a:p>
            <a:r>
              <a:rPr lang="zh-TW" altLang="en-US" dirty="0"/>
              <a:t>性別平等教育法：</a:t>
            </a:r>
            <a:endParaRPr lang="en-US" altLang="zh-TW" dirty="0"/>
          </a:p>
          <a:p>
            <a:r>
              <a:rPr lang="zh-TW" altLang="en-US" dirty="0"/>
              <a:t>行為時一方是學生，另方為教職員工生</a:t>
            </a:r>
            <a:endParaRPr lang="en-US" altLang="zh-TW" dirty="0"/>
          </a:p>
          <a:p>
            <a:endParaRPr lang="en-US" altLang="zh-TW" dirty="0"/>
          </a:p>
          <a:p>
            <a:r>
              <a:rPr lang="zh-TW" altLang="en-US" dirty="0"/>
              <a:t>性別平等工作法：</a:t>
            </a:r>
            <a:endParaRPr lang="en-US" altLang="zh-TW" dirty="0"/>
          </a:p>
          <a:p>
            <a:r>
              <a:rPr lang="zh-TW" altLang="en-US" dirty="0"/>
              <a:t>行為時被害人一方為受雇者</a:t>
            </a:r>
            <a:endParaRPr lang="en-US" altLang="zh-TW" dirty="0"/>
          </a:p>
          <a:p>
            <a:endParaRPr lang="en-US" altLang="zh-TW" dirty="0"/>
          </a:p>
          <a:p>
            <a:r>
              <a:rPr lang="zh-TW" altLang="en-US" dirty="0"/>
              <a:t>性騷擾防治法：</a:t>
            </a:r>
            <a:endParaRPr lang="en-US" altLang="zh-TW" dirty="0"/>
          </a:p>
          <a:p>
            <a:r>
              <a:rPr lang="zh-TW" altLang="en-US" dirty="0"/>
              <a:t>行為時雙方不一定存在特定關係</a:t>
            </a:r>
          </a:p>
        </p:txBody>
      </p:sp>
      <p:sp>
        <p:nvSpPr>
          <p:cNvPr id="4" name="日期版面配置區 3">
            <a:extLst>
              <a:ext uri="{FF2B5EF4-FFF2-40B4-BE49-F238E27FC236}">
                <a16:creationId xmlns:a16="http://schemas.microsoft.com/office/drawing/2014/main" id="{51B0651B-1AC3-4416-9133-B9AF2074B300}"/>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6C2A4A65-206E-4CB5-A2DE-DD80D5F04903}"/>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A9EE9E77-587C-48F2-8547-B83FA556A670}"/>
              </a:ext>
            </a:extLst>
          </p:cNvPr>
          <p:cNvSpPr>
            <a:spLocks noGrp="1"/>
          </p:cNvSpPr>
          <p:nvPr>
            <p:ph type="sldNum" sz="quarter" idx="12"/>
          </p:nvPr>
        </p:nvSpPr>
        <p:spPr/>
        <p:txBody>
          <a:bodyPr/>
          <a:lstStyle/>
          <a:p>
            <a:fld id="{9ACDFCE2-71B5-4597-A6BE-5F851153812A}" type="slidenum">
              <a:rPr lang="zh-TW" altLang="en-US" smtClean="0"/>
              <a:pPr/>
              <a:t>45</a:t>
            </a:fld>
            <a:endParaRPr lang="zh-TW" altLang="en-US" dirty="0"/>
          </a:p>
        </p:txBody>
      </p:sp>
    </p:spTree>
    <p:extLst>
      <p:ext uri="{BB962C8B-B14F-4D97-AF65-F5344CB8AC3E}">
        <p14:creationId xmlns:p14="http://schemas.microsoft.com/office/powerpoint/2010/main" val="2256186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主管機關不同</a:t>
            </a:r>
            <a:r>
              <a:rPr lang="en-US" altLang="zh-TW" dirty="0"/>
              <a:t>-</a:t>
            </a:r>
            <a:r>
              <a:rPr lang="zh-TW" altLang="en-US" dirty="0"/>
              <a:t>以桃園市為例</a:t>
            </a:r>
          </a:p>
        </p:txBody>
      </p:sp>
      <p:sp>
        <p:nvSpPr>
          <p:cNvPr id="3" name="內容版面配置區 2"/>
          <p:cNvSpPr>
            <a:spLocks noGrp="1"/>
          </p:cNvSpPr>
          <p:nvPr>
            <p:ph idx="1"/>
          </p:nvPr>
        </p:nvSpPr>
        <p:spPr>
          <a:xfrm>
            <a:off x="2265405" y="2011680"/>
            <a:ext cx="9164976" cy="4771617"/>
          </a:xfrm>
        </p:spPr>
        <p:txBody>
          <a:bodyPr>
            <a:normAutofit/>
          </a:bodyPr>
          <a:lstStyle/>
          <a:p>
            <a:r>
              <a:rPr lang="en-US" altLang="zh-TW" sz="2800" dirty="0">
                <a:solidFill>
                  <a:srgbClr val="FF0000"/>
                </a:solidFill>
              </a:rPr>
              <a:t>• </a:t>
            </a:r>
            <a:r>
              <a:rPr lang="zh-TW" altLang="en-US" sz="2800" dirty="0">
                <a:solidFill>
                  <a:srgbClr val="FF0000"/>
                </a:solidFill>
              </a:rPr>
              <a:t>性騷擾防治法 </a:t>
            </a:r>
            <a:br>
              <a:rPr lang="en-US" altLang="zh-TW" dirty="0"/>
            </a:br>
            <a:r>
              <a:rPr lang="zh-TW" altLang="en-US" b="0" dirty="0">
                <a:effectLst/>
              </a:rPr>
              <a:t>中央：衛生福利部保護服務司</a:t>
            </a:r>
            <a:br>
              <a:rPr lang="en-US" altLang="zh-TW" b="0" dirty="0">
                <a:effectLst/>
              </a:rPr>
            </a:br>
            <a:r>
              <a:rPr lang="zh-TW" altLang="en-US" b="0" dirty="0">
                <a:effectLst/>
              </a:rPr>
              <a:t>地方：桃園市政府</a:t>
            </a:r>
            <a:r>
              <a:rPr lang="zh-TW" altLang="en-US" b="0" i="0" dirty="0">
                <a:solidFill>
                  <a:srgbClr val="333333"/>
                </a:solidFill>
                <a:effectLst/>
                <a:latin typeface="微軟正黑體" panose="020B0604030504040204" pitchFamily="34" charset="-120"/>
                <a:ea typeface="微軟正黑體" panose="020B0604030504040204" pitchFamily="34" charset="-120"/>
              </a:rPr>
              <a:t>家庭暴力暨性侵害防治中心</a:t>
            </a:r>
            <a:endParaRPr lang="en-US" altLang="zh-TW" b="0" dirty="0">
              <a:effectLst/>
            </a:endParaRPr>
          </a:p>
          <a:p>
            <a:endParaRPr lang="en-US" altLang="zh-TW" sz="2800" dirty="0">
              <a:solidFill>
                <a:srgbClr val="FF0000"/>
              </a:solidFill>
            </a:endParaRPr>
          </a:p>
          <a:p>
            <a:r>
              <a:rPr lang="en-US" altLang="zh-TW" sz="2800" dirty="0">
                <a:solidFill>
                  <a:srgbClr val="FF0000"/>
                </a:solidFill>
              </a:rPr>
              <a:t>• </a:t>
            </a:r>
            <a:r>
              <a:rPr lang="zh-TW" altLang="en-US" sz="2800" dirty="0">
                <a:solidFill>
                  <a:srgbClr val="FF0000"/>
                </a:solidFill>
              </a:rPr>
              <a:t>性別平等工作法 </a:t>
            </a:r>
            <a:br>
              <a:rPr lang="en-US" altLang="zh-TW" dirty="0"/>
            </a:br>
            <a:r>
              <a:rPr lang="zh-TW" altLang="en-US" b="0" dirty="0">
                <a:effectLst/>
              </a:rPr>
              <a:t>中央：勞動部</a:t>
            </a:r>
            <a:br>
              <a:rPr lang="en-US" altLang="zh-TW" b="0" dirty="0">
                <a:effectLst/>
              </a:rPr>
            </a:br>
            <a:r>
              <a:rPr lang="zh-TW" altLang="en-US" b="0" dirty="0">
                <a:effectLst/>
              </a:rPr>
              <a:t>地方：桃園市政府勞動局 </a:t>
            </a:r>
            <a:endParaRPr lang="en-US" altLang="zh-TW" b="0" dirty="0">
              <a:effectLst/>
            </a:endParaRPr>
          </a:p>
          <a:p>
            <a:endParaRPr lang="en-US" altLang="zh-TW" dirty="0"/>
          </a:p>
          <a:p>
            <a:r>
              <a:rPr lang="en-US" altLang="zh-TW" sz="2800" dirty="0">
                <a:solidFill>
                  <a:srgbClr val="FF0000"/>
                </a:solidFill>
              </a:rPr>
              <a:t>• </a:t>
            </a:r>
            <a:r>
              <a:rPr lang="zh-TW" altLang="en-US" sz="2800" dirty="0">
                <a:solidFill>
                  <a:srgbClr val="FF0000"/>
                </a:solidFill>
              </a:rPr>
              <a:t>性別平等教育法 </a:t>
            </a:r>
            <a:br>
              <a:rPr lang="en-US" altLang="zh-TW" dirty="0"/>
            </a:br>
            <a:r>
              <a:rPr lang="zh-TW" altLang="en-US" b="0" dirty="0">
                <a:effectLst/>
              </a:rPr>
              <a:t>中央</a:t>
            </a:r>
            <a:r>
              <a:rPr lang="en-US" altLang="zh-TW" b="0" dirty="0">
                <a:effectLst/>
              </a:rPr>
              <a:t>:</a:t>
            </a:r>
            <a:r>
              <a:rPr lang="zh-TW" altLang="en-US" b="0" dirty="0">
                <a:effectLst/>
              </a:rPr>
              <a:t>教育部 </a:t>
            </a:r>
            <a:br>
              <a:rPr lang="en-US" altLang="zh-TW" b="0" dirty="0">
                <a:effectLst/>
              </a:rPr>
            </a:br>
            <a:r>
              <a:rPr lang="zh-TW" altLang="en-US" b="0" dirty="0">
                <a:effectLst/>
              </a:rPr>
              <a:t>地方</a:t>
            </a:r>
            <a:r>
              <a:rPr lang="en-US" altLang="zh-TW" b="0" dirty="0">
                <a:effectLst/>
              </a:rPr>
              <a:t>:</a:t>
            </a:r>
            <a:r>
              <a:rPr lang="zh-TW" altLang="en-US" b="0" dirty="0">
                <a:effectLst/>
              </a:rPr>
              <a:t>桃園市政府教育局</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46</a:t>
            </a:fld>
            <a:endParaRPr lang="zh-TW" altLang="en-US" dirty="0"/>
          </a:p>
        </p:txBody>
      </p:sp>
    </p:spTree>
    <p:extLst>
      <p:ext uri="{BB962C8B-B14F-4D97-AF65-F5344CB8AC3E}">
        <p14:creationId xmlns:p14="http://schemas.microsoft.com/office/powerpoint/2010/main" val="1319936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61F7C6-82A1-4129-A87D-67A0540F34F5}"/>
              </a:ext>
            </a:extLst>
          </p:cNvPr>
          <p:cNvSpPr>
            <a:spLocks noGrp="1"/>
          </p:cNvSpPr>
          <p:nvPr>
            <p:ph type="title"/>
          </p:nvPr>
        </p:nvSpPr>
        <p:spPr>
          <a:xfrm>
            <a:off x="2265405" y="499533"/>
            <a:ext cx="9604862" cy="1658198"/>
          </a:xfrm>
        </p:spPr>
        <p:txBody>
          <a:bodyPr/>
          <a:lstStyle/>
          <a:p>
            <a:r>
              <a:rPr lang="zh-TW" altLang="en-US" dirty="0"/>
              <a:t>性別平等教育法施行細則第八條</a:t>
            </a:r>
          </a:p>
        </p:txBody>
      </p:sp>
      <p:sp>
        <p:nvSpPr>
          <p:cNvPr id="3" name="內容版面配置區 2">
            <a:extLst>
              <a:ext uri="{FF2B5EF4-FFF2-40B4-BE49-F238E27FC236}">
                <a16:creationId xmlns:a16="http://schemas.microsoft.com/office/drawing/2014/main" id="{100D91CB-FB10-4986-BF47-B7BB12B262D6}"/>
              </a:ext>
            </a:extLst>
          </p:cNvPr>
          <p:cNvSpPr>
            <a:spLocks noGrp="1"/>
          </p:cNvSpPr>
          <p:nvPr>
            <p:ph idx="1"/>
          </p:nvPr>
        </p:nvSpPr>
        <p:spPr/>
        <p:txBody>
          <a:bodyPr/>
          <a:lstStyle/>
          <a:p>
            <a:r>
              <a:rPr lang="zh-TW" altLang="en-US" dirty="0"/>
              <a:t>本法第七條第一項</a:t>
            </a:r>
            <a:r>
              <a:rPr lang="en-US" altLang="zh-TW" dirty="0"/>
              <a:t>……</a:t>
            </a:r>
            <a:r>
              <a:rPr lang="zh-TW" altLang="en-US" dirty="0"/>
              <a:t>所稱性別平等意識，指個人</a:t>
            </a:r>
            <a:endParaRPr lang="en-US" altLang="zh-TW" dirty="0"/>
          </a:p>
          <a:p>
            <a:pPr marL="457200" indent="-457200">
              <a:buFont typeface="+mj-lt"/>
              <a:buAutoNum type="arabicPeriod"/>
            </a:pPr>
            <a:r>
              <a:rPr lang="zh-TW" altLang="en-US" dirty="0">
                <a:solidFill>
                  <a:srgbClr val="FF0000"/>
                </a:solidFill>
              </a:rPr>
              <a:t>認同性別平等之價值</a:t>
            </a:r>
            <a:endParaRPr lang="en-US" altLang="zh-TW" dirty="0">
              <a:solidFill>
                <a:srgbClr val="FF0000"/>
              </a:solidFill>
            </a:endParaRPr>
          </a:p>
          <a:p>
            <a:pPr marL="457200" indent="-457200">
              <a:buFont typeface="+mj-lt"/>
              <a:buAutoNum type="arabicPeriod"/>
            </a:pPr>
            <a:r>
              <a:rPr lang="zh-TW" altLang="en-US" dirty="0">
                <a:solidFill>
                  <a:srgbClr val="FF0000"/>
                </a:solidFill>
              </a:rPr>
              <a:t>瞭解性別不平等之現象及其成因</a:t>
            </a:r>
            <a:endParaRPr lang="en-US" altLang="zh-TW" dirty="0">
              <a:solidFill>
                <a:srgbClr val="FF0000"/>
              </a:solidFill>
            </a:endParaRPr>
          </a:p>
          <a:p>
            <a:pPr marL="457200" indent="-457200">
              <a:buFont typeface="+mj-lt"/>
              <a:buAutoNum type="arabicPeriod"/>
            </a:pPr>
            <a:r>
              <a:rPr lang="zh-TW" altLang="en-US" dirty="0">
                <a:solidFill>
                  <a:srgbClr val="FF0000"/>
                </a:solidFill>
              </a:rPr>
              <a:t>並具有協助改善現況之意願。</a:t>
            </a:r>
          </a:p>
        </p:txBody>
      </p:sp>
      <p:sp>
        <p:nvSpPr>
          <p:cNvPr id="4" name="日期版面配置區 3">
            <a:extLst>
              <a:ext uri="{FF2B5EF4-FFF2-40B4-BE49-F238E27FC236}">
                <a16:creationId xmlns:a16="http://schemas.microsoft.com/office/drawing/2014/main" id="{5B129DA6-881A-43CA-B7D2-E3330DA5CCF0}"/>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117DFBED-928C-48C9-A107-44A1C214C892}"/>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83378C51-616E-4A45-832B-B8556C0A421E}"/>
              </a:ext>
            </a:extLst>
          </p:cNvPr>
          <p:cNvSpPr>
            <a:spLocks noGrp="1"/>
          </p:cNvSpPr>
          <p:nvPr>
            <p:ph type="sldNum" sz="quarter" idx="12"/>
          </p:nvPr>
        </p:nvSpPr>
        <p:spPr/>
        <p:txBody>
          <a:bodyPr/>
          <a:lstStyle/>
          <a:p>
            <a:fld id="{9ACDFCE2-71B5-4597-A6BE-5F851153812A}" type="slidenum">
              <a:rPr lang="zh-TW" altLang="en-US" smtClean="0"/>
              <a:pPr/>
              <a:t>47</a:t>
            </a:fld>
            <a:endParaRPr lang="zh-TW" altLang="en-US" dirty="0"/>
          </a:p>
        </p:txBody>
      </p:sp>
    </p:spTree>
    <p:extLst>
      <p:ext uri="{BB962C8B-B14F-4D97-AF65-F5344CB8AC3E}">
        <p14:creationId xmlns:p14="http://schemas.microsoft.com/office/powerpoint/2010/main" val="3651246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79018C-776E-4776-9204-6B2339F588D4}"/>
              </a:ext>
            </a:extLst>
          </p:cNvPr>
          <p:cNvSpPr>
            <a:spLocks noGrp="1"/>
          </p:cNvSpPr>
          <p:nvPr>
            <p:ph type="title"/>
          </p:nvPr>
        </p:nvSpPr>
        <p:spPr>
          <a:xfrm>
            <a:off x="2265404" y="211232"/>
            <a:ext cx="9164594" cy="1658198"/>
          </a:xfrm>
        </p:spPr>
        <p:txBody>
          <a:bodyPr/>
          <a:lstStyle/>
          <a:p>
            <a:r>
              <a:rPr lang="zh-TW" altLang="en-US" dirty="0"/>
              <a:t>性別平等教育法相關定義</a:t>
            </a:r>
            <a:r>
              <a:rPr lang="en-US" altLang="zh-TW" dirty="0"/>
              <a:t>-</a:t>
            </a:r>
            <a:r>
              <a:rPr lang="zh-TW" altLang="en-US" dirty="0"/>
              <a:t>人</a:t>
            </a:r>
            <a:br>
              <a:rPr lang="en-US" altLang="zh-TW" dirty="0"/>
            </a:br>
            <a:r>
              <a:rPr lang="en-US" altLang="zh-TW" dirty="0"/>
              <a:t>(</a:t>
            </a:r>
            <a:r>
              <a:rPr lang="zh-TW" altLang="en-US" dirty="0"/>
              <a:t>第三條第二款</a:t>
            </a:r>
            <a:r>
              <a:rPr lang="en-US" altLang="zh-TW" dirty="0"/>
              <a:t>)</a:t>
            </a:r>
            <a:endParaRPr lang="zh-TW" altLang="en-US" dirty="0"/>
          </a:p>
        </p:txBody>
      </p:sp>
      <p:sp>
        <p:nvSpPr>
          <p:cNvPr id="3" name="內容版面配置區 2">
            <a:extLst>
              <a:ext uri="{FF2B5EF4-FFF2-40B4-BE49-F238E27FC236}">
                <a16:creationId xmlns:a16="http://schemas.microsoft.com/office/drawing/2014/main" id="{C2F685D5-76D8-4807-A960-69E1DF51A8B3}"/>
              </a:ext>
            </a:extLst>
          </p:cNvPr>
          <p:cNvSpPr>
            <a:spLocks noGrp="1"/>
          </p:cNvSpPr>
          <p:nvPr>
            <p:ph idx="1"/>
          </p:nvPr>
        </p:nvSpPr>
        <p:spPr>
          <a:xfrm>
            <a:off x="2265404" y="2011680"/>
            <a:ext cx="9926596" cy="4846320"/>
          </a:xfrm>
        </p:spPr>
        <p:txBody>
          <a:bodyPr>
            <a:normAutofit/>
          </a:bodyPr>
          <a:lstStyle/>
          <a:p>
            <a:r>
              <a:rPr lang="zh-TW" altLang="en-US" dirty="0"/>
              <a:t>學校：</a:t>
            </a:r>
            <a:endParaRPr lang="en-US" altLang="zh-TW" dirty="0"/>
          </a:p>
          <a:p>
            <a:r>
              <a:rPr lang="zh-TW" altLang="en-US" sz="2000" dirty="0"/>
              <a:t>指公私立各級學校、</a:t>
            </a:r>
            <a:r>
              <a:rPr lang="zh-TW" altLang="en-US" sz="2000" dirty="0">
                <a:solidFill>
                  <a:srgbClr val="FF0000"/>
                </a:solidFill>
              </a:rPr>
              <a:t>軍事學校、預備學校、警察各級學校及少年矯正學校</a:t>
            </a:r>
            <a:r>
              <a:rPr lang="zh-TW" altLang="en-US" sz="2000" dirty="0"/>
              <a:t>。</a:t>
            </a:r>
            <a:endParaRPr lang="en-US" altLang="zh-TW" sz="2000" dirty="0"/>
          </a:p>
          <a:p>
            <a:r>
              <a:rPr lang="zh-TW" altLang="en-US" dirty="0"/>
              <a:t>教師：</a:t>
            </a:r>
            <a:endParaRPr lang="en-US" altLang="zh-TW" dirty="0"/>
          </a:p>
          <a:p>
            <a:r>
              <a:rPr lang="zh-TW" altLang="en-US" sz="2000" dirty="0"/>
              <a:t>指專任教師、兼任教師、代理教師、代課教師、教官、</a:t>
            </a:r>
            <a:r>
              <a:rPr lang="zh-TW" altLang="en-US" sz="2000" dirty="0">
                <a:solidFill>
                  <a:srgbClr val="FF0000"/>
                </a:solidFill>
              </a:rPr>
              <a:t>運用於協助教學之志願服務人員、實際執行教學之教育實習人員、實習場域之實習指導人員及其他執行教學或研究之人員</a:t>
            </a:r>
            <a:r>
              <a:rPr lang="zh-TW" altLang="en-US" sz="2000" dirty="0"/>
              <a:t>。</a:t>
            </a:r>
            <a:endParaRPr lang="en-US" altLang="zh-TW" sz="2000" dirty="0"/>
          </a:p>
          <a:p>
            <a:r>
              <a:rPr lang="zh-TW" altLang="en-US" dirty="0"/>
              <a:t>職員、工友：</a:t>
            </a:r>
            <a:endParaRPr lang="en-US" altLang="zh-TW" dirty="0"/>
          </a:p>
          <a:p>
            <a:r>
              <a:rPr lang="zh-TW" altLang="en-US" sz="2000" dirty="0"/>
              <a:t>指前目教師以外，</a:t>
            </a:r>
            <a:r>
              <a:rPr lang="zh-TW" altLang="en-US" sz="2000" dirty="0">
                <a:solidFill>
                  <a:srgbClr val="FF0000"/>
                </a:solidFill>
              </a:rPr>
              <a:t>固定、定期執行學校事務人員</a:t>
            </a:r>
            <a:r>
              <a:rPr lang="zh-TW" altLang="en-US" sz="2000" dirty="0"/>
              <a:t>、運用於協助學校事務之志願服務人員、學生事務創新人員及其他經中央主管機關指定者。</a:t>
            </a:r>
            <a:endParaRPr lang="en-US" altLang="zh-TW" sz="2000" dirty="0"/>
          </a:p>
          <a:p>
            <a:r>
              <a:rPr lang="zh-TW" altLang="en-US" dirty="0"/>
              <a:t>學生：</a:t>
            </a:r>
            <a:endParaRPr lang="en-US" altLang="zh-TW" dirty="0"/>
          </a:p>
          <a:p>
            <a:r>
              <a:rPr lang="zh-TW" altLang="en-US" sz="2000" dirty="0"/>
              <a:t>指</a:t>
            </a:r>
            <a:r>
              <a:rPr lang="zh-TW" altLang="en-US" sz="2000" dirty="0">
                <a:solidFill>
                  <a:srgbClr val="FF0000"/>
                </a:solidFill>
              </a:rPr>
              <a:t>具有學籍、學制轉銜期間未具學籍者、接受進修推廣教育者、交換學生、教育實習學生或研修生</a:t>
            </a:r>
            <a:r>
              <a:rPr lang="zh-TW" altLang="en-US" sz="2000" dirty="0"/>
              <a:t>及其他經中央主管機關指定者。</a:t>
            </a:r>
            <a:endParaRPr lang="en-US" altLang="zh-TW" sz="2000" dirty="0"/>
          </a:p>
        </p:txBody>
      </p:sp>
      <p:sp>
        <p:nvSpPr>
          <p:cNvPr id="4" name="日期版面配置區 3">
            <a:extLst>
              <a:ext uri="{FF2B5EF4-FFF2-40B4-BE49-F238E27FC236}">
                <a16:creationId xmlns:a16="http://schemas.microsoft.com/office/drawing/2014/main" id="{A1069FCA-8939-44CD-BF24-D8B57BC4EA49}"/>
              </a:ext>
            </a:extLst>
          </p:cNvPr>
          <p:cNvSpPr>
            <a:spLocks noGrp="1"/>
          </p:cNvSpPr>
          <p:nvPr>
            <p:ph type="dt" sz="half" idx="10"/>
          </p:nvPr>
        </p:nvSpPr>
        <p:spPr/>
        <p:txBody>
          <a:bodyPr/>
          <a:lstStyle/>
          <a:p>
            <a:fld id="{4FC9E79E-4EA8-45E5-8D4D-778A5962F8FA}" type="datetime1">
              <a:rPr lang="zh-TW" altLang="en-US" smtClean="0"/>
              <a:t>2026/3/3</a:t>
            </a:fld>
            <a:endParaRPr lang="zh-TW" altLang="en-US" dirty="0"/>
          </a:p>
        </p:txBody>
      </p:sp>
      <p:sp>
        <p:nvSpPr>
          <p:cNvPr id="5" name="頁尾版面配置區 4">
            <a:extLst>
              <a:ext uri="{FF2B5EF4-FFF2-40B4-BE49-F238E27FC236}">
                <a16:creationId xmlns:a16="http://schemas.microsoft.com/office/drawing/2014/main" id="{91AE0C10-EE22-43CD-AFFB-CA1A0167CA72}"/>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C3B7F881-021B-4BF0-8EC7-D14CF8DB3871}"/>
              </a:ext>
            </a:extLst>
          </p:cNvPr>
          <p:cNvSpPr>
            <a:spLocks noGrp="1"/>
          </p:cNvSpPr>
          <p:nvPr>
            <p:ph type="sldNum" sz="quarter" idx="12"/>
          </p:nvPr>
        </p:nvSpPr>
        <p:spPr/>
        <p:txBody>
          <a:bodyPr/>
          <a:lstStyle/>
          <a:p>
            <a:fld id="{9ACDFCE2-71B5-4597-A6BE-5F851153812A}" type="slidenum">
              <a:rPr lang="zh-TW" altLang="en-US" smtClean="0"/>
              <a:pPr/>
              <a:t>48</a:t>
            </a:fld>
            <a:endParaRPr lang="zh-TW" altLang="en-US" dirty="0"/>
          </a:p>
        </p:txBody>
      </p:sp>
    </p:spTree>
    <p:extLst>
      <p:ext uri="{BB962C8B-B14F-4D97-AF65-F5344CB8AC3E}">
        <p14:creationId xmlns:p14="http://schemas.microsoft.com/office/powerpoint/2010/main" val="150155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79018C-776E-4776-9204-6B2339F588D4}"/>
              </a:ext>
            </a:extLst>
          </p:cNvPr>
          <p:cNvSpPr>
            <a:spLocks noGrp="1"/>
          </p:cNvSpPr>
          <p:nvPr>
            <p:ph type="title"/>
          </p:nvPr>
        </p:nvSpPr>
        <p:spPr>
          <a:xfrm>
            <a:off x="2265404" y="211232"/>
            <a:ext cx="9164594" cy="1658198"/>
          </a:xfrm>
        </p:spPr>
        <p:txBody>
          <a:bodyPr/>
          <a:lstStyle/>
          <a:p>
            <a:r>
              <a:rPr lang="zh-TW" altLang="en-US" dirty="0"/>
              <a:t>性別平等教育法相關定義</a:t>
            </a:r>
            <a:r>
              <a:rPr lang="en-US" altLang="zh-TW" dirty="0"/>
              <a:t>-</a:t>
            </a:r>
            <a:r>
              <a:rPr lang="zh-TW" altLang="en-US" dirty="0"/>
              <a:t>事</a:t>
            </a:r>
            <a:br>
              <a:rPr lang="en-US" altLang="zh-TW" dirty="0"/>
            </a:br>
            <a:r>
              <a:rPr lang="zh-TW" altLang="en-US" dirty="0"/>
              <a:t>第三條第三款</a:t>
            </a:r>
          </a:p>
        </p:txBody>
      </p:sp>
      <p:sp>
        <p:nvSpPr>
          <p:cNvPr id="3" name="內容版面配置區 2">
            <a:extLst>
              <a:ext uri="{FF2B5EF4-FFF2-40B4-BE49-F238E27FC236}">
                <a16:creationId xmlns:a16="http://schemas.microsoft.com/office/drawing/2014/main" id="{C2F685D5-76D8-4807-A960-69E1DF51A8B3}"/>
              </a:ext>
            </a:extLst>
          </p:cNvPr>
          <p:cNvSpPr>
            <a:spLocks noGrp="1"/>
          </p:cNvSpPr>
          <p:nvPr>
            <p:ph idx="1"/>
          </p:nvPr>
        </p:nvSpPr>
        <p:spPr>
          <a:xfrm>
            <a:off x="2265404" y="2011680"/>
            <a:ext cx="9926596" cy="4846320"/>
          </a:xfrm>
        </p:spPr>
        <p:txBody>
          <a:bodyPr>
            <a:normAutofit/>
          </a:bodyPr>
          <a:lstStyle/>
          <a:p>
            <a:endParaRPr lang="en-US" altLang="zh-TW" sz="2000" dirty="0"/>
          </a:p>
          <a:p>
            <a:endParaRPr lang="en-US" altLang="zh-TW" sz="2000" dirty="0"/>
          </a:p>
          <a:p>
            <a:r>
              <a:rPr lang="zh-TW" altLang="en-US" dirty="0"/>
              <a:t>校園性別事件：</a:t>
            </a:r>
            <a:endParaRPr lang="en-US" altLang="zh-TW" dirty="0"/>
          </a:p>
          <a:p>
            <a:r>
              <a:rPr lang="zh-TW" altLang="en-US" sz="2000" dirty="0"/>
              <a:t>指事件之</a:t>
            </a:r>
            <a:r>
              <a:rPr lang="zh-TW" altLang="en-US" sz="2000" dirty="0">
                <a:solidFill>
                  <a:srgbClr val="FF0000"/>
                </a:solidFill>
              </a:rPr>
              <a:t>一方為學校校長、教師、職員、工友或學生</a:t>
            </a:r>
            <a:r>
              <a:rPr lang="zh-TW" altLang="en-US" sz="2000" dirty="0"/>
              <a:t>，</a:t>
            </a:r>
            <a:r>
              <a:rPr lang="zh-TW" altLang="en-US" sz="2000" dirty="0">
                <a:solidFill>
                  <a:srgbClr val="FF0000"/>
                </a:solidFill>
              </a:rPr>
              <a:t>他方為學生</a:t>
            </a:r>
            <a:r>
              <a:rPr lang="zh-TW" altLang="en-US" sz="2000" dirty="0"/>
              <a:t>，</a:t>
            </a:r>
            <a:endParaRPr lang="en-US" altLang="zh-TW" sz="2000" dirty="0"/>
          </a:p>
          <a:p>
            <a:r>
              <a:rPr lang="zh-TW" altLang="en-US" sz="2000" dirty="0"/>
              <a:t>並有下列情形之一者：</a:t>
            </a:r>
            <a:endParaRPr lang="en-US" altLang="zh-TW" sz="2000" dirty="0"/>
          </a:p>
          <a:p>
            <a:r>
              <a:rPr lang="zh-TW" altLang="en-US" sz="2000" dirty="0">
                <a:solidFill>
                  <a:srgbClr val="FF0000"/>
                </a:solidFill>
              </a:rPr>
              <a:t>性侵害、性騷擾、性霸凌、違反專業倫理</a:t>
            </a:r>
            <a:endParaRPr lang="zh-TW" altLang="en-US" sz="1800" dirty="0">
              <a:solidFill>
                <a:srgbClr val="FF0000"/>
              </a:solidFill>
            </a:endParaRPr>
          </a:p>
        </p:txBody>
      </p:sp>
      <p:sp>
        <p:nvSpPr>
          <p:cNvPr id="4" name="日期版面配置區 3">
            <a:extLst>
              <a:ext uri="{FF2B5EF4-FFF2-40B4-BE49-F238E27FC236}">
                <a16:creationId xmlns:a16="http://schemas.microsoft.com/office/drawing/2014/main" id="{A1069FCA-8939-44CD-BF24-D8B57BC4EA49}"/>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91AE0C10-EE22-43CD-AFFB-CA1A0167CA72}"/>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C3B7F881-021B-4BF0-8EC7-D14CF8DB3871}"/>
              </a:ext>
            </a:extLst>
          </p:cNvPr>
          <p:cNvSpPr>
            <a:spLocks noGrp="1"/>
          </p:cNvSpPr>
          <p:nvPr>
            <p:ph type="sldNum" sz="quarter" idx="12"/>
          </p:nvPr>
        </p:nvSpPr>
        <p:spPr/>
        <p:txBody>
          <a:bodyPr/>
          <a:lstStyle/>
          <a:p>
            <a:fld id="{9ACDFCE2-71B5-4597-A6BE-5F851153812A}" type="slidenum">
              <a:rPr lang="zh-TW" altLang="en-US" smtClean="0"/>
              <a:pPr/>
              <a:t>49</a:t>
            </a:fld>
            <a:endParaRPr lang="zh-TW" altLang="en-US" dirty="0"/>
          </a:p>
        </p:txBody>
      </p:sp>
    </p:spTree>
    <p:extLst>
      <p:ext uri="{BB962C8B-B14F-4D97-AF65-F5344CB8AC3E}">
        <p14:creationId xmlns:p14="http://schemas.microsoft.com/office/powerpoint/2010/main" val="299098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16F2A1-29E3-4B45-A90D-9F7BC9C42DB8}"/>
              </a:ext>
            </a:extLst>
          </p:cNvPr>
          <p:cNvSpPr>
            <a:spLocks noGrp="1"/>
          </p:cNvSpPr>
          <p:nvPr>
            <p:ph type="title"/>
          </p:nvPr>
        </p:nvSpPr>
        <p:spPr/>
        <p:txBody>
          <a:bodyPr/>
          <a:lstStyle/>
          <a:p>
            <a:r>
              <a:rPr lang="zh-TW" altLang="en-US" dirty="0"/>
              <a:t>各世代前三大取用名</a:t>
            </a:r>
          </a:p>
        </p:txBody>
      </p:sp>
      <p:graphicFrame>
        <p:nvGraphicFramePr>
          <p:cNvPr id="7" name="表格 7">
            <a:extLst>
              <a:ext uri="{FF2B5EF4-FFF2-40B4-BE49-F238E27FC236}">
                <a16:creationId xmlns:a16="http://schemas.microsoft.com/office/drawing/2014/main" id="{0E0F41B5-AF35-4D85-A18D-E4D052049EFA}"/>
              </a:ext>
            </a:extLst>
          </p:cNvPr>
          <p:cNvGraphicFramePr>
            <a:graphicFrameLocks noGrp="1"/>
          </p:cNvGraphicFramePr>
          <p:nvPr>
            <p:ph idx="1"/>
          </p:nvPr>
        </p:nvGraphicFramePr>
        <p:xfrm>
          <a:off x="2265363" y="2011363"/>
          <a:ext cx="9164634" cy="3708400"/>
        </p:xfrm>
        <a:graphic>
          <a:graphicData uri="http://schemas.openxmlformats.org/drawingml/2006/table">
            <a:tbl>
              <a:tblPr firstRow="1" bandRow="1">
                <a:tableStyleId>{5C22544A-7EE6-4342-B048-85BDC9FD1C3A}</a:tableStyleId>
              </a:tblPr>
              <a:tblGrid>
                <a:gridCol w="3054878">
                  <a:extLst>
                    <a:ext uri="{9D8B030D-6E8A-4147-A177-3AD203B41FA5}">
                      <a16:colId xmlns:a16="http://schemas.microsoft.com/office/drawing/2014/main" val="1649469490"/>
                    </a:ext>
                  </a:extLst>
                </a:gridCol>
                <a:gridCol w="3054878">
                  <a:extLst>
                    <a:ext uri="{9D8B030D-6E8A-4147-A177-3AD203B41FA5}">
                      <a16:colId xmlns:a16="http://schemas.microsoft.com/office/drawing/2014/main" val="1326363629"/>
                    </a:ext>
                  </a:extLst>
                </a:gridCol>
                <a:gridCol w="3054878">
                  <a:extLst>
                    <a:ext uri="{9D8B030D-6E8A-4147-A177-3AD203B41FA5}">
                      <a16:colId xmlns:a16="http://schemas.microsoft.com/office/drawing/2014/main" val="2446174467"/>
                    </a:ext>
                  </a:extLst>
                </a:gridCol>
              </a:tblGrid>
              <a:tr h="370840">
                <a:tc>
                  <a:txBody>
                    <a:bodyPr/>
                    <a:lstStyle/>
                    <a:p>
                      <a:pPr algn="ctr"/>
                      <a:r>
                        <a:rPr lang="zh-TW" altLang="en-US" dirty="0">
                          <a:latin typeface="微軟正黑體" panose="020B0604030504040204" pitchFamily="34" charset="-120"/>
                          <a:ea typeface="微軟正黑體" panose="020B0604030504040204" pitchFamily="34" charset="-120"/>
                        </a:rPr>
                        <a:t>世代</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男性名</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女性名</a:t>
                      </a:r>
                    </a:p>
                  </a:txBody>
                  <a:tcPr anchor="ctr"/>
                </a:tc>
                <a:extLst>
                  <a:ext uri="{0D108BD9-81ED-4DB2-BD59-A6C34878D82A}">
                    <a16:rowId xmlns:a16="http://schemas.microsoft.com/office/drawing/2014/main" val="1015968810"/>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民國</a:t>
                      </a:r>
                      <a:r>
                        <a:rPr lang="en-US" altLang="zh-TW" dirty="0">
                          <a:latin typeface="微軟正黑體" panose="020B0604030504040204" pitchFamily="34" charset="-120"/>
                          <a:ea typeface="微軟正黑體" panose="020B0604030504040204" pitchFamily="34" charset="-120"/>
                        </a:rPr>
                        <a:t>30-39</a:t>
                      </a:r>
                      <a:r>
                        <a:rPr lang="zh-TW" altLang="en-US" dirty="0">
                          <a:latin typeface="微軟正黑體" panose="020B0604030504040204" pitchFamily="34" charset="-120"/>
                          <a:ea typeface="微軟正黑體" panose="020B0604030504040204" pitchFamily="34" charset="-120"/>
                        </a:rPr>
                        <a:t>年</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正雄、武雄、文雄</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秀英、秀琴、美玉</a:t>
                      </a:r>
                    </a:p>
                  </a:txBody>
                  <a:tcPr anchor="ctr"/>
                </a:tc>
                <a:extLst>
                  <a:ext uri="{0D108BD9-81ED-4DB2-BD59-A6C34878D82A}">
                    <a16:rowId xmlns:a16="http://schemas.microsoft.com/office/drawing/2014/main" val="159430212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民國</a:t>
                      </a:r>
                      <a:r>
                        <a:rPr lang="en-US" altLang="zh-TW" dirty="0">
                          <a:latin typeface="微軟正黑體" panose="020B0604030504040204" pitchFamily="34" charset="-120"/>
                          <a:ea typeface="微軟正黑體" panose="020B0604030504040204" pitchFamily="34" charset="-120"/>
                        </a:rPr>
                        <a:t>40-49</a:t>
                      </a:r>
                      <a:r>
                        <a:rPr lang="zh-TW" altLang="en-US" dirty="0">
                          <a:latin typeface="微軟正黑體" panose="020B0604030504040204" pitchFamily="34" charset="-120"/>
                          <a:ea typeface="微軟正黑體" panose="020B0604030504040204" pitchFamily="34" charset="-120"/>
                        </a:rPr>
                        <a:t>年</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金龍、進財、榮華</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麗華、秀琴、秀美</a:t>
                      </a:r>
                    </a:p>
                  </a:txBody>
                  <a:tcPr anchor="ctr"/>
                </a:tc>
                <a:extLst>
                  <a:ext uri="{0D108BD9-81ED-4DB2-BD59-A6C34878D82A}">
                    <a16:rowId xmlns:a16="http://schemas.microsoft.com/office/drawing/2014/main" val="3850126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民國</a:t>
                      </a:r>
                      <a:r>
                        <a:rPr lang="en-US" altLang="zh-TW" dirty="0">
                          <a:latin typeface="微軟正黑體" panose="020B0604030504040204" pitchFamily="34" charset="-120"/>
                          <a:ea typeface="微軟正黑體" panose="020B0604030504040204" pitchFamily="34" charset="-120"/>
                        </a:rPr>
                        <a:t>50-59</a:t>
                      </a:r>
                      <a:r>
                        <a:rPr lang="zh-TW" altLang="en-US" dirty="0">
                          <a:latin typeface="微軟正黑體" panose="020B0604030504040204" pitchFamily="34" charset="-120"/>
                          <a:ea typeface="微軟正黑體" panose="020B0604030504040204" pitchFamily="34" charset="-120"/>
                        </a:rPr>
                        <a:t>年</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志明、志成、文雄</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淑芬、美玲、淑惠</a:t>
                      </a:r>
                    </a:p>
                  </a:txBody>
                  <a:tcPr anchor="ctr"/>
                </a:tc>
                <a:extLst>
                  <a:ext uri="{0D108BD9-81ED-4DB2-BD59-A6C34878D82A}">
                    <a16:rowId xmlns:a16="http://schemas.microsoft.com/office/drawing/2014/main" val="22427521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民國</a:t>
                      </a:r>
                      <a:r>
                        <a:rPr lang="en-US" altLang="zh-TW" dirty="0">
                          <a:latin typeface="微軟正黑體" panose="020B0604030504040204" pitchFamily="34" charset="-120"/>
                          <a:ea typeface="微軟正黑體" panose="020B0604030504040204" pitchFamily="34" charset="-120"/>
                        </a:rPr>
                        <a:t>60-69</a:t>
                      </a:r>
                      <a:r>
                        <a:rPr lang="zh-TW" altLang="en-US" dirty="0">
                          <a:latin typeface="微軟正黑體" panose="020B0604030504040204" pitchFamily="34" charset="-120"/>
                          <a:ea typeface="微軟正黑體" panose="020B0604030504040204" pitchFamily="34" charset="-120"/>
                        </a:rPr>
                        <a:t>年</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志偉、志明、建宏</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淑芬、雅惠、淑娟</a:t>
                      </a:r>
                    </a:p>
                  </a:txBody>
                  <a:tcPr anchor="ctr"/>
                </a:tc>
                <a:extLst>
                  <a:ext uri="{0D108BD9-81ED-4DB2-BD59-A6C34878D82A}">
                    <a16:rowId xmlns:a16="http://schemas.microsoft.com/office/drawing/2014/main" val="14478661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民國</a:t>
                      </a:r>
                      <a:r>
                        <a:rPr lang="en-US" altLang="zh-TW" dirty="0">
                          <a:latin typeface="微軟正黑體" panose="020B0604030504040204" pitchFamily="34" charset="-120"/>
                          <a:ea typeface="微軟正黑體" panose="020B0604030504040204" pitchFamily="34" charset="-120"/>
                        </a:rPr>
                        <a:t>70-79</a:t>
                      </a:r>
                      <a:r>
                        <a:rPr lang="zh-TW" altLang="en-US" dirty="0">
                          <a:latin typeface="微軟正黑體" panose="020B0604030504040204" pitchFamily="34" charset="-120"/>
                          <a:ea typeface="微軟正黑體" panose="020B0604030504040204" pitchFamily="34" charset="-120"/>
                        </a:rPr>
                        <a:t>年</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家豪、志豪、志偉</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雅婷、怡君、雅雯</a:t>
                      </a:r>
                    </a:p>
                  </a:txBody>
                  <a:tcPr anchor="ctr"/>
                </a:tc>
                <a:extLst>
                  <a:ext uri="{0D108BD9-81ED-4DB2-BD59-A6C34878D82A}">
                    <a16:rowId xmlns:a16="http://schemas.microsoft.com/office/drawing/2014/main" val="4103440978"/>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民國</a:t>
                      </a:r>
                      <a:r>
                        <a:rPr lang="en-US" altLang="zh-TW" dirty="0">
                          <a:latin typeface="微軟正黑體" panose="020B0604030504040204" pitchFamily="34" charset="-120"/>
                          <a:ea typeface="微軟正黑體" panose="020B0604030504040204" pitchFamily="34" charset="-120"/>
                        </a:rPr>
                        <a:t>80-89</a:t>
                      </a:r>
                      <a:r>
                        <a:rPr lang="zh-TW" altLang="en-US" dirty="0">
                          <a:latin typeface="微軟正黑體" panose="020B0604030504040204" pitchFamily="34" charset="-120"/>
                          <a:ea typeface="微軟正黑體" panose="020B0604030504040204" pitchFamily="34" charset="-120"/>
                        </a:rPr>
                        <a:t>年</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家豪、冠宇、冠廷</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雅婷、怡君、怡婷</a:t>
                      </a:r>
                    </a:p>
                  </a:txBody>
                  <a:tcPr anchor="ctr"/>
                </a:tc>
                <a:extLst>
                  <a:ext uri="{0D108BD9-81ED-4DB2-BD59-A6C34878D82A}">
                    <a16:rowId xmlns:a16="http://schemas.microsoft.com/office/drawing/2014/main" val="818282457"/>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民國</a:t>
                      </a:r>
                      <a:r>
                        <a:rPr lang="en-US" altLang="zh-TW" dirty="0">
                          <a:latin typeface="微軟正黑體" panose="020B0604030504040204" pitchFamily="34" charset="-120"/>
                          <a:ea typeface="微軟正黑體" panose="020B0604030504040204" pitchFamily="34" charset="-120"/>
                        </a:rPr>
                        <a:t>90-99</a:t>
                      </a:r>
                      <a:r>
                        <a:rPr lang="zh-TW" altLang="en-US" dirty="0">
                          <a:latin typeface="微軟正黑體" panose="020B0604030504040204" pitchFamily="34" charset="-120"/>
                          <a:ea typeface="微軟正黑體" panose="020B0604030504040204" pitchFamily="34" charset="-120"/>
                        </a:rPr>
                        <a:t>年</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承恩、承翰、冠廷</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宜蓁、欣妤、詩涵</a:t>
                      </a:r>
                    </a:p>
                  </a:txBody>
                  <a:tcPr anchor="ctr"/>
                </a:tc>
                <a:extLst>
                  <a:ext uri="{0D108BD9-81ED-4DB2-BD59-A6C34878D82A}">
                    <a16:rowId xmlns:a16="http://schemas.microsoft.com/office/drawing/2014/main" val="5193992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民國</a:t>
                      </a:r>
                      <a:r>
                        <a:rPr lang="en-US" altLang="zh-TW" dirty="0">
                          <a:latin typeface="微軟正黑體" panose="020B0604030504040204" pitchFamily="34" charset="-120"/>
                          <a:ea typeface="微軟正黑體" panose="020B0604030504040204" pitchFamily="34" charset="-120"/>
                        </a:rPr>
                        <a:t>100-109</a:t>
                      </a:r>
                      <a:r>
                        <a:rPr lang="zh-TW" altLang="en-US" dirty="0">
                          <a:latin typeface="微軟正黑體" panose="020B0604030504040204" pitchFamily="34" charset="-120"/>
                          <a:ea typeface="微軟正黑體" panose="020B0604030504040204" pitchFamily="34" charset="-120"/>
                        </a:rPr>
                        <a:t>年</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承恩、宥廷、品睿</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品妍、子晴、詠晴</a:t>
                      </a:r>
                    </a:p>
                  </a:txBody>
                  <a:tcPr anchor="ctr"/>
                </a:tc>
                <a:extLst>
                  <a:ext uri="{0D108BD9-81ED-4DB2-BD59-A6C34878D82A}">
                    <a16:rowId xmlns:a16="http://schemas.microsoft.com/office/drawing/2014/main" val="2559629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民國</a:t>
                      </a:r>
                      <a:r>
                        <a:rPr lang="en-US" altLang="zh-TW" dirty="0">
                          <a:latin typeface="微軟正黑體" panose="020B0604030504040204" pitchFamily="34" charset="-120"/>
                          <a:ea typeface="微軟正黑體" panose="020B0604030504040204" pitchFamily="34" charset="-120"/>
                        </a:rPr>
                        <a:t>110</a:t>
                      </a:r>
                      <a:r>
                        <a:rPr lang="zh-TW" altLang="en-US" dirty="0">
                          <a:latin typeface="微軟正黑體" panose="020B0604030504040204" pitchFamily="34" charset="-120"/>
                          <a:ea typeface="微軟正黑體" panose="020B0604030504040204" pitchFamily="34" charset="-120"/>
                        </a:rPr>
                        <a:t>年至</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月</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恩碩、宥廷、子睿</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品妍、苡菲、雨霏</a:t>
                      </a:r>
                    </a:p>
                  </a:txBody>
                  <a:tcPr anchor="ctr"/>
                </a:tc>
                <a:extLst>
                  <a:ext uri="{0D108BD9-81ED-4DB2-BD59-A6C34878D82A}">
                    <a16:rowId xmlns:a16="http://schemas.microsoft.com/office/drawing/2014/main" val="3538372609"/>
                  </a:ext>
                </a:extLst>
              </a:tr>
            </a:tbl>
          </a:graphicData>
        </a:graphic>
      </p:graphicFrame>
      <p:sp>
        <p:nvSpPr>
          <p:cNvPr id="4" name="日期版面配置區 3">
            <a:extLst>
              <a:ext uri="{FF2B5EF4-FFF2-40B4-BE49-F238E27FC236}">
                <a16:creationId xmlns:a16="http://schemas.microsoft.com/office/drawing/2014/main" id="{05DCBFBC-740F-49C8-A3D3-6EDCF337ABEE}"/>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F50F309-3514-48CD-87C0-80C7BE717112}"/>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C1932D5-CCEF-417D-8914-B1561A59BAF3}"/>
              </a:ext>
            </a:extLst>
          </p:cNvPr>
          <p:cNvSpPr>
            <a:spLocks noGrp="1"/>
          </p:cNvSpPr>
          <p:nvPr>
            <p:ph type="sldNum" sz="quarter" idx="12"/>
          </p:nvPr>
        </p:nvSpPr>
        <p:spPr/>
        <p:txBody>
          <a:bodyPr/>
          <a:lstStyle/>
          <a:p>
            <a:fld id="{9ACDFCE2-71B5-4597-A6BE-5F851153812A}" type="slidenum">
              <a:rPr lang="zh-TW" altLang="en-US" smtClean="0"/>
              <a:pPr/>
              <a:t>5</a:t>
            </a:fld>
            <a:endParaRPr lang="zh-TW" altLang="en-US" dirty="0"/>
          </a:p>
        </p:txBody>
      </p:sp>
      <p:sp>
        <p:nvSpPr>
          <p:cNvPr id="8" name="文字方塊 7">
            <a:extLst>
              <a:ext uri="{FF2B5EF4-FFF2-40B4-BE49-F238E27FC236}">
                <a16:creationId xmlns:a16="http://schemas.microsoft.com/office/drawing/2014/main" id="{822634FE-C3E7-4B3E-B2EE-55CF667998D3}"/>
              </a:ext>
            </a:extLst>
          </p:cNvPr>
          <p:cNvSpPr txBox="1"/>
          <p:nvPr/>
        </p:nvSpPr>
        <p:spPr>
          <a:xfrm>
            <a:off x="9023350" y="6131304"/>
            <a:ext cx="6337300" cy="369332"/>
          </a:xfrm>
          <a:prstGeom prst="rect">
            <a:avLst/>
          </a:prstGeom>
          <a:noFill/>
        </p:spPr>
        <p:txBody>
          <a:bodyPr wrap="square">
            <a:spAutoFit/>
          </a:bodyPr>
          <a:lstStyle/>
          <a:p>
            <a:r>
              <a:rPr lang="en-US" altLang="zh-TW">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內政部，</a:t>
            </a:r>
            <a:r>
              <a:rPr lang="en-US" altLang="zh-TW" dirty="0">
                <a:latin typeface="微軟正黑體" panose="020B0604030504040204" pitchFamily="34" charset="-120"/>
                <a:ea typeface="微軟正黑體" panose="020B0604030504040204" pitchFamily="34" charset="-120"/>
              </a:rPr>
              <a:t>2023)</a:t>
            </a:r>
            <a:endParaRPr lang="zh-TW" altLang="en-US" dirty="0"/>
          </a:p>
        </p:txBody>
      </p:sp>
    </p:spTree>
    <p:extLst>
      <p:ext uri="{BB962C8B-B14F-4D97-AF65-F5344CB8AC3E}">
        <p14:creationId xmlns:p14="http://schemas.microsoft.com/office/powerpoint/2010/main" val="711152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1A464A-F614-4CC7-B08E-01BE046D0833}"/>
              </a:ext>
            </a:extLst>
          </p:cNvPr>
          <p:cNvSpPr>
            <a:spLocks noGrp="1"/>
          </p:cNvSpPr>
          <p:nvPr>
            <p:ph type="title"/>
          </p:nvPr>
        </p:nvSpPr>
        <p:spPr>
          <a:xfrm>
            <a:off x="2265405" y="499533"/>
            <a:ext cx="9833462" cy="1658198"/>
          </a:xfrm>
        </p:spPr>
        <p:txBody>
          <a:bodyPr/>
          <a:lstStyle/>
          <a:p>
            <a:r>
              <a:rPr lang="zh-TW" altLang="en-US" dirty="0"/>
              <a:t>疑似校園性別事件通報件數統計</a:t>
            </a:r>
          </a:p>
        </p:txBody>
      </p:sp>
      <p:graphicFrame>
        <p:nvGraphicFramePr>
          <p:cNvPr id="7" name="內容版面配置區 6">
            <a:extLst>
              <a:ext uri="{FF2B5EF4-FFF2-40B4-BE49-F238E27FC236}">
                <a16:creationId xmlns:a16="http://schemas.microsoft.com/office/drawing/2014/main" id="{37A8A1AE-43CA-4696-A11E-3454FEE2A87C}"/>
              </a:ext>
            </a:extLst>
          </p:cNvPr>
          <p:cNvGraphicFramePr>
            <a:graphicFrameLocks noGrp="1"/>
          </p:cNvGraphicFramePr>
          <p:nvPr>
            <p:ph idx="1"/>
          </p:nvPr>
        </p:nvGraphicFramePr>
        <p:xfrm>
          <a:off x="2768600" y="2299981"/>
          <a:ext cx="9042399" cy="3667125"/>
        </p:xfrm>
        <a:graphic>
          <a:graphicData uri="http://schemas.openxmlformats.org/drawingml/2006/table">
            <a:tbl>
              <a:tblPr firstRow="1" firstCol="1" bandRow="1">
                <a:tableStyleId>{5C22544A-7EE6-4342-B048-85BDC9FD1C3A}</a:tableStyleId>
              </a:tblPr>
              <a:tblGrid>
                <a:gridCol w="2308697">
                  <a:extLst>
                    <a:ext uri="{9D8B030D-6E8A-4147-A177-3AD203B41FA5}">
                      <a16:colId xmlns:a16="http://schemas.microsoft.com/office/drawing/2014/main" val="769622292"/>
                    </a:ext>
                  </a:extLst>
                </a:gridCol>
                <a:gridCol w="2193263">
                  <a:extLst>
                    <a:ext uri="{9D8B030D-6E8A-4147-A177-3AD203B41FA5}">
                      <a16:colId xmlns:a16="http://schemas.microsoft.com/office/drawing/2014/main" val="135097179"/>
                    </a:ext>
                  </a:extLst>
                </a:gridCol>
                <a:gridCol w="2424133">
                  <a:extLst>
                    <a:ext uri="{9D8B030D-6E8A-4147-A177-3AD203B41FA5}">
                      <a16:colId xmlns:a16="http://schemas.microsoft.com/office/drawing/2014/main" val="592179072"/>
                    </a:ext>
                  </a:extLst>
                </a:gridCol>
                <a:gridCol w="2116306">
                  <a:extLst>
                    <a:ext uri="{9D8B030D-6E8A-4147-A177-3AD203B41FA5}">
                      <a16:colId xmlns:a16="http://schemas.microsoft.com/office/drawing/2014/main" val="1425081497"/>
                    </a:ext>
                  </a:extLst>
                </a:gridCol>
              </a:tblGrid>
              <a:tr h="304341">
                <a:tc>
                  <a:txBody>
                    <a:bodyPr/>
                    <a:lstStyle/>
                    <a:p>
                      <a:pPr algn="ctr"/>
                      <a:r>
                        <a:rPr lang="zh-TW" sz="1800" kern="0" dirty="0">
                          <a:effectLst/>
                          <a:latin typeface="微軟正黑體" panose="020B0604030504040204" pitchFamily="34" charset="-120"/>
                          <a:ea typeface="微軟正黑體" panose="020B0604030504040204" pitchFamily="34" charset="-120"/>
                        </a:rPr>
                        <a:t>年度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zh-TW" sz="2000" kern="0" dirty="0">
                          <a:effectLst/>
                          <a:latin typeface="微軟正黑體" panose="020B0604030504040204" pitchFamily="34" charset="-120"/>
                          <a:ea typeface="微軟正黑體" panose="020B0604030504040204" pitchFamily="34" charset="-120"/>
                        </a:rPr>
                        <a:t>性侵害</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zh-TW" sz="2000" kern="0">
                          <a:effectLst/>
                          <a:latin typeface="微軟正黑體" panose="020B0604030504040204" pitchFamily="34" charset="-120"/>
                          <a:ea typeface="微軟正黑體" panose="020B0604030504040204" pitchFamily="34" charset="-120"/>
                        </a:rPr>
                        <a:t>性騷擾</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zh-TW" sz="2000" kern="0">
                          <a:effectLst/>
                          <a:latin typeface="微軟正黑體" panose="020B0604030504040204" pitchFamily="34" charset="-120"/>
                          <a:ea typeface="微軟正黑體" panose="020B0604030504040204" pitchFamily="34" charset="-120"/>
                        </a:rPr>
                        <a:t>性霸凌</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233517957"/>
                  </a:ext>
                </a:extLst>
              </a:tr>
              <a:tr h="304341">
                <a:tc>
                  <a:txBody>
                    <a:bodyPr/>
                    <a:lstStyle/>
                    <a:p>
                      <a:pPr algn="ctr"/>
                      <a:r>
                        <a:rPr lang="en-US" sz="1800" kern="0" dirty="0">
                          <a:effectLst/>
                          <a:latin typeface="微軟正黑體" panose="020B0604030504040204" pitchFamily="34" charset="-120"/>
                          <a:ea typeface="微軟正黑體" panose="020B0604030504040204" pitchFamily="34" charset="-120"/>
                        </a:rPr>
                        <a:t>103</a:t>
                      </a:r>
                      <a:r>
                        <a:rPr lang="zh-TW" sz="1800" kern="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1,666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3,013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72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323492082"/>
                  </a:ext>
                </a:extLst>
              </a:tr>
              <a:tr h="304341">
                <a:tc>
                  <a:txBody>
                    <a:bodyPr/>
                    <a:lstStyle/>
                    <a:p>
                      <a:pPr algn="ctr"/>
                      <a:r>
                        <a:rPr lang="en-US" sz="1800" kern="0" dirty="0">
                          <a:effectLst/>
                          <a:latin typeface="微軟正黑體" panose="020B0604030504040204" pitchFamily="34" charset="-120"/>
                          <a:ea typeface="微軟正黑體" panose="020B0604030504040204" pitchFamily="34" charset="-120"/>
                        </a:rPr>
                        <a:t>104</a:t>
                      </a:r>
                      <a:r>
                        <a:rPr lang="zh-TW" sz="1800" kern="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1,562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3,522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92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785797226"/>
                  </a:ext>
                </a:extLst>
              </a:tr>
              <a:tr h="304341">
                <a:tc>
                  <a:txBody>
                    <a:bodyPr/>
                    <a:lstStyle/>
                    <a:p>
                      <a:pPr algn="ctr"/>
                      <a:r>
                        <a:rPr lang="en-US" sz="1800" kern="0" dirty="0">
                          <a:effectLst/>
                          <a:latin typeface="微軟正黑體" panose="020B0604030504040204" pitchFamily="34" charset="-120"/>
                          <a:ea typeface="微軟正黑體" panose="020B0604030504040204" pitchFamily="34" charset="-120"/>
                        </a:rPr>
                        <a:t>105</a:t>
                      </a:r>
                      <a:r>
                        <a:rPr lang="zh-TW" sz="1800" kern="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1,585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4,207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98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781865182"/>
                  </a:ext>
                </a:extLst>
              </a:tr>
              <a:tr h="304341">
                <a:tc>
                  <a:txBody>
                    <a:bodyPr/>
                    <a:lstStyle/>
                    <a:p>
                      <a:pPr algn="ctr"/>
                      <a:r>
                        <a:rPr lang="en-US" sz="1800" kern="0" dirty="0">
                          <a:effectLst/>
                          <a:latin typeface="微軟正黑體" panose="020B0604030504040204" pitchFamily="34" charset="-120"/>
                          <a:ea typeface="微軟正黑體" panose="020B0604030504040204" pitchFamily="34" charset="-120"/>
                        </a:rPr>
                        <a:t>106</a:t>
                      </a:r>
                      <a:r>
                        <a:rPr lang="zh-TW" sz="1800" kern="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1,583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5,187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140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139504368"/>
                  </a:ext>
                </a:extLst>
              </a:tr>
              <a:tr h="304341">
                <a:tc>
                  <a:txBody>
                    <a:bodyPr/>
                    <a:lstStyle/>
                    <a:p>
                      <a:pPr algn="ctr"/>
                      <a:r>
                        <a:rPr lang="en-US" sz="1800" kern="0" dirty="0">
                          <a:effectLst/>
                          <a:latin typeface="微軟正黑體" panose="020B0604030504040204" pitchFamily="34" charset="-120"/>
                          <a:ea typeface="微軟正黑體" panose="020B0604030504040204" pitchFamily="34" charset="-120"/>
                        </a:rPr>
                        <a:t>107</a:t>
                      </a:r>
                      <a:r>
                        <a:rPr lang="zh-TW" sz="1800" kern="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1,766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5,982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128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031815704"/>
                  </a:ext>
                </a:extLst>
              </a:tr>
              <a:tr h="304341">
                <a:tc>
                  <a:txBody>
                    <a:bodyPr/>
                    <a:lstStyle/>
                    <a:p>
                      <a:pPr algn="ctr"/>
                      <a:r>
                        <a:rPr lang="en-US" sz="1800" kern="0" dirty="0">
                          <a:effectLst/>
                          <a:latin typeface="微軟正黑體" panose="020B0604030504040204" pitchFamily="34" charset="-120"/>
                          <a:ea typeface="微軟正黑體" panose="020B0604030504040204" pitchFamily="34" charset="-120"/>
                        </a:rPr>
                        <a:t>108</a:t>
                      </a:r>
                      <a:r>
                        <a:rPr lang="zh-TW" sz="1800" kern="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2,042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7,280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161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971562722"/>
                  </a:ext>
                </a:extLst>
              </a:tr>
              <a:tr h="304341">
                <a:tc>
                  <a:txBody>
                    <a:bodyPr/>
                    <a:lstStyle/>
                    <a:p>
                      <a:pPr algn="ctr"/>
                      <a:r>
                        <a:rPr lang="en-US" sz="1800" kern="0" dirty="0">
                          <a:effectLst/>
                          <a:latin typeface="微軟正黑體" panose="020B0604030504040204" pitchFamily="34" charset="-120"/>
                          <a:ea typeface="微軟正黑體" panose="020B0604030504040204" pitchFamily="34" charset="-120"/>
                        </a:rPr>
                        <a:t>109</a:t>
                      </a:r>
                      <a:r>
                        <a:rPr lang="zh-TW" sz="1800" kern="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2,535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10,681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277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352461377"/>
                  </a:ext>
                </a:extLst>
              </a:tr>
              <a:tr h="304341">
                <a:tc>
                  <a:txBody>
                    <a:bodyPr/>
                    <a:lstStyle/>
                    <a:p>
                      <a:pPr algn="ctr"/>
                      <a:r>
                        <a:rPr lang="en-US" sz="1800" kern="0" dirty="0">
                          <a:effectLst/>
                          <a:latin typeface="微軟正黑體" panose="020B0604030504040204" pitchFamily="34" charset="-120"/>
                          <a:ea typeface="微軟正黑體" panose="020B0604030504040204" pitchFamily="34" charset="-120"/>
                        </a:rPr>
                        <a:t>110</a:t>
                      </a:r>
                      <a:r>
                        <a:rPr lang="zh-TW" sz="1800" kern="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2,178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10,312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310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341932603"/>
                  </a:ext>
                </a:extLst>
              </a:tr>
              <a:tr h="304341">
                <a:tc>
                  <a:txBody>
                    <a:bodyPr/>
                    <a:lstStyle/>
                    <a:p>
                      <a:pPr algn="ctr"/>
                      <a:r>
                        <a:rPr lang="en-US" sz="1800" kern="0" dirty="0">
                          <a:effectLst/>
                          <a:latin typeface="微軟正黑體" panose="020B0604030504040204" pitchFamily="34" charset="-120"/>
                          <a:ea typeface="微軟正黑體" panose="020B0604030504040204" pitchFamily="34" charset="-120"/>
                        </a:rPr>
                        <a:t>111</a:t>
                      </a:r>
                      <a:r>
                        <a:rPr lang="zh-TW" sz="1800" kern="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2,410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11,941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320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383054765"/>
                  </a:ext>
                </a:extLst>
              </a:tr>
              <a:tr h="304341">
                <a:tc>
                  <a:txBody>
                    <a:bodyPr/>
                    <a:lstStyle/>
                    <a:p>
                      <a:pPr algn="ctr"/>
                      <a:r>
                        <a:rPr lang="en-US" sz="1800" kern="0" dirty="0">
                          <a:effectLst/>
                          <a:latin typeface="微軟正黑體" panose="020B0604030504040204" pitchFamily="34" charset="-120"/>
                          <a:ea typeface="微軟正黑體" panose="020B0604030504040204" pitchFamily="34" charset="-120"/>
                        </a:rPr>
                        <a:t>112</a:t>
                      </a:r>
                      <a:r>
                        <a:rPr lang="zh-TW" sz="1800" kern="0" dirty="0">
                          <a:effectLst/>
                          <a:latin typeface="微軟正黑體" panose="020B0604030504040204" pitchFamily="34" charset="-120"/>
                          <a:ea typeface="微軟正黑體" panose="020B0604030504040204" pitchFamily="34" charset="-12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2,974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a:effectLst/>
                          <a:latin typeface="微軟正黑體" panose="020B0604030504040204" pitchFamily="34" charset="-120"/>
                          <a:ea typeface="微軟正黑體" panose="020B0604030504040204" pitchFamily="34" charset="-120"/>
                        </a:rPr>
                        <a:t>18,142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a:r>
                        <a:rPr lang="en-US" sz="2000" kern="0" dirty="0">
                          <a:effectLst/>
                          <a:latin typeface="微軟正黑體" panose="020B0604030504040204" pitchFamily="34" charset="-120"/>
                          <a:ea typeface="微軟正黑體" panose="020B0604030504040204" pitchFamily="34" charset="-120"/>
                        </a:rPr>
                        <a:t>455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525575669"/>
                  </a:ext>
                </a:extLst>
              </a:tr>
              <a:tr h="304341">
                <a:tc>
                  <a:txBody>
                    <a:bodyPr/>
                    <a:lstStyle/>
                    <a:p>
                      <a:pPr algn="ctr"/>
                      <a:r>
                        <a:rPr lang="en-US"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r" fontAlgn="ctr"/>
                      <a:r>
                        <a:rPr lang="en-US" altLang="zh-TW" sz="2000" b="0" i="0" u="none" strike="noStrike" dirty="0">
                          <a:effectLst/>
                          <a:latin typeface="微軟正黑體" panose="020B0604030504040204" pitchFamily="34" charset="-120"/>
                          <a:ea typeface="微軟正黑體" panose="020B0604030504040204" pitchFamily="34" charset="-120"/>
                        </a:rPr>
                        <a:t>2,498 </a:t>
                      </a:r>
                    </a:p>
                  </a:txBody>
                  <a:tcPr marL="9525" marR="9525" marT="9525" marB="0" anchor="ctr"/>
                </a:tc>
                <a:tc>
                  <a:txBody>
                    <a:bodyPr/>
                    <a:lstStyle/>
                    <a:p>
                      <a:pPr algn="r" fontAlgn="ctr"/>
                      <a:r>
                        <a:rPr lang="en-US" altLang="zh-TW" sz="2000" b="0" i="0" u="none" strike="noStrike" dirty="0">
                          <a:effectLst/>
                          <a:latin typeface="微軟正黑體" panose="020B0604030504040204" pitchFamily="34" charset="-120"/>
                          <a:ea typeface="微軟正黑體" panose="020B0604030504040204" pitchFamily="34" charset="-120"/>
                        </a:rPr>
                        <a:t>20,995 </a:t>
                      </a:r>
                    </a:p>
                  </a:txBody>
                  <a:tcPr marL="9525" marR="9525" marT="9525" marB="0" anchor="ctr"/>
                </a:tc>
                <a:tc>
                  <a:txBody>
                    <a:bodyPr/>
                    <a:lstStyle/>
                    <a:p>
                      <a:pPr algn="r" fontAlgn="ctr"/>
                      <a:r>
                        <a:rPr lang="en-US" altLang="zh-TW" sz="2000" b="0" i="0" u="none" strike="noStrike" dirty="0">
                          <a:effectLst/>
                          <a:latin typeface="微軟正黑體" panose="020B0604030504040204" pitchFamily="34" charset="-120"/>
                          <a:ea typeface="微軟正黑體" panose="020B0604030504040204" pitchFamily="34" charset="-120"/>
                        </a:rPr>
                        <a:t>581 </a:t>
                      </a:r>
                    </a:p>
                  </a:txBody>
                  <a:tcPr marL="9525" marR="9525" marT="9525" marB="0" anchor="ctr"/>
                </a:tc>
                <a:extLst>
                  <a:ext uri="{0D108BD9-81ED-4DB2-BD59-A6C34878D82A}">
                    <a16:rowId xmlns:a16="http://schemas.microsoft.com/office/drawing/2014/main" val="3442867585"/>
                  </a:ext>
                </a:extLst>
              </a:tr>
            </a:tbl>
          </a:graphicData>
        </a:graphic>
      </p:graphicFrame>
      <p:sp>
        <p:nvSpPr>
          <p:cNvPr id="4" name="日期版面配置區 3">
            <a:extLst>
              <a:ext uri="{FF2B5EF4-FFF2-40B4-BE49-F238E27FC236}">
                <a16:creationId xmlns:a16="http://schemas.microsoft.com/office/drawing/2014/main" id="{06B2FF02-EE0D-49C4-B68F-890DDFD09376}"/>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914C5659-8BEA-440D-B87E-42D7B318B3D0}"/>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FB6A3B5F-B43F-4AE0-8E12-0948FB83839C}"/>
              </a:ext>
            </a:extLst>
          </p:cNvPr>
          <p:cNvSpPr>
            <a:spLocks noGrp="1"/>
          </p:cNvSpPr>
          <p:nvPr>
            <p:ph type="sldNum" sz="quarter" idx="12"/>
          </p:nvPr>
        </p:nvSpPr>
        <p:spPr/>
        <p:txBody>
          <a:bodyPr/>
          <a:lstStyle/>
          <a:p>
            <a:fld id="{9ACDFCE2-71B5-4597-A6BE-5F851153812A}" type="slidenum">
              <a:rPr lang="zh-TW" altLang="en-US" smtClean="0"/>
              <a:pPr/>
              <a:t>50</a:t>
            </a:fld>
            <a:endParaRPr lang="zh-TW" altLang="en-US" dirty="0"/>
          </a:p>
        </p:txBody>
      </p:sp>
      <p:sp>
        <p:nvSpPr>
          <p:cNvPr id="16" name="文字方塊 15">
            <a:extLst>
              <a:ext uri="{FF2B5EF4-FFF2-40B4-BE49-F238E27FC236}">
                <a16:creationId xmlns:a16="http://schemas.microsoft.com/office/drawing/2014/main" id="{D998BB9A-52EC-4C00-93D8-C0130AA36C71}"/>
              </a:ext>
            </a:extLst>
          </p:cNvPr>
          <p:cNvSpPr txBox="1"/>
          <p:nvPr/>
        </p:nvSpPr>
        <p:spPr>
          <a:xfrm>
            <a:off x="5765588" y="6131304"/>
            <a:ext cx="6337300" cy="369332"/>
          </a:xfrm>
          <a:prstGeom prst="rect">
            <a:avLst/>
          </a:prstGeom>
          <a:noFill/>
        </p:spPr>
        <p:txBody>
          <a:bodyPr wrap="square">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行政院性平會重要性別統計資料庫，</a:t>
            </a:r>
            <a:r>
              <a:rPr lang="en-US" altLang="zh-TW" dirty="0">
                <a:latin typeface="微軟正黑體" panose="020B0604030504040204" pitchFamily="34" charset="-120"/>
                <a:ea typeface="微軟正黑體" panose="020B0604030504040204" pitchFamily="34" charset="-120"/>
              </a:rPr>
              <a:t>2025)</a:t>
            </a:r>
          </a:p>
        </p:txBody>
      </p:sp>
    </p:spTree>
    <p:extLst>
      <p:ext uri="{BB962C8B-B14F-4D97-AF65-F5344CB8AC3E}">
        <p14:creationId xmlns:p14="http://schemas.microsoft.com/office/powerpoint/2010/main" val="2810312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1A464A-F614-4CC7-B08E-01BE046D0833}"/>
              </a:ext>
            </a:extLst>
          </p:cNvPr>
          <p:cNvSpPr>
            <a:spLocks noGrp="1"/>
          </p:cNvSpPr>
          <p:nvPr>
            <p:ph type="title"/>
          </p:nvPr>
        </p:nvSpPr>
        <p:spPr>
          <a:xfrm>
            <a:off x="2358538" y="152400"/>
            <a:ext cx="9833462" cy="1658198"/>
          </a:xfrm>
        </p:spPr>
        <p:txBody>
          <a:bodyPr>
            <a:normAutofit/>
          </a:bodyPr>
          <a:lstStyle/>
          <a:p>
            <a:r>
              <a:rPr lang="en-US" altLang="zh-TW" sz="4000" dirty="0"/>
              <a:t>113</a:t>
            </a:r>
            <a:r>
              <a:rPr lang="zh-TW" altLang="en-US" sz="4000" dirty="0"/>
              <a:t>年校園性騷擾事件調查屬實統計</a:t>
            </a:r>
            <a:r>
              <a:rPr lang="en-US" altLang="zh-TW" sz="4000" dirty="0"/>
              <a:t>-</a:t>
            </a:r>
            <a:br>
              <a:rPr lang="en-US" altLang="zh-TW" sz="4000" dirty="0"/>
            </a:br>
            <a:r>
              <a:rPr lang="zh-TW" altLang="en-US" sz="4000" dirty="0">
                <a:solidFill>
                  <a:srgbClr val="FF0000"/>
                </a:solidFill>
              </a:rPr>
              <a:t>行為人</a:t>
            </a:r>
            <a:r>
              <a:rPr lang="zh-TW" altLang="en-US" sz="4000" dirty="0"/>
              <a:t>身分與性別</a:t>
            </a:r>
          </a:p>
        </p:txBody>
      </p:sp>
      <p:sp>
        <p:nvSpPr>
          <p:cNvPr id="4" name="日期版面配置區 3">
            <a:extLst>
              <a:ext uri="{FF2B5EF4-FFF2-40B4-BE49-F238E27FC236}">
                <a16:creationId xmlns:a16="http://schemas.microsoft.com/office/drawing/2014/main" id="{06B2FF02-EE0D-49C4-B68F-890DDFD09376}"/>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914C5659-8BEA-440D-B87E-42D7B318B3D0}"/>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FB6A3B5F-B43F-4AE0-8E12-0948FB83839C}"/>
              </a:ext>
            </a:extLst>
          </p:cNvPr>
          <p:cNvSpPr>
            <a:spLocks noGrp="1"/>
          </p:cNvSpPr>
          <p:nvPr>
            <p:ph type="sldNum" sz="quarter" idx="12"/>
          </p:nvPr>
        </p:nvSpPr>
        <p:spPr/>
        <p:txBody>
          <a:bodyPr/>
          <a:lstStyle/>
          <a:p>
            <a:fld id="{9ACDFCE2-71B5-4597-A6BE-5F851153812A}" type="slidenum">
              <a:rPr lang="zh-TW" altLang="en-US" smtClean="0"/>
              <a:pPr/>
              <a:t>51</a:t>
            </a:fld>
            <a:endParaRPr lang="zh-TW" altLang="en-US" dirty="0"/>
          </a:p>
        </p:txBody>
      </p:sp>
      <p:graphicFrame>
        <p:nvGraphicFramePr>
          <p:cNvPr id="9" name="表格 8">
            <a:extLst>
              <a:ext uri="{FF2B5EF4-FFF2-40B4-BE49-F238E27FC236}">
                <a16:creationId xmlns:a16="http://schemas.microsoft.com/office/drawing/2014/main" id="{5CC3BE51-2CE6-4674-9140-B2042AF1EA4A}"/>
              </a:ext>
            </a:extLst>
          </p:cNvPr>
          <p:cNvGraphicFramePr>
            <a:graphicFrameLocks noGrp="1"/>
          </p:cNvGraphicFramePr>
          <p:nvPr/>
        </p:nvGraphicFramePr>
        <p:xfrm>
          <a:off x="2794004" y="2356857"/>
          <a:ext cx="8905628" cy="3509330"/>
        </p:xfrm>
        <a:graphic>
          <a:graphicData uri="http://schemas.openxmlformats.org/drawingml/2006/table">
            <a:tbl>
              <a:tblPr>
                <a:tableStyleId>{C4B1156A-380E-4F78-BDF5-A606A8083BF9}</a:tableStyleId>
              </a:tblPr>
              <a:tblGrid>
                <a:gridCol w="1501073">
                  <a:extLst>
                    <a:ext uri="{9D8B030D-6E8A-4147-A177-3AD203B41FA5}">
                      <a16:colId xmlns:a16="http://schemas.microsoft.com/office/drawing/2014/main" val="2844322437"/>
                    </a:ext>
                  </a:extLst>
                </a:gridCol>
                <a:gridCol w="1480911">
                  <a:extLst>
                    <a:ext uri="{9D8B030D-6E8A-4147-A177-3AD203B41FA5}">
                      <a16:colId xmlns:a16="http://schemas.microsoft.com/office/drawing/2014/main" val="494053266"/>
                    </a:ext>
                  </a:extLst>
                </a:gridCol>
                <a:gridCol w="1480911">
                  <a:extLst>
                    <a:ext uri="{9D8B030D-6E8A-4147-A177-3AD203B41FA5}">
                      <a16:colId xmlns:a16="http://schemas.microsoft.com/office/drawing/2014/main" val="2161504528"/>
                    </a:ext>
                  </a:extLst>
                </a:gridCol>
                <a:gridCol w="1480911">
                  <a:extLst>
                    <a:ext uri="{9D8B030D-6E8A-4147-A177-3AD203B41FA5}">
                      <a16:colId xmlns:a16="http://schemas.microsoft.com/office/drawing/2014/main" val="2673802202"/>
                    </a:ext>
                  </a:extLst>
                </a:gridCol>
                <a:gridCol w="1480911">
                  <a:extLst>
                    <a:ext uri="{9D8B030D-6E8A-4147-A177-3AD203B41FA5}">
                      <a16:colId xmlns:a16="http://schemas.microsoft.com/office/drawing/2014/main" val="3315460842"/>
                    </a:ext>
                  </a:extLst>
                </a:gridCol>
                <a:gridCol w="1480911">
                  <a:extLst>
                    <a:ext uri="{9D8B030D-6E8A-4147-A177-3AD203B41FA5}">
                      <a16:colId xmlns:a16="http://schemas.microsoft.com/office/drawing/2014/main" val="3349311040"/>
                    </a:ext>
                  </a:extLst>
                </a:gridCol>
              </a:tblGrid>
              <a:tr h="319030">
                <a:tc rowSpan="2">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身分別</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gridSpan="3">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百分比</a:t>
                      </a:r>
                      <a:endPar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gridSpan="2">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合計</a:t>
                      </a:r>
                    </a:p>
                  </a:txBody>
                  <a:tcPr marL="9525" marR="9525" marT="9525" marB="0" anchor="ctr"/>
                </a:tc>
                <a:tc hMerge="1">
                  <a:txBody>
                    <a:bodyPr/>
                    <a:lstStyle/>
                    <a:p>
                      <a:endParaRPr lang="zh-TW" altLang="en-US"/>
                    </a:p>
                  </a:txBody>
                  <a:tcPr/>
                </a:tc>
                <a:extLst>
                  <a:ext uri="{0D108BD9-81ED-4DB2-BD59-A6C34878D82A}">
                    <a16:rowId xmlns:a16="http://schemas.microsoft.com/office/drawing/2014/main" val="842521679"/>
                  </a:ext>
                </a:extLst>
              </a:tr>
              <a:tr h="319030">
                <a:tc vMerge="1">
                  <a:txBody>
                    <a:bodyPr/>
                    <a:lstStyle/>
                    <a:p>
                      <a:endParaRPr lang="zh-TW" altLang="en-US"/>
                    </a:p>
                  </a:txBody>
                  <a:tcP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男</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女</a:t>
                      </a:r>
                      <a:endPar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其他</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男</a:t>
                      </a:r>
                    </a:p>
                  </a:txBody>
                  <a:tcPr marL="9525" marR="9525" marT="9525" marB="0" anchor="ctr"/>
                </a:tc>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女</a:t>
                      </a:r>
                    </a:p>
                  </a:txBody>
                  <a:tcPr marL="9525" marR="9525" marT="9525" marB="0" anchor="ctr"/>
                </a:tc>
                <a:extLst>
                  <a:ext uri="{0D108BD9-81ED-4DB2-BD59-A6C34878D82A}">
                    <a16:rowId xmlns:a16="http://schemas.microsoft.com/office/drawing/2014/main" val="3670792024"/>
                  </a:ext>
                </a:extLst>
              </a:tr>
              <a:tr h="319030">
                <a:tc>
                  <a:txBody>
                    <a:bodyPr/>
                    <a:lstStyle/>
                    <a:p>
                      <a:pPr algn="ctr" fontAlgn="ctr"/>
                      <a:r>
                        <a:rPr lang="zh-TW" altLang="en-US" sz="1800" u="none" strike="noStrike">
                          <a:solidFill>
                            <a:srgbClr val="FF0000"/>
                          </a:solidFill>
                          <a:effectLst/>
                          <a:latin typeface="微軟正黑體" panose="020B0604030504040204" pitchFamily="34" charset="-120"/>
                          <a:ea typeface="微軟正黑體" panose="020B0604030504040204" pitchFamily="34" charset="-120"/>
                        </a:rPr>
                        <a:t>一般生</a:t>
                      </a:r>
                      <a:endParaRPr lang="zh-TW" altLang="en-US" sz="1800" b="0" i="0" u="none" strike="noStrike">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68.93</a:t>
                      </a:r>
                    </a:p>
                  </a:txBody>
                  <a:tcPr marL="9525" marR="9525" marT="9525" marB="0" anchor="b"/>
                </a:tc>
                <a:tc>
                  <a:txBody>
                    <a:bodyPr/>
                    <a:lstStyle/>
                    <a:p>
                      <a:pPr algn="ctr" fontAlgn="b"/>
                      <a:r>
                        <a:rPr lang="en-US" altLang="zh-TW" sz="2000" b="0" i="0" u="none" strike="noStrike" dirty="0">
                          <a:solidFill>
                            <a:schemeClr val="tx1"/>
                          </a:solidFill>
                          <a:effectLst/>
                          <a:latin typeface="微軟正黑體" panose="020B0604030504040204" pitchFamily="34" charset="-120"/>
                          <a:ea typeface="微軟正黑體" panose="020B0604030504040204" pitchFamily="34" charset="-120"/>
                        </a:rPr>
                        <a:t>8.78</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2786</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355</a:t>
                      </a:r>
                    </a:p>
                  </a:txBody>
                  <a:tcPr marL="9525" marR="9525" marT="9525" marB="0" anchor="b"/>
                </a:tc>
                <a:extLst>
                  <a:ext uri="{0D108BD9-81ED-4DB2-BD59-A6C34878D82A}">
                    <a16:rowId xmlns:a16="http://schemas.microsoft.com/office/drawing/2014/main" val="3934066129"/>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原住民</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2.75</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0.62</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111</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25</a:t>
                      </a:r>
                    </a:p>
                  </a:txBody>
                  <a:tcPr marL="9525" marR="9525" marT="9525" marB="0" anchor="b"/>
                </a:tc>
                <a:extLst>
                  <a:ext uri="{0D108BD9-81ED-4DB2-BD59-A6C34878D82A}">
                    <a16:rowId xmlns:a16="http://schemas.microsoft.com/office/drawing/2014/main" val="2518331818"/>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特教生</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1.43</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0.22</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58</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9</a:t>
                      </a:r>
                    </a:p>
                  </a:txBody>
                  <a:tcPr marL="9525" marR="9525" marT="9525" marB="0" anchor="b"/>
                </a:tc>
                <a:extLst>
                  <a:ext uri="{0D108BD9-81ED-4DB2-BD59-A6C34878D82A}">
                    <a16:rowId xmlns:a16="http://schemas.microsoft.com/office/drawing/2014/main" val="2583336790"/>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外籍生</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0.49</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0.05</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20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2</a:t>
                      </a:r>
                    </a:p>
                  </a:txBody>
                  <a:tcPr marL="9525" marR="9525" marT="9525" marB="0" anchor="b"/>
                </a:tc>
                <a:extLst>
                  <a:ext uri="{0D108BD9-81ED-4DB2-BD59-A6C34878D82A}">
                    <a16:rowId xmlns:a16="http://schemas.microsoft.com/office/drawing/2014/main" val="2192704487"/>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僑生</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0.32</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0.02</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13</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a:t>
                      </a:r>
                    </a:p>
                  </a:txBody>
                  <a:tcPr marL="9525" marR="9525" marT="9525" marB="0" anchor="b"/>
                </a:tc>
                <a:extLst>
                  <a:ext uri="{0D108BD9-81ED-4DB2-BD59-A6C34878D82A}">
                    <a16:rowId xmlns:a16="http://schemas.microsoft.com/office/drawing/2014/main" val="1079577886"/>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陸生</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0.05</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2</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2338729536"/>
                  </a:ext>
                </a:extLst>
              </a:tr>
              <a:tr h="319030">
                <a:tc>
                  <a:txBody>
                    <a:bodyPr/>
                    <a:lstStyle/>
                    <a:p>
                      <a:pPr algn="ctr" fontAlgn="ctr"/>
                      <a:r>
                        <a:rPr lang="zh-TW" altLang="en-US" sz="1800" u="none" strike="noStrike">
                          <a:solidFill>
                            <a:srgbClr val="FF0000"/>
                          </a:solidFill>
                          <a:effectLst/>
                          <a:latin typeface="微軟正黑體" panose="020B0604030504040204" pitchFamily="34" charset="-120"/>
                          <a:ea typeface="微軟正黑體" panose="020B0604030504040204" pitchFamily="34" charset="-120"/>
                        </a:rPr>
                        <a:t>教職員工</a:t>
                      </a:r>
                      <a:endParaRPr lang="zh-TW" altLang="en-US" sz="1800" b="0" i="0" u="none" strike="noStrike">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14.67</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1.48</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593</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60</a:t>
                      </a:r>
                    </a:p>
                  </a:txBody>
                  <a:tcPr marL="9525" marR="9525" marT="9525" marB="0" anchor="b"/>
                </a:tc>
                <a:extLst>
                  <a:ext uri="{0D108BD9-81ED-4DB2-BD59-A6C34878D82A}">
                    <a16:rowId xmlns:a16="http://schemas.microsoft.com/office/drawing/2014/main" val="748507356"/>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未分類</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0.15</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0.02</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6</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a:t>
                      </a:r>
                    </a:p>
                  </a:txBody>
                  <a:tcPr marL="9525" marR="9525" marT="9525" marB="0" anchor="b"/>
                </a:tc>
                <a:extLst>
                  <a:ext uri="{0D108BD9-81ED-4DB2-BD59-A6C34878D82A}">
                    <a16:rowId xmlns:a16="http://schemas.microsoft.com/office/drawing/2014/main" val="2984869338"/>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合計</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88.79</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11.19</a:t>
                      </a:r>
                    </a:p>
                  </a:txBody>
                  <a:tcPr marL="9525" marR="9525" marT="9525" marB="0" anchor="b"/>
                </a:tc>
                <a:tc>
                  <a:txBody>
                    <a:bodyPr/>
                    <a:lstStyle/>
                    <a:p>
                      <a:pPr algn="ctr" fontAlgn="b"/>
                      <a:r>
                        <a:rPr lang="en-US" altLang="zh-TW" sz="2000" b="0" i="0" u="none" strike="noStrike" dirty="0">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3589</a:t>
                      </a:r>
                    </a:p>
                  </a:txBody>
                  <a:tcPr marL="9525" marR="9525" marT="9525" marB="0" anchor="b"/>
                </a:tc>
                <a:tc>
                  <a:txBody>
                    <a:bodyPr/>
                    <a:lstStyle/>
                    <a:p>
                      <a:pPr algn="ctr" fontAlgn="b"/>
                      <a:r>
                        <a:rPr lang="en-US" altLang="zh-TW" sz="2000" b="0" i="0" u="none" strike="noStrike" dirty="0">
                          <a:effectLst/>
                          <a:latin typeface="微軟正黑體" panose="020B0604030504040204" pitchFamily="34" charset="-120"/>
                          <a:ea typeface="微軟正黑體" panose="020B0604030504040204" pitchFamily="34" charset="-120"/>
                        </a:rPr>
                        <a:t>453</a:t>
                      </a:r>
                    </a:p>
                  </a:txBody>
                  <a:tcPr marL="9525" marR="9525" marT="9525" marB="0" anchor="b"/>
                </a:tc>
                <a:extLst>
                  <a:ext uri="{0D108BD9-81ED-4DB2-BD59-A6C34878D82A}">
                    <a16:rowId xmlns:a16="http://schemas.microsoft.com/office/drawing/2014/main" val="2386207590"/>
                  </a:ext>
                </a:extLst>
              </a:tr>
            </a:tbl>
          </a:graphicData>
        </a:graphic>
      </p:graphicFrame>
      <p:sp>
        <p:nvSpPr>
          <p:cNvPr id="10" name="文字方塊 9">
            <a:extLst>
              <a:ext uri="{FF2B5EF4-FFF2-40B4-BE49-F238E27FC236}">
                <a16:creationId xmlns:a16="http://schemas.microsoft.com/office/drawing/2014/main" id="{E21004AC-03B6-47CB-BED6-EA4DF98BEE13}"/>
              </a:ext>
            </a:extLst>
          </p:cNvPr>
          <p:cNvSpPr txBox="1"/>
          <p:nvPr/>
        </p:nvSpPr>
        <p:spPr>
          <a:xfrm>
            <a:off x="5765588" y="6131304"/>
            <a:ext cx="6337300" cy="369332"/>
          </a:xfrm>
          <a:prstGeom prst="rect">
            <a:avLst/>
          </a:prstGeom>
          <a:noFill/>
        </p:spPr>
        <p:txBody>
          <a:bodyPr wrap="square">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行政院性平會重要性別統計資料庫，</a:t>
            </a:r>
            <a:r>
              <a:rPr lang="en-US" altLang="zh-TW" dirty="0">
                <a:latin typeface="微軟正黑體" panose="020B0604030504040204" pitchFamily="34" charset="-120"/>
                <a:ea typeface="微軟正黑體" panose="020B0604030504040204" pitchFamily="34" charset="-120"/>
              </a:rPr>
              <a:t>2025)</a:t>
            </a:r>
          </a:p>
        </p:txBody>
      </p:sp>
    </p:spTree>
    <p:extLst>
      <p:ext uri="{BB962C8B-B14F-4D97-AF65-F5344CB8AC3E}">
        <p14:creationId xmlns:p14="http://schemas.microsoft.com/office/powerpoint/2010/main" val="2201266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1A464A-F614-4CC7-B08E-01BE046D0833}"/>
              </a:ext>
            </a:extLst>
          </p:cNvPr>
          <p:cNvSpPr>
            <a:spLocks noGrp="1"/>
          </p:cNvSpPr>
          <p:nvPr>
            <p:ph type="title"/>
          </p:nvPr>
        </p:nvSpPr>
        <p:spPr>
          <a:xfrm>
            <a:off x="2358538" y="152400"/>
            <a:ext cx="9833462" cy="1658198"/>
          </a:xfrm>
        </p:spPr>
        <p:txBody>
          <a:bodyPr>
            <a:normAutofit/>
          </a:bodyPr>
          <a:lstStyle/>
          <a:p>
            <a:r>
              <a:rPr lang="en-US" altLang="zh-TW" sz="4000" dirty="0"/>
              <a:t>113</a:t>
            </a:r>
            <a:r>
              <a:rPr lang="zh-TW" altLang="en-US" sz="4000" dirty="0"/>
              <a:t>年校園性騷擾事件調查屬實統計</a:t>
            </a:r>
            <a:r>
              <a:rPr lang="en-US" altLang="zh-TW" sz="4000" dirty="0"/>
              <a:t>-</a:t>
            </a:r>
            <a:br>
              <a:rPr lang="en-US" altLang="zh-TW" sz="4000" dirty="0"/>
            </a:br>
            <a:r>
              <a:rPr lang="zh-TW" altLang="en-US" sz="4000" dirty="0">
                <a:solidFill>
                  <a:srgbClr val="FF0000"/>
                </a:solidFill>
              </a:rPr>
              <a:t>被害人</a:t>
            </a:r>
            <a:r>
              <a:rPr lang="zh-TW" altLang="en-US" sz="4000" dirty="0"/>
              <a:t>身分與性別</a:t>
            </a:r>
          </a:p>
        </p:txBody>
      </p:sp>
      <p:sp>
        <p:nvSpPr>
          <p:cNvPr id="4" name="日期版面配置區 3">
            <a:extLst>
              <a:ext uri="{FF2B5EF4-FFF2-40B4-BE49-F238E27FC236}">
                <a16:creationId xmlns:a16="http://schemas.microsoft.com/office/drawing/2014/main" id="{06B2FF02-EE0D-49C4-B68F-890DDFD09376}"/>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914C5659-8BEA-440D-B87E-42D7B318B3D0}"/>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FB6A3B5F-B43F-4AE0-8E12-0948FB83839C}"/>
              </a:ext>
            </a:extLst>
          </p:cNvPr>
          <p:cNvSpPr>
            <a:spLocks noGrp="1"/>
          </p:cNvSpPr>
          <p:nvPr>
            <p:ph type="sldNum" sz="quarter" idx="12"/>
          </p:nvPr>
        </p:nvSpPr>
        <p:spPr/>
        <p:txBody>
          <a:bodyPr/>
          <a:lstStyle/>
          <a:p>
            <a:fld id="{9ACDFCE2-71B5-4597-A6BE-5F851153812A}" type="slidenum">
              <a:rPr lang="zh-TW" altLang="en-US" smtClean="0"/>
              <a:pPr/>
              <a:t>52</a:t>
            </a:fld>
            <a:endParaRPr lang="zh-TW" altLang="en-US" dirty="0"/>
          </a:p>
        </p:txBody>
      </p:sp>
      <p:graphicFrame>
        <p:nvGraphicFramePr>
          <p:cNvPr id="9" name="表格 8">
            <a:extLst>
              <a:ext uri="{FF2B5EF4-FFF2-40B4-BE49-F238E27FC236}">
                <a16:creationId xmlns:a16="http://schemas.microsoft.com/office/drawing/2014/main" id="{5CC3BE51-2CE6-4674-9140-B2042AF1EA4A}"/>
              </a:ext>
            </a:extLst>
          </p:cNvPr>
          <p:cNvGraphicFramePr>
            <a:graphicFrameLocks noGrp="1"/>
          </p:cNvGraphicFramePr>
          <p:nvPr/>
        </p:nvGraphicFramePr>
        <p:xfrm>
          <a:off x="2334262" y="2292787"/>
          <a:ext cx="8905628" cy="3509330"/>
        </p:xfrm>
        <a:graphic>
          <a:graphicData uri="http://schemas.openxmlformats.org/drawingml/2006/table">
            <a:tbl>
              <a:tblPr>
                <a:tableStyleId>{C4B1156A-380E-4F78-BDF5-A606A8083BF9}</a:tableStyleId>
              </a:tblPr>
              <a:tblGrid>
                <a:gridCol w="1287050">
                  <a:extLst>
                    <a:ext uri="{9D8B030D-6E8A-4147-A177-3AD203B41FA5}">
                      <a16:colId xmlns:a16="http://schemas.microsoft.com/office/drawing/2014/main" val="2844322437"/>
                    </a:ext>
                  </a:extLst>
                </a:gridCol>
                <a:gridCol w="1269763">
                  <a:extLst>
                    <a:ext uri="{9D8B030D-6E8A-4147-A177-3AD203B41FA5}">
                      <a16:colId xmlns:a16="http://schemas.microsoft.com/office/drawing/2014/main" val="494053266"/>
                    </a:ext>
                  </a:extLst>
                </a:gridCol>
                <a:gridCol w="1269763">
                  <a:extLst>
                    <a:ext uri="{9D8B030D-6E8A-4147-A177-3AD203B41FA5}">
                      <a16:colId xmlns:a16="http://schemas.microsoft.com/office/drawing/2014/main" val="2161504528"/>
                    </a:ext>
                  </a:extLst>
                </a:gridCol>
                <a:gridCol w="1269763">
                  <a:extLst>
                    <a:ext uri="{9D8B030D-6E8A-4147-A177-3AD203B41FA5}">
                      <a16:colId xmlns:a16="http://schemas.microsoft.com/office/drawing/2014/main" val="2673802202"/>
                    </a:ext>
                  </a:extLst>
                </a:gridCol>
                <a:gridCol w="1269763">
                  <a:extLst>
                    <a:ext uri="{9D8B030D-6E8A-4147-A177-3AD203B41FA5}">
                      <a16:colId xmlns:a16="http://schemas.microsoft.com/office/drawing/2014/main" val="3315460842"/>
                    </a:ext>
                  </a:extLst>
                </a:gridCol>
                <a:gridCol w="1269763">
                  <a:extLst>
                    <a:ext uri="{9D8B030D-6E8A-4147-A177-3AD203B41FA5}">
                      <a16:colId xmlns:a16="http://schemas.microsoft.com/office/drawing/2014/main" val="3349311040"/>
                    </a:ext>
                  </a:extLst>
                </a:gridCol>
                <a:gridCol w="1269763">
                  <a:extLst>
                    <a:ext uri="{9D8B030D-6E8A-4147-A177-3AD203B41FA5}">
                      <a16:colId xmlns:a16="http://schemas.microsoft.com/office/drawing/2014/main" val="884343237"/>
                    </a:ext>
                  </a:extLst>
                </a:gridCol>
              </a:tblGrid>
              <a:tr h="319030">
                <a:tc rowSpan="2">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身分別</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gridSpan="3">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百分比</a:t>
                      </a:r>
                      <a:endPar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rPr>
                        <a:t>合計</a:t>
                      </a:r>
                    </a:p>
                  </a:txBody>
                  <a:tcPr marL="9525" marR="9525" marT="9525" marB="0" anchor="ctr"/>
                </a:tc>
                <a:tc hMerge="1">
                  <a:txBody>
                    <a:bodyPr/>
                    <a:lstStyle/>
                    <a:p>
                      <a:endParaRPr lang="zh-TW" altLang="en-US"/>
                    </a:p>
                  </a:txBody>
                  <a:tcPr/>
                </a:tc>
                <a:tc hMerge="1">
                  <a:txBody>
                    <a:bodyPr/>
                    <a:lstStyle/>
                    <a:p>
                      <a:pPr algn="ctr" fontAlgn="ctr"/>
                      <a:endPar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842521679"/>
                  </a:ext>
                </a:extLst>
              </a:tr>
              <a:tr h="319030">
                <a:tc vMerge="1">
                  <a:txBody>
                    <a:bodyPr/>
                    <a:lstStyle/>
                    <a:p>
                      <a:endParaRPr lang="zh-TW" altLang="en-US"/>
                    </a:p>
                  </a:txBody>
                  <a:tcPr/>
                </a:tc>
                <a:tc>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男</a:t>
                      </a:r>
                      <a:endPar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女</a:t>
                      </a:r>
                      <a:endPar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其他</a:t>
                      </a:r>
                      <a:endPar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男</a:t>
                      </a:r>
                    </a:p>
                  </a:txBody>
                  <a:tcPr marL="9525" marR="9525" marT="9525" marB="0" anchor="ctr"/>
                </a:tc>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女</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u="none" strike="noStrike" dirty="0">
                          <a:effectLst/>
                          <a:latin typeface="微軟正黑體" panose="020B0604030504040204" pitchFamily="34" charset="-120"/>
                          <a:ea typeface="微軟正黑體" panose="020B0604030504040204" pitchFamily="34" charset="-120"/>
                        </a:rPr>
                        <a:t>其他</a:t>
                      </a:r>
                      <a:endPar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670792024"/>
                  </a:ext>
                </a:extLst>
              </a:tr>
              <a:tr h="319030">
                <a:tc>
                  <a:txBody>
                    <a:bodyPr/>
                    <a:lstStyle/>
                    <a:p>
                      <a:pPr algn="ctr" fontAlgn="ctr"/>
                      <a:r>
                        <a:rPr lang="zh-TW" altLang="en-US" sz="1800" u="none" strike="noStrike" dirty="0">
                          <a:solidFill>
                            <a:srgbClr val="FF0000"/>
                          </a:solidFill>
                          <a:effectLst/>
                          <a:latin typeface="微軟正黑體" panose="020B0604030504040204" pitchFamily="34" charset="-120"/>
                          <a:ea typeface="微軟正黑體" panose="020B0604030504040204" pitchFamily="34" charset="-120"/>
                        </a:rPr>
                        <a:t>一般生</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25.89</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66.91</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0.04</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1357</a:t>
                      </a:r>
                    </a:p>
                  </a:txBody>
                  <a:tcPr marL="9525" marR="9525" marT="9525" marB="0" anchor="b"/>
                </a:tc>
                <a:tc>
                  <a:txBody>
                    <a:bodyPr/>
                    <a:lstStyle/>
                    <a:p>
                      <a:pPr algn="r" fontAlgn="b"/>
                      <a:r>
                        <a:rPr lang="en-US" altLang="zh-TW" sz="2000" b="0" i="0" u="none" strike="noStrike">
                          <a:solidFill>
                            <a:srgbClr val="FF0000"/>
                          </a:solidFill>
                          <a:effectLst/>
                          <a:latin typeface="微軟正黑體" panose="020B0604030504040204" pitchFamily="34" charset="-120"/>
                          <a:ea typeface="微軟正黑體" panose="020B0604030504040204" pitchFamily="34" charset="-120"/>
                        </a:rPr>
                        <a:t>3507</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2</a:t>
                      </a:r>
                    </a:p>
                  </a:txBody>
                  <a:tcPr marL="9525" marR="9525" marT="9525" marB="0" anchor="b"/>
                </a:tc>
                <a:extLst>
                  <a:ext uri="{0D108BD9-81ED-4DB2-BD59-A6C34878D82A}">
                    <a16:rowId xmlns:a16="http://schemas.microsoft.com/office/drawing/2014/main" val="3934066129"/>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原住民</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1.34</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2.19</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70</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115</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2518331818"/>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特教生</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0.23</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0.55</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12</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29</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2583336790"/>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外籍生</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0.1</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0.36</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5</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19</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2192704487"/>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僑生</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0.08</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0.29</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4</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15</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1079577886"/>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陸生</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0.02</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0.06</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2338729536"/>
                  </a:ext>
                </a:extLst>
              </a:tr>
              <a:tr h="319030">
                <a:tc>
                  <a:txBody>
                    <a:bodyPr/>
                    <a:lstStyle/>
                    <a:p>
                      <a:pPr algn="ctr" fontAlgn="ctr"/>
                      <a:r>
                        <a:rPr lang="zh-TW" altLang="en-US" sz="1800" u="none" strike="noStrike" dirty="0">
                          <a:solidFill>
                            <a:srgbClr val="FF0000"/>
                          </a:solidFill>
                          <a:effectLst/>
                          <a:latin typeface="微軟正黑體" panose="020B0604030504040204" pitchFamily="34" charset="-120"/>
                          <a:ea typeface="微軟正黑體" panose="020B0604030504040204" pitchFamily="34" charset="-120"/>
                        </a:rPr>
                        <a:t>教職員工</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0.06</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1.74</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3</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91</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748507356"/>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未分類</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0.06</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0.1</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5</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2984869338"/>
                  </a:ext>
                </a:extLst>
              </a:tr>
              <a:tr h="319030">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合計</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27.78</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72.2</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0.04</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1455</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3784</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2</a:t>
                      </a:r>
                    </a:p>
                  </a:txBody>
                  <a:tcPr marL="9525" marR="9525" marT="9525" marB="0" anchor="b"/>
                </a:tc>
                <a:extLst>
                  <a:ext uri="{0D108BD9-81ED-4DB2-BD59-A6C34878D82A}">
                    <a16:rowId xmlns:a16="http://schemas.microsoft.com/office/drawing/2014/main" val="2386207590"/>
                  </a:ext>
                </a:extLst>
              </a:tr>
            </a:tbl>
          </a:graphicData>
        </a:graphic>
      </p:graphicFrame>
      <p:sp>
        <p:nvSpPr>
          <p:cNvPr id="7" name="文字方塊 6">
            <a:extLst>
              <a:ext uri="{FF2B5EF4-FFF2-40B4-BE49-F238E27FC236}">
                <a16:creationId xmlns:a16="http://schemas.microsoft.com/office/drawing/2014/main" id="{207E647A-BC97-417F-AB6F-74CCA498CEE9}"/>
              </a:ext>
            </a:extLst>
          </p:cNvPr>
          <p:cNvSpPr txBox="1"/>
          <p:nvPr/>
        </p:nvSpPr>
        <p:spPr>
          <a:xfrm>
            <a:off x="5765588" y="6131304"/>
            <a:ext cx="6337300" cy="369332"/>
          </a:xfrm>
          <a:prstGeom prst="rect">
            <a:avLst/>
          </a:prstGeom>
          <a:noFill/>
        </p:spPr>
        <p:txBody>
          <a:bodyPr wrap="square">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行政院性平會重要性別統計資料庫，</a:t>
            </a:r>
            <a:r>
              <a:rPr lang="en-US" altLang="zh-TW" dirty="0">
                <a:latin typeface="微軟正黑體" panose="020B0604030504040204" pitchFamily="34" charset="-120"/>
                <a:ea typeface="微軟正黑體" panose="020B0604030504040204" pitchFamily="34" charset="-120"/>
              </a:rPr>
              <a:t>2025)</a:t>
            </a:r>
          </a:p>
        </p:txBody>
      </p:sp>
    </p:spTree>
    <p:extLst>
      <p:ext uri="{BB962C8B-B14F-4D97-AF65-F5344CB8AC3E}">
        <p14:creationId xmlns:p14="http://schemas.microsoft.com/office/powerpoint/2010/main" val="92265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AABAC3-39C2-4829-8624-E18A1F6EDB39}"/>
              </a:ext>
            </a:extLst>
          </p:cNvPr>
          <p:cNvSpPr>
            <a:spLocks noGrp="1"/>
          </p:cNvSpPr>
          <p:nvPr>
            <p:ph type="title"/>
          </p:nvPr>
        </p:nvSpPr>
        <p:spPr>
          <a:xfrm>
            <a:off x="2265786" y="211232"/>
            <a:ext cx="9926213" cy="1658198"/>
          </a:xfrm>
        </p:spPr>
        <p:txBody>
          <a:bodyPr>
            <a:normAutofit/>
          </a:bodyPr>
          <a:lstStyle/>
          <a:p>
            <a:r>
              <a:rPr lang="en-US" altLang="zh-TW" sz="4800" dirty="0"/>
              <a:t>113</a:t>
            </a:r>
            <a:r>
              <a:rPr lang="zh-TW" altLang="en-US" sz="4800" dirty="0"/>
              <a:t>年校園性騷擾事件調查屬實統計</a:t>
            </a:r>
            <a:r>
              <a:rPr lang="en-US" altLang="zh-TW" sz="4800" dirty="0"/>
              <a:t>-</a:t>
            </a:r>
            <a:r>
              <a:rPr lang="zh-TW" altLang="en-US" sz="4800" dirty="0"/>
              <a:t>按</a:t>
            </a:r>
            <a:r>
              <a:rPr lang="zh-TW" altLang="en-US" sz="4800" dirty="0">
                <a:solidFill>
                  <a:srgbClr val="FF0000"/>
                </a:solidFill>
              </a:rPr>
              <a:t>行為人</a:t>
            </a:r>
            <a:r>
              <a:rPr lang="zh-TW" altLang="en-US" sz="4800" dirty="0"/>
              <a:t>年齡統計</a:t>
            </a:r>
          </a:p>
        </p:txBody>
      </p:sp>
      <p:sp>
        <p:nvSpPr>
          <p:cNvPr id="4" name="日期版面配置區 3">
            <a:extLst>
              <a:ext uri="{FF2B5EF4-FFF2-40B4-BE49-F238E27FC236}">
                <a16:creationId xmlns:a16="http://schemas.microsoft.com/office/drawing/2014/main" id="{2B7E0CC3-C3C6-4722-8358-6D89DA03191C}"/>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137C7A9-8E84-4699-B7CA-188201FB2B94}"/>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63E253E6-3808-4BCE-9A2A-C78652752F37}"/>
              </a:ext>
            </a:extLst>
          </p:cNvPr>
          <p:cNvSpPr>
            <a:spLocks noGrp="1"/>
          </p:cNvSpPr>
          <p:nvPr>
            <p:ph type="sldNum" sz="quarter" idx="12"/>
          </p:nvPr>
        </p:nvSpPr>
        <p:spPr/>
        <p:txBody>
          <a:bodyPr/>
          <a:lstStyle/>
          <a:p>
            <a:fld id="{9ACDFCE2-71B5-4597-A6BE-5F851153812A}" type="slidenum">
              <a:rPr lang="zh-TW" altLang="en-US" smtClean="0"/>
              <a:pPr/>
              <a:t>53</a:t>
            </a:fld>
            <a:endParaRPr lang="zh-TW" altLang="en-US" dirty="0"/>
          </a:p>
        </p:txBody>
      </p:sp>
      <p:graphicFrame>
        <p:nvGraphicFramePr>
          <p:cNvPr id="7" name="表格 6">
            <a:extLst>
              <a:ext uri="{FF2B5EF4-FFF2-40B4-BE49-F238E27FC236}">
                <a16:creationId xmlns:a16="http://schemas.microsoft.com/office/drawing/2014/main" id="{F3C63D1A-CB5A-4287-B9BA-7942482B019C}"/>
              </a:ext>
            </a:extLst>
          </p:cNvPr>
          <p:cNvGraphicFramePr>
            <a:graphicFrameLocks noGrp="1"/>
          </p:cNvGraphicFramePr>
          <p:nvPr/>
        </p:nvGraphicFramePr>
        <p:xfrm>
          <a:off x="2514599" y="2011679"/>
          <a:ext cx="8915781" cy="3895914"/>
        </p:xfrm>
        <a:graphic>
          <a:graphicData uri="http://schemas.openxmlformats.org/drawingml/2006/table">
            <a:tbl>
              <a:tblPr>
                <a:tableStyleId>{5C22544A-7EE6-4342-B048-85BDC9FD1C3A}</a:tableStyleId>
              </a:tblPr>
              <a:tblGrid>
                <a:gridCol w="1591419">
                  <a:extLst>
                    <a:ext uri="{9D8B030D-6E8A-4147-A177-3AD203B41FA5}">
                      <a16:colId xmlns:a16="http://schemas.microsoft.com/office/drawing/2014/main" val="3061732255"/>
                    </a:ext>
                  </a:extLst>
                </a:gridCol>
                <a:gridCol w="1591419">
                  <a:extLst>
                    <a:ext uri="{9D8B030D-6E8A-4147-A177-3AD203B41FA5}">
                      <a16:colId xmlns:a16="http://schemas.microsoft.com/office/drawing/2014/main" val="4169366257"/>
                    </a:ext>
                  </a:extLst>
                </a:gridCol>
                <a:gridCol w="1591419">
                  <a:extLst>
                    <a:ext uri="{9D8B030D-6E8A-4147-A177-3AD203B41FA5}">
                      <a16:colId xmlns:a16="http://schemas.microsoft.com/office/drawing/2014/main" val="2402700910"/>
                    </a:ext>
                  </a:extLst>
                </a:gridCol>
                <a:gridCol w="1380508">
                  <a:extLst>
                    <a:ext uri="{9D8B030D-6E8A-4147-A177-3AD203B41FA5}">
                      <a16:colId xmlns:a16="http://schemas.microsoft.com/office/drawing/2014/main" val="476064649"/>
                    </a:ext>
                  </a:extLst>
                </a:gridCol>
                <a:gridCol w="1380508">
                  <a:extLst>
                    <a:ext uri="{9D8B030D-6E8A-4147-A177-3AD203B41FA5}">
                      <a16:colId xmlns:a16="http://schemas.microsoft.com/office/drawing/2014/main" val="2696781691"/>
                    </a:ext>
                  </a:extLst>
                </a:gridCol>
                <a:gridCol w="1380508">
                  <a:extLst>
                    <a:ext uri="{9D8B030D-6E8A-4147-A177-3AD203B41FA5}">
                      <a16:colId xmlns:a16="http://schemas.microsoft.com/office/drawing/2014/main" val="2801666026"/>
                    </a:ext>
                  </a:extLst>
                </a:gridCol>
              </a:tblGrid>
              <a:tr h="287956">
                <a:tc rowSpan="2">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年齡</a:t>
                      </a:r>
                    </a:p>
                  </a:txBody>
                  <a:tcPr marL="9525" marR="9525" marT="9525" marB="0" anchor="ctr"/>
                </a:tc>
                <a:tc rowSpan="2">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百分比</a:t>
                      </a:r>
                    </a:p>
                  </a:txBody>
                  <a:tcPr marL="9525" marR="9525" marT="9525" marB="0" anchor="ctr"/>
                </a:tc>
                <a:tc gridSpan="3">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性別</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小計</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231083932"/>
                  </a:ext>
                </a:extLst>
              </a:tr>
              <a:tr h="287956">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男</a:t>
                      </a:r>
                      <a:endPar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女</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其他</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42051997"/>
                  </a:ext>
                </a:extLst>
              </a:tr>
              <a:tr h="439769">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未滿</a:t>
                      </a:r>
                      <a:r>
                        <a:rPr lang="en-US" altLang="zh-TW" sz="2000" b="0" i="0" u="none" strike="noStrike">
                          <a:solidFill>
                            <a:srgbClr val="333333"/>
                          </a:solidFill>
                          <a:effectLst/>
                          <a:latin typeface="微軟正黑體" panose="020B0604030504040204" pitchFamily="34" charset="-120"/>
                          <a:ea typeface="微軟正黑體" panose="020B0604030504040204" pitchFamily="34" charset="-120"/>
                        </a:rPr>
                        <a:t>12</a:t>
                      </a: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12.37</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449</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51</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500</a:t>
                      </a:r>
                    </a:p>
                  </a:txBody>
                  <a:tcPr marL="9525" marR="9525" marT="9525" marB="0" anchor="b"/>
                </a:tc>
                <a:extLst>
                  <a:ext uri="{0D108BD9-81ED-4DB2-BD59-A6C34878D82A}">
                    <a16:rowId xmlns:a16="http://schemas.microsoft.com/office/drawing/2014/main" val="3492546218"/>
                  </a:ext>
                </a:extLst>
              </a:tr>
              <a:tr h="439769">
                <a:tc>
                  <a:txBody>
                    <a:bodyPr/>
                    <a:lstStyle/>
                    <a:p>
                      <a:pPr algn="ctr" fontAlgn="ctr"/>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12~17</a:t>
                      </a:r>
                      <a:r>
                        <a:rPr lang="zh-TW" altLang="en-US" sz="2000" b="0" i="0" u="none" strike="noStrike" dirty="0">
                          <a:solidFill>
                            <a:srgbClr val="FF0000"/>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ct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52.05</a:t>
                      </a:r>
                    </a:p>
                  </a:txBody>
                  <a:tcPr marL="9525" marR="9525" marT="9525" marB="0" anchor="b"/>
                </a:tc>
                <a:tc>
                  <a:txBody>
                    <a:bodyPr/>
                    <a:lstStyle/>
                    <a:p>
                      <a:pPr algn="ct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1834</a:t>
                      </a:r>
                    </a:p>
                  </a:txBody>
                  <a:tcPr marL="9525" marR="9525" marT="9525" marB="0" anchor="b"/>
                </a:tc>
                <a:tc>
                  <a:txBody>
                    <a:bodyPr/>
                    <a:lstStyle/>
                    <a:p>
                      <a:pPr algn="ct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270</a:t>
                      </a:r>
                    </a:p>
                  </a:txBody>
                  <a:tcPr marL="9525" marR="9525" marT="9525" marB="0" anchor="b"/>
                </a:tc>
                <a:tc>
                  <a:txBody>
                    <a:bodyPr/>
                    <a:lstStyle/>
                    <a:p>
                      <a:pPr algn="ct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2104</a:t>
                      </a:r>
                    </a:p>
                  </a:txBody>
                  <a:tcPr marL="9525" marR="9525" marT="9525" marB="0" anchor="b"/>
                </a:tc>
                <a:extLst>
                  <a:ext uri="{0D108BD9-81ED-4DB2-BD59-A6C34878D82A}">
                    <a16:rowId xmlns:a16="http://schemas.microsoft.com/office/drawing/2014/main" val="1384315449"/>
                  </a:ext>
                </a:extLst>
              </a:tr>
              <a:tr h="439769">
                <a:tc>
                  <a:txBody>
                    <a:bodyPr/>
                    <a:lstStyle/>
                    <a:p>
                      <a:pPr algn="ctr" fontAlgn="ctr"/>
                      <a:r>
                        <a:rPr lang="en-US" altLang="zh-TW" sz="2000" b="0" i="0" u="none" strike="noStrike">
                          <a:solidFill>
                            <a:srgbClr val="333333"/>
                          </a:solidFill>
                          <a:effectLst/>
                          <a:latin typeface="微軟正黑體" panose="020B0604030504040204" pitchFamily="34" charset="-120"/>
                          <a:ea typeface="微軟正黑體" panose="020B0604030504040204" pitchFamily="34" charset="-120"/>
                        </a:rPr>
                        <a:t>18~23</a:t>
                      </a: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12.1</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462</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27</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489</a:t>
                      </a:r>
                    </a:p>
                  </a:txBody>
                  <a:tcPr marL="9525" marR="9525" marT="9525" marB="0" anchor="b"/>
                </a:tc>
                <a:extLst>
                  <a:ext uri="{0D108BD9-81ED-4DB2-BD59-A6C34878D82A}">
                    <a16:rowId xmlns:a16="http://schemas.microsoft.com/office/drawing/2014/main" val="2960556989"/>
                  </a:ext>
                </a:extLst>
              </a:tr>
              <a:tr h="439769">
                <a:tc>
                  <a:txBody>
                    <a:bodyPr/>
                    <a:lstStyle/>
                    <a:p>
                      <a:pPr algn="ctr" fontAlgn="ctr"/>
                      <a:r>
                        <a:rPr lang="en-US" altLang="zh-TW" sz="2000" b="0" i="0" u="none" strike="noStrike">
                          <a:solidFill>
                            <a:srgbClr val="333333"/>
                          </a:solidFill>
                          <a:effectLst/>
                          <a:latin typeface="微軟正黑體" panose="020B0604030504040204" pitchFamily="34" charset="-120"/>
                          <a:ea typeface="微軟正黑體" panose="020B0604030504040204" pitchFamily="34" charset="-120"/>
                        </a:rPr>
                        <a:t>24~39</a:t>
                      </a: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3.81</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145</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9</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154</a:t>
                      </a:r>
                    </a:p>
                  </a:txBody>
                  <a:tcPr marL="9525" marR="9525" marT="9525" marB="0" anchor="b"/>
                </a:tc>
                <a:extLst>
                  <a:ext uri="{0D108BD9-81ED-4DB2-BD59-A6C34878D82A}">
                    <a16:rowId xmlns:a16="http://schemas.microsoft.com/office/drawing/2014/main" val="2446779441"/>
                  </a:ext>
                </a:extLst>
              </a:tr>
              <a:tr h="439769">
                <a:tc>
                  <a:txBody>
                    <a:bodyPr/>
                    <a:lstStyle/>
                    <a:p>
                      <a:pPr algn="ctr" fontAlgn="ctr"/>
                      <a:r>
                        <a:rPr lang="en-US" altLang="zh-TW" sz="2000" b="0" i="0" u="none" strike="noStrike">
                          <a:solidFill>
                            <a:srgbClr val="333333"/>
                          </a:solidFill>
                          <a:effectLst/>
                          <a:latin typeface="微軟正黑體" panose="020B0604030504040204" pitchFamily="34" charset="-120"/>
                          <a:ea typeface="微軟正黑體" panose="020B0604030504040204" pitchFamily="34" charset="-120"/>
                        </a:rPr>
                        <a:t>40~50</a:t>
                      </a: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2.94</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102</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17</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119</a:t>
                      </a:r>
                    </a:p>
                  </a:txBody>
                  <a:tcPr marL="9525" marR="9525" marT="9525" marB="0" anchor="b"/>
                </a:tc>
                <a:extLst>
                  <a:ext uri="{0D108BD9-81ED-4DB2-BD59-A6C34878D82A}">
                    <a16:rowId xmlns:a16="http://schemas.microsoft.com/office/drawing/2014/main" val="3684998871"/>
                  </a:ext>
                </a:extLst>
              </a:tr>
              <a:tr h="439769">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超過</a:t>
                      </a:r>
                      <a:r>
                        <a:rPr lang="en-US" altLang="zh-TW" sz="2000" b="0" i="0" u="none" strike="noStrike">
                          <a:solidFill>
                            <a:srgbClr val="333333"/>
                          </a:solidFill>
                          <a:effectLst/>
                          <a:latin typeface="微軟正黑體" panose="020B0604030504040204" pitchFamily="34" charset="-120"/>
                          <a:ea typeface="微軟正黑體" panose="020B0604030504040204" pitchFamily="34" charset="-120"/>
                        </a:rPr>
                        <a:t>50</a:t>
                      </a: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3885467796"/>
                  </a:ext>
                </a:extLst>
              </a:tr>
              <a:tr h="287956">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未輸入</a:t>
                      </a:r>
                    </a:p>
                  </a:txBody>
                  <a:tcPr marL="9525" marR="9525" marT="9525" marB="0" anchor="ctr"/>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16.72</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597</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79</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676</a:t>
                      </a:r>
                    </a:p>
                  </a:txBody>
                  <a:tcPr marL="9525" marR="9525" marT="9525" marB="0" anchor="b"/>
                </a:tc>
                <a:extLst>
                  <a:ext uri="{0D108BD9-81ED-4DB2-BD59-A6C34878D82A}">
                    <a16:rowId xmlns:a16="http://schemas.microsoft.com/office/drawing/2014/main" val="2425065905"/>
                  </a:ext>
                </a:extLst>
              </a:tr>
              <a:tr h="287956">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合計</a:t>
                      </a:r>
                    </a:p>
                  </a:txBody>
                  <a:tcPr marL="9525" marR="9525" marT="9525" marB="0" anchor="ctr"/>
                </a:tc>
                <a:tc>
                  <a:txBody>
                    <a:bodyPr/>
                    <a:lstStyle/>
                    <a:p>
                      <a:pPr algn="ctr" fontAlgn="b"/>
                      <a:r>
                        <a:rPr lang="en-US" altLang="zh-TW" sz="2000" b="0" i="0" u="none" strike="noStrike" dirty="0">
                          <a:effectLst/>
                          <a:latin typeface="微軟正黑體" panose="020B0604030504040204" pitchFamily="34" charset="-120"/>
                          <a:ea typeface="微軟正黑體" panose="020B0604030504040204" pitchFamily="34" charset="-120"/>
                        </a:rPr>
                        <a:t>100</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3589</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453</a:t>
                      </a:r>
                    </a:p>
                  </a:txBody>
                  <a:tcPr marL="9525" marR="9525" marT="9525" marB="0" anchor="b"/>
                </a:tc>
                <a:tc>
                  <a:txBody>
                    <a:bodyPr/>
                    <a:lstStyle/>
                    <a:p>
                      <a:pPr algn="ct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ctr" fontAlgn="b"/>
                      <a:r>
                        <a:rPr lang="en-US" altLang="zh-TW" sz="2000" b="0" i="0" u="none" strike="noStrike" dirty="0">
                          <a:effectLst/>
                          <a:latin typeface="微軟正黑體" panose="020B0604030504040204" pitchFamily="34" charset="-120"/>
                          <a:ea typeface="微軟正黑體" panose="020B0604030504040204" pitchFamily="34" charset="-120"/>
                        </a:rPr>
                        <a:t>4042</a:t>
                      </a:r>
                    </a:p>
                  </a:txBody>
                  <a:tcPr marL="9525" marR="9525" marT="9525" marB="0" anchor="b"/>
                </a:tc>
                <a:extLst>
                  <a:ext uri="{0D108BD9-81ED-4DB2-BD59-A6C34878D82A}">
                    <a16:rowId xmlns:a16="http://schemas.microsoft.com/office/drawing/2014/main" val="3961217316"/>
                  </a:ext>
                </a:extLst>
              </a:tr>
            </a:tbl>
          </a:graphicData>
        </a:graphic>
      </p:graphicFrame>
      <p:sp>
        <p:nvSpPr>
          <p:cNvPr id="8" name="文字方塊 7">
            <a:extLst>
              <a:ext uri="{FF2B5EF4-FFF2-40B4-BE49-F238E27FC236}">
                <a16:creationId xmlns:a16="http://schemas.microsoft.com/office/drawing/2014/main" id="{92D86DEF-5481-49F0-B3B8-4D6AA482CC8F}"/>
              </a:ext>
            </a:extLst>
          </p:cNvPr>
          <p:cNvSpPr txBox="1"/>
          <p:nvPr/>
        </p:nvSpPr>
        <p:spPr>
          <a:xfrm>
            <a:off x="5765588" y="6131304"/>
            <a:ext cx="6337300" cy="369332"/>
          </a:xfrm>
          <a:prstGeom prst="rect">
            <a:avLst/>
          </a:prstGeom>
          <a:noFill/>
        </p:spPr>
        <p:txBody>
          <a:bodyPr wrap="square">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行政院性平會重要性別統計資料庫，</a:t>
            </a:r>
            <a:r>
              <a:rPr lang="en-US" altLang="zh-TW" dirty="0">
                <a:latin typeface="微軟正黑體" panose="020B0604030504040204" pitchFamily="34" charset="-120"/>
                <a:ea typeface="微軟正黑體" panose="020B0604030504040204" pitchFamily="34" charset="-120"/>
              </a:rPr>
              <a:t>2025)</a:t>
            </a:r>
          </a:p>
        </p:txBody>
      </p:sp>
    </p:spTree>
    <p:extLst>
      <p:ext uri="{BB962C8B-B14F-4D97-AF65-F5344CB8AC3E}">
        <p14:creationId xmlns:p14="http://schemas.microsoft.com/office/powerpoint/2010/main" val="1339654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AABAC3-39C2-4829-8624-E18A1F6EDB39}"/>
              </a:ext>
            </a:extLst>
          </p:cNvPr>
          <p:cNvSpPr>
            <a:spLocks noGrp="1"/>
          </p:cNvSpPr>
          <p:nvPr>
            <p:ph type="title"/>
          </p:nvPr>
        </p:nvSpPr>
        <p:spPr>
          <a:xfrm>
            <a:off x="2265786" y="211232"/>
            <a:ext cx="9837101" cy="1658198"/>
          </a:xfrm>
        </p:spPr>
        <p:txBody>
          <a:bodyPr>
            <a:normAutofit/>
          </a:bodyPr>
          <a:lstStyle/>
          <a:p>
            <a:r>
              <a:rPr lang="en-US" altLang="zh-TW" sz="4800" dirty="0"/>
              <a:t>113</a:t>
            </a:r>
            <a:r>
              <a:rPr lang="zh-TW" altLang="en-US" sz="4800" dirty="0"/>
              <a:t>年校園性騷擾事件調查屬實統計</a:t>
            </a:r>
            <a:r>
              <a:rPr lang="en-US" altLang="zh-TW" sz="4800" dirty="0"/>
              <a:t>-</a:t>
            </a:r>
            <a:r>
              <a:rPr lang="zh-TW" altLang="en-US" sz="4800" dirty="0"/>
              <a:t>按</a:t>
            </a:r>
            <a:r>
              <a:rPr lang="zh-TW" altLang="en-US" sz="4800" dirty="0">
                <a:solidFill>
                  <a:srgbClr val="FF0000"/>
                </a:solidFill>
              </a:rPr>
              <a:t>被害人</a:t>
            </a:r>
            <a:r>
              <a:rPr lang="zh-TW" altLang="en-US" sz="4800" dirty="0"/>
              <a:t>年齡統計</a:t>
            </a:r>
          </a:p>
        </p:txBody>
      </p:sp>
      <p:sp>
        <p:nvSpPr>
          <p:cNvPr id="4" name="日期版面配置區 3">
            <a:extLst>
              <a:ext uri="{FF2B5EF4-FFF2-40B4-BE49-F238E27FC236}">
                <a16:creationId xmlns:a16="http://schemas.microsoft.com/office/drawing/2014/main" id="{2B7E0CC3-C3C6-4722-8358-6D89DA03191C}"/>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137C7A9-8E84-4699-B7CA-188201FB2B94}"/>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63E253E6-3808-4BCE-9A2A-C78652752F37}"/>
              </a:ext>
            </a:extLst>
          </p:cNvPr>
          <p:cNvSpPr>
            <a:spLocks noGrp="1"/>
          </p:cNvSpPr>
          <p:nvPr>
            <p:ph type="sldNum" sz="quarter" idx="12"/>
          </p:nvPr>
        </p:nvSpPr>
        <p:spPr/>
        <p:txBody>
          <a:bodyPr/>
          <a:lstStyle/>
          <a:p>
            <a:fld id="{9ACDFCE2-71B5-4597-A6BE-5F851153812A}" type="slidenum">
              <a:rPr lang="zh-TW" altLang="en-US" smtClean="0"/>
              <a:pPr/>
              <a:t>54</a:t>
            </a:fld>
            <a:endParaRPr lang="zh-TW" altLang="en-US" dirty="0"/>
          </a:p>
        </p:txBody>
      </p:sp>
      <p:graphicFrame>
        <p:nvGraphicFramePr>
          <p:cNvPr id="7" name="表格 6">
            <a:extLst>
              <a:ext uri="{FF2B5EF4-FFF2-40B4-BE49-F238E27FC236}">
                <a16:creationId xmlns:a16="http://schemas.microsoft.com/office/drawing/2014/main" id="{F3C63D1A-CB5A-4287-B9BA-7942482B019C}"/>
              </a:ext>
            </a:extLst>
          </p:cNvPr>
          <p:cNvGraphicFramePr>
            <a:graphicFrameLocks noGrp="1"/>
          </p:cNvGraphicFramePr>
          <p:nvPr/>
        </p:nvGraphicFramePr>
        <p:xfrm>
          <a:off x="2514599" y="2011679"/>
          <a:ext cx="8915781" cy="3895914"/>
        </p:xfrm>
        <a:graphic>
          <a:graphicData uri="http://schemas.openxmlformats.org/drawingml/2006/table">
            <a:tbl>
              <a:tblPr>
                <a:tableStyleId>{5C22544A-7EE6-4342-B048-85BDC9FD1C3A}</a:tableStyleId>
              </a:tblPr>
              <a:tblGrid>
                <a:gridCol w="1591419">
                  <a:extLst>
                    <a:ext uri="{9D8B030D-6E8A-4147-A177-3AD203B41FA5}">
                      <a16:colId xmlns:a16="http://schemas.microsoft.com/office/drawing/2014/main" val="3061732255"/>
                    </a:ext>
                  </a:extLst>
                </a:gridCol>
                <a:gridCol w="1591419">
                  <a:extLst>
                    <a:ext uri="{9D8B030D-6E8A-4147-A177-3AD203B41FA5}">
                      <a16:colId xmlns:a16="http://schemas.microsoft.com/office/drawing/2014/main" val="4169366257"/>
                    </a:ext>
                  </a:extLst>
                </a:gridCol>
                <a:gridCol w="1591419">
                  <a:extLst>
                    <a:ext uri="{9D8B030D-6E8A-4147-A177-3AD203B41FA5}">
                      <a16:colId xmlns:a16="http://schemas.microsoft.com/office/drawing/2014/main" val="2402700910"/>
                    </a:ext>
                  </a:extLst>
                </a:gridCol>
                <a:gridCol w="1380508">
                  <a:extLst>
                    <a:ext uri="{9D8B030D-6E8A-4147-A177-3AD203B41FA5}">
                      <a16:colId xmlns:a16="http://schemas.microsoft.com/office/drawing/2014/main" val="476064649"/>
                    </a:ext>
                  </a:extLst>
                </a:gridCol>
                <a:gridCol w="1380508">
                  <a:extLst>
                    <a:ext uri="{9D8B030D-6E8A-4147-A177-3AD203B41FA5}">
                      <a16:colId xmlns:a16="http://schemas.microsoft.com/office/drawing/2014/main" val="2696781691"/>
                    </a:ext>
                  </a:extLst>
                </a:gridCol>
                <a:gridCol w="1380508">
                  <a:extLst>
                    <a:ext uri="{9D8B030D-6E8A-4147-A177-3AD203B41FA5}">
                      <a16:colId xmlns:a16="http://schemas.microsoft.com/office/drawing/2014/main" val="2801666026"/>
                    </a:ext>
                  </a:extLst>
                </a:gridCol>
              </a:tblGrid>
              <a:tr h="287956">
                <a:tc rowSpan="2">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年齡</a:t>
                      </a:r>
                    </a:p>
                  </a:txBody>
                  <a:tcPr marL="9525" marR="9525" marT="9525" marB="0" anchor="ctr"/>
                </a:tc>
                <a:tc rowSpan="2">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百分比</a:t>
                      </a:r>
                    </a:p>
                  </a:txBody>
                  <a:tcPr marL="9525" marR="9525" marT="9525" marB="0" anchor="ctr"/>
                </a:tc>
                <a:tc gridSpan="3">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性別</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小計</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231083932"/>
                  </a:ext>
                </a:extLst>
              </a:tr>
              <a:tr h="287956">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男</a:t>
                      </a:r>
                      <a:endParaRPr lang="zh-TW" altLang="en-US"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女</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其他</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42051997"/>
                  </a:ext>
                </a:extLst>
              </a:tr>
              <a:tr h="439769">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未滿</a:t>
                      </a:r>
                      <a:r>
                        <a:rPr lang="en-US" altLang="zh-TW" sz="2000" b="0" i="0" u="none" strike="noStrike">
                          <a:solidFill>
                            <a:srgbClr val="333333"/>
                          </a:solidFill>
                          <a:effectLst/>
                          <a:latin typeface="微軟正黑體" panose="020B0604030504040204" pitchFamily="34" charset="-120"/>
                          <a:ea typeface="微軟正黑體" panose="020B0604030504040204" pitchFamily="34" charset="-120"/>
                        </a:rPr>
                        <a:t>12</a:t>
                      </a: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17.27</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323</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582</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905</a:t>
                      </a:r>
                    </a:p>
                  </a:txBody>
                  <a:tcPr marL="9525" marR="9525" marT="9525" marB="0" anchor="b"/>
                </a:tc>
                <a:extLst>
                  <a:ext uri="{0D108BD9-81ED-4DB2-BD59-A6C34878D82A}">
                    <a16:rowId xmlns:a16="http://schemas.microsoft.com/office/drawing/2014/main" val="3492546218"/>
                  </a:ext>
                </a:extLst>
              </a:tr>
              <a:tr h="439769">
                <a:tc>
                  <a:txBody>
                    <a:bodyPr/>
                    <a:lstStyle/>
                    <a:p>
                      <a:pPr algn="ctr" fontAlgn="ctr"/>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12~17</a:t>
                      </a:r>
                      <a:r>
                        <a:rPr lang="zh-TW" altLang="en-US" sz="2000" b="0" i="0" u="none" strike="noStrike" dirty="0">
                          <a:solidFill>
                            <a:srgbClr val="FF0000"/>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61.08</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897</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2304</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3201</a:t>
                      </a:r>
                    </a:p>
                  </a:txBody>
                  <a:tcPr marL="9525" marR="9525" marT="9525" marB="0" anchor="b"/>
                </a:tc>
                <a:extLst>
                  <a:ext uri="{0D108BD9-81ED-4DB2-BD59-A6C34878D82A}">
                    <a16:rowId xmlns:a16="http://schemas.microsoft.com/office/drawing/2014/main" val="1384315449"/>
                  </a:ext>
                </a:extLst>
              </a:tr>
              <a:tr h="439769">
                <a:tc>
                  <a:txBody>
                    <a:bodyPr/>
                    <a:lstStyle/>
                    <a:p>
                      <a:pPr algn="ctr" fontAlgn="ctr"/>
                      <a:r>
                        <a:rPr lang="en-US" altLang="zh-TW" sz="2000" b="0" i="0" u="none" strike="noStrike">
                          <a:solidFill>
                            <a:srgbClr val="333333"/>
                          </a:solidFill>
                          <a:effectLst/>
                          <a:latin typeface="微軟正黑體" panose="020B0604030504040204" pitchFamily="34" charset="-120"/>
                          <a:ea typeface="微軟正黑體" panose="020B0604030504040204" pitchFamily="34" charset="-120"/>
                        </a:rPr>
                        <a:t>18~23</a:t>
                      </a: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12.61</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148</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513</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661</a:t>
                      </a:r>
                    </a:p>
                  </a:txBody>
                  <a:tcPr marL="9525" marR="9525" marT="9525" marB="0" anchor="b"/>
                </a:tc>
                <a:extLst>
                  <a:ext uri="{0D108BD9-81ED-4DB2-BD59-A6C34878D82A}">
                    <a16:rowId xmlns:a16="http://schemas.microsoft.com/office/drawing/2014/main" val="2960556989"/>
                  </a:ext>
                </a:extLst>
              </a:tr>
              <a:tr h="439769">
                <a:tc>
                  <a:txBody>
                    <a:bodyPr/>
                    <a:lstStyle/>
                    <a:p>
                      <a:pPr algn="ctr" fontAlgn="ctr"/>
                      <a:r>
                        <a:rPr lang="en-US" altLang="zh-TW" sz="2000" b="0" i="0" u="none" strike="noStrike">
                          <a:solidFill>
                            <a:srgbClr val="333333"/>
                          </a:solidFill>
                          <a:effectLst/>
                          <a:latin typeface="微軟正黑體" panose="020B0604030504040204" pitchFamily="34" charset="-120"/>
                          <a:ea typeface="微軟正黑體" panose="020B0604030504040204" pitchFamily="34" charset="-120"/>
                        </a:rPr>
                        <a:t>24~39</a:t>
                      </a: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1.72</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12</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78</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90</a:t>
                      </a:r>
                    </a:p>
                  </a:txBody>
                  <a:tcPr marL="9525" marR="9525" marT="9525" marB="0" anchor="b"/>
                </a:tc>
                <a:extLst>
                  <a:ext uri="{0D108BD9-81ED-4DB2-BD59-A6C34878D82A}">
                    <a16:rowId xmlns:a16="http://schemas.microsoft.com/office/drawing/2014/main" val="2446779441"/>
                  </a:ext>
                </a:extLst>
              </a:tr>
              <a:tr h="439769">
                <a:tc>
                  <a:txBody>
                    <a:bodyPr/>
                    <a:lstStyle/>
                    <a:p>
                      <a:pPr algn="ctr" fontAlgn="ctr"/>
                      <a:r>
                        <a:rPr lang="en-US" altLang="zh-TW" sz="2000" b="0" i="0" u="none" strike="noStrike">
                          <a:solidFill>
                            <a:srgbClr val="333333"/>
                          </a:solidFill>
                          <a:effectLst/>
                          <a:latin typeface="微軟正黑體" panose="020B0604030504040204" pitchFamily="34" charset="-120"/>
                          <a:ea typeface="微軟正黑體" panose="020B0604030504040204" pitchFamily="34" charset="-120"/>
                        </a:rPr>
                        <a:t>40~50</a:t>
                      </a: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0.69</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2</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34</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36</a:t>
                      </a:r>
                    </a:p>
                  </a:txBody>
                  <a:tcPr marL="9525" marR="9525" marT="9525" marB="0" anchor="b"/>
                </a:tc>
                <a:extLst>
                  <a:ext uri="{0D108BD9-81ED-4DB2-BD59-A6C34878D82A}">
                    <a16:rowId xmlns:a16="http://schemas.microsoft.com/office/drawing/2014/main" val="3684998871"/>
                  </a:ext>
                </a:extLst>
              </a:tr>
              <a:tr h="439769">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超過</a:t>
                      </a:r>
                      <a:r>
                        <a:rPr lang="en-US" altLang="zh-TW" sz="2000" b="0" i="0" u="none" strike="noStrike">
                          <a:solidFill>
                            <a:srgbClr val="333333"/>
                          </a:solidFill>
                          <a:effectLst/>
                          <a:latin typeface="微軟正黑體" panose="020B0604030504040204" pitchFamily="34" charset="-120"/>
                          <a:ea typeface="微軟正黑體" panose="020B0604030504040204" pitchFamily="34" charset="-120"/>
                        </a:rPr>
                        <a:t>50</a:t>
                      </a: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歲</a:t>
                      </a: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3885467796"/>
                  </a:ext>
                </a:extLst>
              </a:tr>
              <a:tr h="287956">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未輸入</a:t>
                      </a: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6.64</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73</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273</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2</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348</a:t>
                      </a:r>
                    </a:p>
                  </a:txBody>
                  <a:tcPr marL="9525" marR="9525" marT="9525" marB="0" anchor="b"/>
                </a:tc>
                <a:extLst>
                  <a:ext uri="{0D108BD9-81ED-4DB2-BD59-A6C34878D82A}">
                    <a16:rowId xmlns:a16="http://schemas.microsoft.com/office/drawing/2014/main" val="2425065905"/>
                  </a:ext>
                </a:extLst>
              </a:tr>
              <a:tr h="287956">
                <a:tc>
                  <a:txBody>
                    <a:bodyPr/>
                    <a:lstStyle/>
                    <a:p>
                      <a:pPr algn="ctr" fontAlgn="ctr"/>
                      <a:r>
                        <a:rPr lang="zh-TW" altLang="en-US" sz="2000" b="0" i="0" u="none" strike="noStrike">
                          <a:solidFill>
                            <a:srgbClr val="333333"/>
                          </a:solidFill>
                          <a:effectLst/>
                          <a:latin typeface="微軟正黑體" panose="020B0604030504040204" pitchFamily="34" charset="-120"/>
                          <a:ea typeface="微軟正黑體" panose="020B0604030504040204" pitchFamily="34" charset="-120"/>
                        </a:rPr>
                        <a:t>合計</a:t>
                      </a:r>
                    </a:p>
                  </a:txBody>
                  <a:tcPr marL="9525" marR="9525" marT="9525" marB="0" anchor="ctr"/>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100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1455</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3784</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2</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5241</a:t>
                      </a:r>
                    </a:p>
                  </a:txBody>
                  <a:tcPr marL="9525" marR="9525" marT="9525" marB="0" anchor="b"/>
                </a:tc>
                <a:extLst>
                  <a:ext uri="{0D108BD9-81ED-4DB2-BD59-A6C34878D82A}">
                    <a16:rowId xmlns:a16="http://schemas.microsoft.com/office/drawing/2014/main" val="3961217316"/>
                  </a:ext>
                </a:extLst>
              </a:tr>
            </a:tbl>
          </a:graphicData>
        </a:graphic>
      </p:graphicFrame>
      <p:sp>
        <p:nvSpPr>
          <p:cNvPr id="8" name="文字方塊 7">
            <a:extLst>
              <a:ext uri="{FF2B5EF4-FFF2-40B4-BE49-F238E27FC236}">
                <a16:creationId xmlns:a16="http://schemas.microsoft.com/office/drawing/2014/main" id="{4134466A-F075-48B8-87BF-B95CE264E188}"/>
              </a:ext>
            </a:extLst>
          </p:cNvPr>
          <p:cNvSpPr txBox="1"/>
          <p:nvPr/>
        </p:nvSpPr>
        <p:spPr>
          <a:xfrm>
            <a:off x="5765588" y="6131304"/>
            <a:ext cx="6337300" cy="369332"/>
          </a:xfrm>
          <a:prstGeom prst="rect">
            <a:avLst/>
          </a:prstGeom>
          <a:noFill/>
        </p:spPr>
        <p:txBody>
          <a:bodyPr wrap="square">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行政院性平會重要性別統計資料庫，</a:t>
            </a:r>
            <a:r>
              <a:rPr lang="en-US" altLang="zh-TW" dirty="0">
                <a:latin typeface="微軟正黑體" panose="020B0604030504040204" pitchFamily="34" charset="-120"/>
                <a:ea typeface="微軟正黑體" panose="020B0604030504040204" pitchFamily="34" charset="-120"/>
              </a:rPr>
              <a:t>2024)</a:t>
            </a:r>
          </a:p>
        </p:txBody>
      </p:sp>
    </p:spTree>
    <p:extLst>
      <p:ext uri="{BB962C8B-B14F-4D97-AF65-F5344CB8AC3E}">
        <p14:creationId xmlns:p14="http://schemas.microsoft.com/office/powerpoint/2010/main" val="3793982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AABAC3-39C2-4829-8624-E18A1F6EDB39}"/>
              </a:ext>
            </a:extLst>
          </p:cNvPr>
          <p:cNvSpPr>
            <a:spLocks noGrp="1"/>
          </p:cNvSpPr>
          <p:nvPr>
            <p:ph type="title"/>
          </p:nvPr>
        </p:nvSpPr>
        <p:spPr>
          <a:xfrm>
            <a:off x="2265786" y="211232"/>
            <a:ext cx="9837101" cy="1658198"/>
          </a:xfrm>
        </p:spPr>
        <p:txBody>
          <a:bodyPr>
            <a:normAutofit/>
          </a:bodyPr>
          <a:lstStyle/>
          <a:p>
            <a:r>
              <a:rPr lang="en-US" altLang="zh-TW" sz="4800" dirty="0"/>
              <a:t>113</a:t>
            </a:r>
            <a:r>
              <a:rPr lang="zh-TW" altLang="en-US" sz="4800" dirty="0"/>
              <a:t>年校園性騷擾事件調查屬實統計</a:t>
            </a:r>
            <a:r>
              <a:rPr lang="en-US" altLang="zh-TW" sz="4800" dirty="0"/>
              <a:t>-</a:t>
            </a:r>
            <a:r>
              <a:rPr lang="zh-TW" altLang="en-US" sz="4800" dirty="0"/>
              <a:t>按</a:t>
            </a:r>
            <a:r>
              <a:rPr lang="zh-TW" altLang="en-US" sz="4800" dirty="0">
                <a:solidFill>
                  <a:srgbClr val="FF0000"/>
                </a:solidFill>
              </a:rPr>
              <a:t>當事人關係</a:t>
            </a:r>
            <a:r>
              <a:rPr lang="zh-TW" altLang="en-US" sz="4800" dirty="0"/>
              <a:t>統計</a:t>
            </a:r>
          </a:p>
        </p:txBody>
      </p:sp>
      <p:sp>
        <p:nvSpPr>
          <p:cNvPr id="4" name="日期版面配置區 3">
            <a:extLst>
              <a:ext uri="{FF2B5EF4-FFF2-40B4-BE49-F238E27FC236}">
                <a16:creationId xmlns:a16="http://schemas.microsoft.com/office/drawing/2014/main" id="{2B7E0CC3-C3C6-4722-8358-6D89DA03191C}"/>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137C7A9-8E84-4699-B7CA-188201FB2B94}"/>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63E253E6-3808-4BCE-9A2A-C78652752F37}"/>
              </a:ext>
            </a:extLst>
          </p:cNvPr>
          <p:cNvSpPr>
            <a:spLocks noGrp="1"/>
          </p:cNvSpPr>
          <p:nvPr>
            <p:ph type="sldNum" sz="quarter" idx="12"/>
          </p:nvPr>
        </p:nvSpPr>
        <p:spPr/>
        <p:txBody>
          <a:bodyPr/>
          <a:lstStyle/>
          <a:p>
            <a:fld id="{9ACDFCE2-71B5-4597-A6BE-5F851153812A}" type="slidenum">
              <a:rPr lang="zh-TW" altLang="en-US" smtClean="0"/>
              <a:pPr/>
              <a:t>55</a:t>
            </a:fld>
            <a:endParaRPr lang="zh-TW" altLang="en-US" dirty="0"/>
          </a:p>
        </p:txBody>
      </p:sp>
      <p:sp>
        <p:nvSpPr>
          <p:cNvPr id="8" name="文字方塊 7">
            <a:extLst>
              <a:ext uri="{FF2B5EF4-FFF2-40B4-BE49-F238E27FC236}">
                <a16:creationId xmlns:a16="http://schemas.microsoft.com/office/drawing/2014/main" id="{4134466A-F075-48B8-87BF-B95CE264E188}"/>
              </a:ext>
            </a:extLst>
          </p:cNvPr>
          <p:cNvSpPr txBox="1"/>
          <p:nvPr/>
        </p:nvSpPr>
        <p:spPr>
          <a:xfrm>
            <a:off x="5765588" y="6131304"/>
            <a:ext cx="6337300" cy="369332"/>
          </a:xfrm>
          <a:prstGeom prst="rect">
            <a:avLst/>
          </a:prstGeom>
          <a:noFill/>
        </p:spPr>
        <p:txBody>
          <a:bodyPr wrap="square">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行政院性平會重要性別統計資料庫，</a:t>
            </a:r>
            <a:r>
              <a:rPr lang="en-US" altLang="zh-TW">
                <a:latin typeface="微軟正黑體" panose="020B0604030504040204" pitchFamily="34" charset="-120"/>
                <a:ea typeface="微軟正黑體" panose="020B0604030504040204" pitchFamily="34" charset="-120"/>
              </a:rPr>
              <a:t>2025)</a:t>
            </a:r>
            <a:endParaRPr lang="en-US" altLang="zh-TW" dirty="0">
              <a:latin typeface="微軟正黑體" panose="020B0604030504040204" pitchFamily="34" charset="-120"/>
              <a:ea typeface="微軟正黑體" panose="020B0604030504040204" pitchFamily="34" charset="-120"/>
            </a:endParaRPr>
          </a:p>
        </p:txBody>
      </p:sp>
      <p:graphicFrame>
        <p:nvGraphicFramePr>
          <p:cNvPr id="3" name="表格 2">
            <a:extLst>
              <a:ext uri="{FF2B5EF4-FFF2-40B4-BE49-F238E27FC236}">
                <a16:creationId xmlns:a16="http://schemas.microsoft.com/office/drawing/2014/main" id="{0AC405AB-B856-4DD9-A2CF-FF3B33990097}"/>
              </a:ext>
            </a:extLst>
          </p:cNvPr>
          <p:cNvGraphicFramePr>
            <a:graphicFrameLocks noGrp="1"/>
          </p:cNvGraphicFramePr>
          <p:nvPr/>
        </p:nvGraphicFramePr>
        <p:xfrm>
          <a:off x="2265787" y="2260600"/>
          <a:ext cx="9739948" cy="3479796"/>
        </p:xfrm>
        <a:graphic>
          <a:graphicData uri="http://schemas.openxmlformats.org/drawingml/2006/table">
            <a:tbl>
              <a:tblPr>
                <a:tableStyleId>{5C22544A-7EE6-4342-B048-85BDC9FD1C3A}</a:tableStyleId>
              </a:tblPr>
              <a:tblGrid>
                <a:gridCol w="1394634">
                  <a:extLst>
                    <a:ext uri="{9D8B030D-6E8A-4147-A177-3AD203B41FA5}">
                      <a16:colId xmlns:a16="http://schemas.microsoft.com/office/drawing/2014/main" val="1239242992"/>
                    </a:ext>
                  </a:extLst>
                </a:gridCol>
                <a:gridCol w="1068471">
                  <a:extLst>
                    <a:ext uri="{9D8B030D-6E8A-4147-A177-3AD203B41FA5}">
                      <a16:colId xmlns:a16="http://schemas.microsoft.com/office/drawing/2014/main" val="3565474157"/>
                    </a:ext>
                  </a:extLst>
                </a:gridCol>
                <a:gridCol w="888517">
                  <a:extLst>
                    <a:ext uri="{9D8B030D-6E8A-4147-A177-3AD203B41FA5}">
                      <a16:colId xmlns:a16="http://schemas.microsoft.com/office/drawing/2014/main" val="3311806237"/>
                    </a:ext>
                  </a:extLst>
                </a:gridCol>
                <a:gridCol w="1064721">
                  <a:extLst>
                    <a:ext uri="{9D8B030D-6E8A-4147-A177-3AD203B41FA5}">
                      <a16:colId xmlns:a16="http://schemas.microsoft.com/office/drawing/2014/main" val="3691787099"/>
                    </a:ext>
                  </a:extLst>
                </a:gridCol>
                <a:gridCol w="1064721">
                  <a:extLst>
                    <a:ext uri="{9D8B030D-6E8A-4147-A177-3AD203B41FA5}">
                      <a16:colId xmlns:a16="http://schemas.microsoft.com/office/drawing/2014/main" val="3780894928"/>
                    </a:ext>
                  </a:extLst>
                </a:gridCol>
                <a:gridCol w="1064721">
                  <a:extLst>
                    <a:ext uri="{9D8B030D-6E8A-4147-A177-3AD203B41FA5}">
                      <a16:colId xmlns:a16="http://schemas.microsoft.com/office/drawing/2014/main" val="2246176422"/>
                    </a:ext>
                  </a:extLst>
                </a:gridCol>
                <a:gridCol w="1064721">
                  <a:extLst>
                    <a:ext uri="{9D8B030D-6E8A-4147-A177-3AD203B41FA5}">
                      <a16:colId xmlns:a16="http://schemas.microsoft.com/office/drawing/2014/main" val="38487512"/>
                    </a:ext>
                  </a:extLst>
                </a:gridCol>
                <a:gridCol w="1064721">
                  <a:extLst>
                    <a:ext uri="{9D8B030D-6E8A-4147-A177-3AD203B41FA5}">
                      <a16:colId xmlns:a16="http://schemas.microsoft.com/office/drawing/2014/main" val="900387913"/>
                    </a:ext>
                  </a:extLst>
                </a:gridCol>
                <a:gridCol w="1064721">
                  <a:extLst>
                    <a:ext uri="{9D8B030D-6E8A-4147-A177-3AD203B41FA5}">
                      <a16:colId xmlns:a16="http://schemas.microsoft.com/office/drawing/2014/main" val="921794227"/>
                    </a:ext>
                  </a:extLst>
                </a:gridCol>
              </a:tblGrid>
              <a:tr h="386644">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　</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gridSpan="2">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總計</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endParaRPr lang="zh-TW" altLang="en-US"/>
                    </a:p>
                  </a:txBody>
                  <a:tcPr/>
                </a:tc>
                <a:tc rowSpan="2">
                  <a:txBody>
                    <a:bodyPr/>
                    <a:lstStyle/>
                    <a:p>
                      <a:pPr algn="ctr" fontAlgn="ctr"/>
                      <a:r>
                        <a:rPr lang="zh-TW" altLang="en-US" sz="1800" u="none" strike="noStrike" dirty="0">
                          <a:effectLst/>
                          <a:latin typeface="微軟正黑體" panose="020B0604030504040204" pitchFamily="34" charset="-120"/>
                          <a:ea typeface="微軟正黑體" panose="020B0604030504040204" pitchFamily="34" charset="-120"/>
                        </a:rPr>
                        <a:t>大專</a:t>
                      </a:r>
                      <a:endParaRPr lang="zh-TW" altLang="en-US" sz="18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rowSpan="2">
                  <a:txBody>
                    <a:bodyPr/>
                    <a:lstStyle/>
                    <a:p>
                      <a:pPr algn="ctr" fontAlgn="ctr"/>
                      <a:r>
                        <a:rPr lang="zh-TW" altLang="en-US" sz="1800" u="none" strike="noStrike" dirty="0">
                          <a:effectLst/>
                          <a:latin typeface="微軟正黑體" panose="020B0604030504040204" pitchFamily="34" charset="-120"/>
                          <a:ea typeface="微軟正黑體" panose="020B0604030504040204" pitchFamily="34" charset="-120"/>
                        </a:rPr>
                        <a:t>高中</a:t>
                      </a:r>
                      <a:endParaRPr lang="zh-TW" altLang="en-US" sz="18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rowSpan="2">
                  <a:txBody>
                    <a:bodyPr/>
                    <a:lstStyle/>
                    <a:p>
                      <a:pPr algn="ctr" fontAlgn="ctr"/>
                      <a:r>
                        <a:rPr lang="zh-TW" altLang="en-US" sz="1800" u="none" strike="noStrike" dirty="0">
                          <a:effectLst/>
                          <a:latin typeface="微軟正黑體" panose="020B0604030504040204" pitchFamily="34" charset="-120"/>
                          <a:ea typeface="微軟正黑體" panose="020B0604030504040204" pitchFamily="34" charset="-120"/>
                        </a:rPr>
                        <a:t>國中</a:t>
                      </a:r>
                      <a:endParaRPr lang="zh-TW" altLang="en-US" sz="18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rowSpan="2">
                  <a:txBody>
                    <a:bodyPr/>
                    <a:lstStyle/>
                    <a:p>
                      <a:pPr algn="ctr" fontAlgn="ctr"/>
                      <a:r>
                        <a:rPr lang="zh-TW" altLang="en-US" sz="1800" u="none" strike="noStrike" dirty="0">
                          <a:effectLst/>
                          <a:latin typeface="微軟正黑體" panose="020B0604030504040204" pitchFamily="34" charset="-120"/>
                          <a:ea typeface="微軟正黑體" panose="020B0604030504040204" pitchFamily="34" charset="-120"/>
                        </a:rPr>
                        <a:t>國小</a:t>
                      </a:r>
                      <a:endParaRPr lang="zh-TW" altLang="en-US" sz="18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rowSpan="2">
                  <a:txBody>
                    <a:bodyPr/>
                    <a:lstStyle/>
                    <a:p>
                      <a:pPr algn="ctr" fontAlgn="ctr"/>
                      <a:r>
                        <a:rPr lang="zh-TW" altLang="en-US" sz="1800" u="none" strike="noStrike" dirty="0">
                          <a:effectLst/>
                          <a:latin typeface="微軟正黑體" panose="020B0604030504040204" pitchFamily="34" charset="-120"/>
                          <a:ea typeface="微軟正黑體" panose="020B0604030504040204" pitchFamily="34" charset="-120"/>
                        </a:rPr>
                        <a:t>特教學校</a:t>
                      </a:r>
                      <a:endParaRPr lang="zh-TW" altLang="en-US" sz="18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rowSpan="2">
                  <a:txBody>
                    <a:bodyPr/>
                    <a:lstStyle/>
                    <a:p>
                      <a:pPr algn="ctr" fontAlgn="ctr"/>
                      <a:r>
                        <a:rPr lang="zh-TW" altLang="en-US" sz="1800" b="0" i="0" u="none" strike="noStrike" dirty="0">
                          <a:solidFill>
                            <a:srgbClr val="333333"/>
                          </a:solidFill>
                          <a:effectLst/>
                          <a:latin typeface="微軟正黑體" panose="020B0604030504040204" pitchFamily="34" charset="-120"/>
                          <a:ea typeface="微軟正黑體" panose="020B0604030504040204" pitchFamily="34" charset="-120"/>
                        </a:rPr>
                        <a:t>未指定</a:t>
                      </a:r>
                    </a:p>
                  </a:txBody>
                  <a:tcPr marL="9525" marR="9525" marT="9525" marB="0" anchor="ctr"/>
                </a:tc>
                <a:extLst>
                  <a:ext uri="{0D108BD9-81ED-4DB2-BD59-A6C34878D82A}">
                    <a16:rowId xmlns:a16="http://schemas.microsoft.com/office/drawing/2014/main" val="2829781197"/>
                  </a:ext>
                </a:extLst>
              </a:tr>
              <a:tr h="386644">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　</a:t>
                      </a:r>
                      <a:endParaRPr lang="zh-TW" altLang="en-US" sz="1800" b="0" i="0" u="none" strike="noStrike">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件數</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百分比</a:t>
                      </a:r>
                      <a:endParaRPr lang="zh-TW" altLang="en-US" sz="18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209110953"/>
                  </a:ext>
                </a:extLst>
              </a:tr>
              <a:tr h="386644">
                <a:tc>
                  <a:txBody>
                    <a:bodyPr/>
                    <a:lstStyle/>
                    <a:p>
                      <a:pPr algn="r" fontAlgn="ctr"/>
                      <a:r>
                        <a:rPr lang="zh-TW" altLang="en-US" sz="2000" u="none" strike="noStrike" dirty="0">
                          <a:solidFill>
                            <a:srgbClr val="FF0000"/>
                          </a:solidFill>
                          <a:effectLst/>
                          <a:latin typeface="微軟正黑體" panose="020B0604030504040204" pitchFamily="34" charset="-120"/>
                          <a:ea typeface="微軟正黑體" panose="020B0604030504040204" pitchFamily="34" charset="-120"/>
                        </a:rPr>
                        <a:t>生對生</a:t>
                      </a:r>
                      <a:endParaRPr lang="zh-TW" altLang="en-US" sz="2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2655</a:t>
                      </a:r>
                    </a:p>
                  </a:txBody>
                  <a:tcPr marL="9525" marR="9525" marT="9525" marB="0" anchor="b"/>
                </a:tc>
                <a:tc>
                  <a:txBody>
                    <a:bodyPr/>
                    <a:lstStyle/>
                    <a:p>
                      <a:pPr algn="r" fontAlgn="b"/>
                      <a:r>
                        <a:rPr lang="en-US" altLang="zh-TW" sz="2000" b="0" i="0" u="none" strike="noStrike">
                          <a:solidFill>
                            <a:srgbClr val="FF0000"/>
                          </a:solidFill>
                          <a:effectLst/>
                          <a:latin typeface="微軟正黑體" panose="020B0604030504040204" pitchFamily="34" charset="-120"/>
                          <a:ea typeface="微軟正黑體" panose="020B0604030504040204" pitchFamily="34" charset="-120"/>
                        </a:rPr>
                        <a:t>77.11</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380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713</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955</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581</a:t>
                      </a:r>
                    </a:p>
                  </a:txBody>
                  <a:tcPr marL="9525" marR="9525" marT="9525" marB="0" anchor="b"/>
                </a:tc>
                <a:tc>
                  <a:txBody>
                    <a:bodyPr/>
                    <a:lstStyle/>
                    <a:p>
                      <a:pPr algn="r" fontAlgn="ctr"/>
                      <a:r>
                        <a:rPr lang="en-US" altLang="zh-TW" sz="2000" u="none" strike="noStrike" dirty="0">
                          <a:solidFill>
                            <a:srgbClr val="FF0000"/>
                          </a:solidFill>
                          <a:effectLst/>
                          <a:latin typeface="微軟正黑體" panose="020B0604030504040204" pitchFamily="34" charset="-120"/>
                          <a:ea typeface="微軟正黑體" panose="020B0604030504040204" pitchFamily="34" charset="-120"/>
                        </a:rPr>
                        <a:t>33</a:t>
                      </a:r>
                      <a:endPar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26</a:t>
                      </a:r>
                    </a:p>
                  </a:txBody>
                  <a:tcPr marL="9525" marR="9525" marT="9525" marB="0" anchor="b"/>
                </a:tc>
                <a:extLst>
                  <a:ext uri="{0D108BD9-81ED-4DB2-BD59-A6C34878D82A}">
                    <a16:rowId xmlns:a16="http://schemas.microsoft.com/office/drawing/2014/main" val="3786411587"/>
                  </a:ext>
                </a:extLst>
              </a:tr>
              <a:tr h="386644">
                <a:tc>
                  <a:txBody>
                    <a:bodyPr/>
                    <a:lstStyle/>
                    <a:p>
                      <a:pPr algn="r" fontAlgn="ctr"/>
                      <a:r>
                        <a:rPr lang="zh-TW" altLang="en-US" sz="2000" u="none" strike="noStrike" dirty="0">
                          <a:solidFill>
                            <a:srgbClr val="FF0000"/>
                          </a:solidFill>
                          <a:effectLst/>
                          <a:latin typeface="微軟正黑體" panose="020B0604030504040204" pitchFamily="34" charset="-120"/>
                          <a:ea typeface="微軟正黑體" panose="020B0604030504040204" pitchFamily="34" charset="-120"/>
                        </a:rPr>
                        <a:t>師對生</a:t>
                      </a:r>
                      <a:endParaRPr lang="zh-TW" altLang="en-US" sz="2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622</a:t>
                      </a:r>
                    </a:p>
                  </a:txBody>
                  <a:tcPr marL="9525" marR="9525" marT="9525" marB="0" anchor="b"/>
                </a:tc>
                <a:tc>
                  <a:txBody>
                    <a:bodyPr/>
                    <a:lstStyle/>
                    <a:p>
                      <a:pPr algn="r" fontAlgn="b"/>
                      <a:r>
                        <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rPr>
                        <a:t>18.07</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69</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187</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198</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166</a:t>
                      </a:r>
                    </a:p>
                  </a:txBody>
                  <a:tcPr marL="9525" marR="9525" marT="9525" marB="0" anchor="b"/>
                </a:tc>
                <a:tc>
                  <a:txBody>
                    <a:bodyPr/>
                    <a:lstStyle/>
                    <a:p>
                      <a:pPr algn="r" fontAlgn="ctr"/>
                      <a:r>
                        <a:rPr lang="en-US" altLang="zh-TW" sz="2000" u="none" strike="noStrike" dirty="0">
                          <a:solidFill>
                            <a:srgbClr val="FF0000"/>
                          </a:solidFill>
                          <a:effectLst/>
                          <a:latin typeface="微軟正黑體" panose="020B0604030504040204" pitchFamily="34" charset="-120"/>
                          <a:ea typeface="微軟正黑體" panose="020B0604030504040204" pitchFamily="34" charset="-120"/>
                        </a:rPr>
                        <a:t>1</a:t>
                      </a:r>
                      <a:endParaRPr lang="en-US" altLang="zh-TW" sz="20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1</a:t>
                      </a:r>
                    </a:p>
                  </a:txBody>
                  <a:tcPr marL="9525" marR="9525" marT="9525" marB="0" anchor="b"/>
                </a:tc>
                <a:extLst>
                  <a:ext uri="{0D108BD9-81ED-4DB2-BD59-A6C34878D82A}">
                    <a16:rowId xmlns:a16="http://schemas.microsoft.com/office/drawing/2014/main" val="3347418334"/>
                  </a:ext>
                </a:extLst>
              </a:tr>
              <a:tr h="386644">
                <a:tc>
                  <a:txBody>
                    <a:bodyPr/>
                    <a:lstStyle/>
                    <a:p>
                      <a:pPr algn="r" fontAlgn="ctr"/>
                      <a:r>
                        <a:rPr lang="zh-TW" altLang="en-US" sz="2000" u="none" strike="noStrike">
                          <a:effectLst/>
                          <a:latin typeface="微軟正黑體" panose="020B0604030504040204" pitchFamily="34" charset="-120"/>
                          <a:ea typeface="微軟正黑體" panose="020B0604030504040204" pitchFamily="34" charset="-120"/>
                        </a:rPr>
                        <a:t>生對師</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79</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2.29</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4</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38</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28</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9</a:t>
                      </a:r>
                    </a:p>
                  </a:txBody>
                  <a:tcPr marL="9525" marR="9525" marT="9525" marB="0" anchor="b"/>
                </a:tc>
                <a:tc>
                  <a:txBody>
                    <a:bodyPr/>
                    <a:lstStyle/>
                    <a:p>
                      <a:pPr algn="r" fontAlgn="ctr"/>
                      <a:r>
                        <a:rPr lang="en-US" altLang="zh-TW" sz="2000" u="none" strike="noStrike">
                          <a:effectLst/>
                          <a:latin typeface="微軟正黑體" panose="020B0604030504040204" pitchFamily="34" charset="-120"/>
                          <a:ea typeface="微軟正黑體" panose="020B0604030504040204" pitchFamily="34" charset="-120"/>
                        </a:rPr>
                        <a:t>2</a:t>
                      </a:r>
                      <a:endParaRPr lang="en-US" altLang="zh-TW"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2635500512"/>
                  </a:ext>
                </a:extLst>
              </a:tr>
              <a:tr h="386644">
                <a:tc>
                  <a:txBody>
                    <a:bodyPr/>
                    <a:lstStyle/>
                    <a:p>
                      <a:pPr algn="r" fontAlgn="ctr"/>
                      <a:r>
                        <a:rPr lang="zh-TW" altLang="en-US" sz="2000" u="none" strike="noStrike">
                          <a:effectLst/>
                          <a:latin typeface="微軟正黑體" panose="020B0604030504040204" pitchFamily="34" charset="-120"/>
                          <a:ea typeface="微軟正黑體" panose="020B0604030504040204" pitchFamily="34" charset="-120"/>
                        </a:rPr>
                        <a:t>職員工對生</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75</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2.18</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17</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29</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14</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15</a:t>
                      </a:r>
                    </a:p>
                  </a:txBody>
                  <a:tcPr marL="9525" marR="9525" marT="9525" marB="0" anchor="b"/>
                </a:tc>
                <a:tc>
                  <a:txBody>
                    <a:bodyPr/>
                    <a:lstStyle/>
                    <a:p>
                      <a:pPr algn="r" fontAlgn="ctr"/>
                      <a:r>
                        <a:rPr lang="en-US" altLang="zh-TW" sz="2000" u="none" strike="noStrike">
                          <a:effectLst/>
                          <a:latin typeface="微軟正黑體" panose="020B0604030504040204" pitchFamily="34" charset="-120"/>
                          <a:ea typeface="微軟正黑體" panose="020B0604030504040204" pitchFamily="34" charset="-120"/>
                        </a:rPr>
                        <a:t>0</a:t>
                      </a:r>
                      <a:endParaRPr lang="en-US" altLang="zh-TW"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3195913701"/>
                  </a:ext>
                </a:extLst>
              </a:tr>
              <a:tr h="386644">
                <a:tc>
                  <a:txBody>
                    <a:bodyPr/>
                    <a:lstStyle/>
                    <a:p>
                      <a:pPr algn="r" fontAlgn="ctr"/>
                      <a:r>
                        <a:rPr lang="zh-TW" altLang="en-US" sz="2000" u="none" strike="noStrike">
                          <a:effectLst/>
                          <a:latin typeface="微軟正黑體" panose="020B0604030504040204" pitchFamily="34" charset="-120"/>
                          <a:ea typeface="微軟正黑體" panose="020B0604030504040204" pitchFamily="34" charset="-120"/>
                        </a:rPr>
                        <a:t>生對職員工</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11</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0.32</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8</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ctr"/>
                      <a:r>
                        <a:rPr lang="en-US" altLang="zh-TW" sz="2000" u="none" strike="noStrike">
                          <a:effectLst/>
                          <a:latin typeface="微軟正黑體" panose="020B0604030504040204" pitchFamily="34" charset="-120"/>
                          <a:ea typeface="微軟正黑體" panose="020B0604030504040204" pitchFamily="34" charset="-120"/>
                        </a:rPr>
                        <a:t>0</a:t>
                      </a:r>
                      <a:endParaRPr lang="en-US" altLang="zh-TW"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2169592514"/>
                  </a:ext>
                </a:extLst>
              </a:tr>
              <a:tr h="386644">
                <a:tc>
                  <a:txBody>
                    <a:bodyPr/>
                    <a:lstStyle/>
                    <a:p>
                      <a:pPr algn="r" fontAlgn="ctr"/>
                      <a:r>
                        <a:rPr lang="zh-TW" altLang="en-US" sz="2000" u="none" strike="noStrike">
                          <a:effectLst/>
                          <a:latin typeface="微軟正黑體" panose="020B0604030504040204" pitchFamily="34" charset="-120"/>
                          <a:ea typeface="微軟正黑體" panose="020B0604030504040204" pitchFamily="34" charset="-120"/>
                        </a:rPr>
                        <a:t>其他</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0.03</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0</a:t>
                      </a:r>
                    </a:p>
                  </a:txBody>
                  <a:tcPr marL="9525" marR="9525" marT="9525" marB="0" anchor="b"/>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0</a:t>
                      </a:r>
                      <a:endParaRPr lang="en-US" altLang="zh-TW"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0</a:t>
                      </a:r>
                    </a:p>
                  </a:txBody>
                  <a:tcPr marL="9525" marR="9525" marT="9525" marB="0" anchor="b"/>
                </a:tc>
                <a:extLst>
                  <a:ext uri="{0D108BD9-81ED-4DB2-BD59-A6C34878D82A}">
                    <a16:rowId xmlns:a16="http://schemas.microsoft.com/office/drawing/2014/main" val="652983216"/>
                  </a:ext>
                </a:extLst>
              </a:tr>
              <a:tr h="386644">
                <a:tc>
                  <a:txBody>
                    <a:bodyPr/>
                    <a:lstStyle/>
                    <a:p>
                      <a:pPr algn="r" fontAlgn="ctr"/>
                      <a:r>
                        <a:rPr lang="zh-TW" altLang="en-US" sz="2000" u="none" strike="noStrike">
                          <a:effectLst/>
                          <a:latin typeface="微軟正黑體" panose="020B0604030504040204" pitchFamily="34" charset="-120"/>
                          <a:ea typeface="微軟正黑體" panose="020B0604030504040204" pitchFamily="34" charset="-120"/>
                        </a:rPr>
                        <a:t>合計</a:t>
                      </a:r>
                      <a:endParaRPr lang="zh-TW" altLang="en-US" sz="2000" b="0" i="0" u="none" strike="noStrike">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3443</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100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479</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970</a:t>
                      </a:r>
                    </a:p>
                  </a:txBody>
                  <a:tcPr marL="9525" marR="9525" marT="9525" marB="0" anchor="b"/>
                </a:tc>
                <a:tc>
                  <a:txBody>
                    <a:bodyPr/>
                    <a:lstStyle/>
                    <a:p>
                      <a:pPr algn="r" fontAlgn="b"/>
                      <a:r>
                        <a:rPr lang="en-US" altLang="zh-TW" sz="2000" b="0" i="0" u="none" strike="noStrike">
                          <a:effectLst/>
                          <a:latin typeface="微軟正黑體" panose="020B0604030504040204" pitchFamily="34" charset="-120"/>
                          <a:ea typeface="微軟正黑體" panose="020B0604030504040204" pitchFamily="34" charset="-120"/>
                        </a:rPr>
                        <a:t>1195</a:t>
                      </a:r>
                    </a:p>
                  </a:txBody>
                  <a:tcPr marL="9525" marR="9525" marT="9525" marB="0" anchor="b"/>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771</a:t>
                      </a:r>
                    </a:p>
                  </a:txBody>
                  <a:tcPr marL="9525" marR="9525" marT="9525" marB="0" anchor="b"/>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36</a:t>
                      </a:r>
                      <a:endParaRPr lang="en-US" altLang="zh-TW" sz="2000" b="0"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b"/>
                      <a:r>
                        <a:rPr lang="en-US" altLang="zh-TW" sz="2000" b="0" i="0" u="none" strike="noStrike" dirty="0">
                          <a:effectLst/>
                          <a:latin typeface="微軟正黑體" panose="020B0604030504040204" pitchFamily="34" charset="-120"/>
                          <a:ea typeface="微軟正黑體" panose="020B0604030504040204" pitchFamily="34" charset="-120"/>
                        </a:rPr>
                        <a:t>27</a:t>
                      </a:r>
                    </a:p>
                  </a:txBody>
                  <a:tcPr marL="9525" marR="9525" marT="9525" marB="0" anchor="b"/>
                </a:tc>
                <a:extLst>
                  <a:ext uri="{0D108BD9-81ED-4DB2-BD59-A6C34878D82A}">
                    <a16:rowId xmlns:a16="http://schemas.microsoft.com/office/drawing/2014/main" val="1796097151"/>
                  </a:ext>
                </a:extLst>
              </a:tr>
            </a:tbl>
          </a:graphicData>
        </a:graphic>
      </p:graphicFrame>
    </p:spTree>
    <p:extLst>
      <p:ext uri="{BB962C8B-B14F-4D97-AF65-F5344CB8AC3E}">
        <p14:creationId xmlns:p14="http://schemas.microsoft.com/office/powerpoint/2010/main" val="1217255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4EB557-1898-47FE-BF87-27E2594EB193}"/>
              </a:ext>
            </a:extLst>
          </p:cNvPr>
          <p:cNvSpPr>
            <a:spLocks noGrp="1"/>
          </p:cNvSpPr>
          <p:nvPr>
            <p:ph type="title"/>
          </p:nvPr>
        </p:nvSpPr>
        <p:spPr>
          <a:xfrm>
            <a:off x="2265405" y="251036"/>
            <a:ext cx="9164594" cy="1658198"/>
          </a:xfrm>
        </p:spPr>
        <p:txBody>
          <a:bodyPr/>
          <a:lstStyle/>
          <a:p>
            <a:r>
              <a:rPr lang="zh-TW" altLang="en-US" dirty="0"/>
              <a:t>性別平等教育法施行細則</a:t>
            </a:r>
            <a:br>
              <a:rPr lang="en-US" altLang="zh-TW" dirty="0"/>
            </a:br>
            <a:r>
              <a:rPr lang="zh-TW" altLang="en-US" dirty="0"/>
              <a:t>第二條第二項</a:t>
            </a:r>
          </a:p>
        </p:txBody>
      </p:sp>
      <p:sp>
        <p:nvSpPr>
          <p:cNvPr id="3" name="內容版面配置區 2">
            <a:extLst>
              <a:ext uri="{FF2B5EF4-FFF2-40B4-BE49-F238E27FC236}">
                <a16:creationId xmlns:a16="http://schemas.microsoft.com/office/drawing/2014/main" id="{E4A20E3B-C02A-40FF-8574-1C7C9C11D236}"/>
              </a:ext>
            </a:extLst>
          </p:cNvPr>
          <p:cNvSpPr>
            <a:spLocks noGrp="1"/>
          </p:cNvSpPr>
          <p:nvPr>
            <p:ph idx="1"/>
          </p:nvPr>
        </p:nvSpPr>
        <p:spPr>
          <a:xfrm>
            <a:off x="2265405" y="2011680"/>
            <a:ext cx="9808062" cy="3766185"/>
          </a:xfrm>
        </p:spPr>
        <p:txBody>
          <a:bodyPr/>
          <a:lstStyle/>
          <a:p>
            <a:r>
              <a:rPr lang="zh-TW" altLang="en-US" dirty="0"/>
              <a:t>本法第三條第三款所定性騷擾或性霸凌之認定，應就個案</a:t>
            </a:r>
            <a:endParaRPr lang="en-US" altLang="zh-TW" dirty="0"/>
          </a:p>
          <a:p>
            <a:r>
              <a:rPr lang="zh-TW" altLang="en-US" dirty="0">
                <a:solidFill>
                  <a:srgbClr val="FF0000"/>
                </a:solidFill>
              </a:rPr>
              <a:t>審酌事件發生之背景、</a:t>
            </a:r>
            <a:endParaRPr lang="en-US" altLang="zh-TW" dirty="0">
              <a:solidFill>
                <a:srgbClr val="FF0000"/>
              </a:solidFill>
            </a:endParaRPr>
          </a:p>
          <a:p>
            <a:r>
              <a:rPr lang="zh-TW" altLang="en-US" dirty="0">
                <a:solidFill>
                  <a:srgbClr val="FF0000"/>
                </a:solidFill>
              </a:rPr>
              <a:t>工作環境、</a:t>
            </a:r>
            <a:endParaRPr lang="en-US" altLang="zh-TW" dirty="0">
              <a:solidFill>
                <a:srgbClr val="FF0000"/>
              </a:solidFill>
            </a:endParaRPr>
          </a:p>
          <a:p>
            <a:r>
              <a:rPr lang="zh-TW" altLang="en-US" dirty="0">
                <a:solidFill>
                  <a:srgbClr val="FF0000"/>
                </a:solidFill>
              </a:rPr>
              <a:t>當事人之關係、</a:t>
            </a:r>
            <a:endParaRPr lang="en-US" altLang="zh-TW" dirty="0">
              <a:solidFill>
                <a:srgbClr val="FF0000"/>
              </a:solidFill>
            </a:endParaRPr>
          </a:p>
          <a:p>
            <a:r>
              <a:rPr lang="zh-TW" altLang="en-US" dirty="0">
                <a:solidFill>
                  <a:srgbClr val="FF0000"/>
                </a:solidFill>
              </a:rPr>
              <a:t>行為人之言詞、</a:t>
            </a:r>
            <a:endParaRPr lang="en-US" altLang="zh-TW" dirty="0">
              <a:solidFill>
                <a:srgbClr val="FF0000"/>
              </a:solidFill>
            </a:endParaRPr>
          </a:p>
          <a:p>
            <a:r>
              <a:rPr lang="zh-TW" altLang="en-US" dirty="0">
                <a:solidFill>
                  <a:srgbClr val="FF0000"/>
                </a:solidFill>
              </a:rPr>
              <a:t>行為及相對人之認知</a:t>
            </a:r>
            <a:r>
              <a:rPr lang="zh-TW" altLang="en-US" dirty="0"/>
              <a:t>等具體事實為之。</a:t>
            </a:r>
          </a:p>
        </p:txBody>
      </p:sp>
      <p:sp>
        <p:nvSpPr>
          <p:cNvPr id="4" name="日期版面配置區 3">
            <a:extLst>
              <a:ext uri="{FF2B5EF4-FFF2-40B4-BE49-F238E27FC236}">
                <a16:creationId xmlns:a16="http://schemas.microsoft.com/office/drawing/2014/main" id="{7EAC4BD2-3C4D-4AA7-9A65-DE5C6854C1B9}"/>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F7A1F84D-ECAC-4D14-B5CF-3B8A6F4F6577}"/>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8B981A5C-3F18-441A-A57A-AD78285E1051}"/>
              </a:ext>
            </a:extLst>
          </p:cNvPr>
          <p:cNvSpPr>
            <a:spLocks noGrp="1"/>
          </p:cNvSpPr>
          <p:nvPr>
            <p:ph type="sldNum" sz="quarter" idx="12"/>
          </p:nvPr>
        </p:nvSpPr>
        <p:spPr/>
        <p:txBody>
          <a:bodyPr/>
          <a:lstStyle/>
          <a:p>
            <a:fld id="{9ACDFCE2-71B5-4597-A6BE-5F851153812A}" type="slidenum">
              <a:rPr lang="zh-TW" altLang="en-US" smtClean="0"/>
              <a:pPr/>
              <a:t>56</a:t>
            </a:fld>
            <a:endParaRPr lang="zh-TW" altLang="en-US" dirty="0"/>
          </a:p>
        </p:txBody>
      </p:sp>
    </p:spTree>
    <p:extLst>
      <p:ext uri="{BB962C8B-B14F-4D97-AF65-F5344CB8AC3E}">
        <p14:creationId xmlns:p14="http://schemas.microsoft.com/office/powerpoint/2010/main" val="2408177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rPr>
              <a:t>性侵害</a:t>
            </a:r>
          </a:p>
        </p:txBody>
      </p:sp>
      <p:sp>
        <p:nvSpPr>
          <p:cNvPr id="3" name="內容版面配置區 2"/>
          <p:cNvSpPr>
            <a:spLocks noGrp="1"/>
          </p:cNvSpPr>
          <p:nvPr>
            <p:ph idx="1"/>
          </p:nvPr>
        </p:nvSpPr>
        <p:spPr>
          <a:xfrm>
            <a:off x="2265404" y="2011680"/>
            <a:ext cx="9807259" cy="4771617"/>
          </a:xfrm>
        </p:spPr>
        <p:txBody>
          <a:bodyPr/>
          <a:lstStyle/>
          <a:p>
            <a:r>
              <a:rPr lang="zh-TW" altLang="en-US" b="0" dirty="0">
                <a:effectLst/>
              </a:rPr>
              <a:t>性侵害：指性侵害犯罪防治法所稱性侵害犯罪之行為</a:t>
            </a:r>
            <a:br>
              <a:rPr lang="en-US" altLang="zh-TW" b="0" dirty="0">
                <a:effectLst/>
              </a:rPr>
            </a:br>
            <a:r>
              <a:rPr lang="en-US" altLang="zh-TW" b="0" dirty="0">
                <a:effectLst/>
              </a:rPr>
              <a:t>(</a:t>
            </a:r>
            <a:r>
              <a:rPr lang="zh-TW" altLang="en-US" b="0" dirty="0">
                <a:effectLst/>
              </a:rPr>
              <a:t>性平法第三條第三款第一目</a:t>
            </a:r>
            <a:r>
              <a:rPr lang="en-US" altLang="zh-TW" b="0" dirty="0">
                <a:effectLst/>
              </a:rPr>
              <a:t>)</a:t>
            </a:r>
            <a:r>
              <a:rPr lang="zh-TW" altLang="en-US" b="0" dirty="0">
                <a:effectLst/>
              </a:rPr>
              <a:t>。</a:t>
            </a:r>
            <a:endParaRPr lang="en-US" altLang="zh-TW" b="0" dirty="0">
              <a:effectLst/>
            </a:endParaRPr>
          </a:p>
          <a:p>
            <a:endParaRPr lang="en-US" altLang="zh-TW" b="0" dirty="0">
              <a:effectLst/>
            </a:endParaRPr>
          </a:p>
          <a:p>
            <a:r>
              <a:rPr lang="zh-TW" altLang="en-US" b="0" dirty="0">
                <a:effectLst/>
              </a:rPr>
              <a:t>性侵害犯罪：指觸犯刑法</a:t>
            </a:r>
            <a:r>
              <a:rPr lang="zh-TW" altLang="en-US" b="0" dirty="0">
                <a:solidFill>
                  <a:srgbClr val="FF0000"/>
                </a:solidFill>
                <a:effectLst/>
              </a:rPr>
              <a:t>第二百二十一條至第二百二十七條、第二百二十八條</a:t>
            </a:r>
            <a:r>
              <a:rPr lang="zh-TW" altLang="en-US" b="0" dirty="0">
                <a:effectLst/>
              </a:rPr>
              <a:t>、第二百二十九條、第三百三十二條第二項第二款、第三百三十四條第二項第二款、第三百四十八條第二項第一款及其特別法之罪。</a:t>
            </a:r>
            <a:endParaRPr lang="en-US" altLang="zh-TW" b="0" dirty="0">
              <a:effectLst/>
            </a:endParaRPr>
          </a:p>
          <a:p>
            <a:endParaRPr lang="en-US" altLang="zh-TW" b="0" dirty="0">
              <a:effectLst/>
            </a:endParaRPr>
          </a:p>
          <a:p>
            <a:r>
              <a:rPr lang="zh-TW" altLang="en-US" b="0" dirty="0">
                <a:solidFill>
                  <a:srgbClr val="FF0000"/>
                </a:solidFill>
                <a:effectLst/>
              </a:rPr>
              <a:t>第 十六 章 妨害性自主罪</a:t>
            </a:r>
            <a:endParaRPr lang="en-US" altLang="zh-TW" b="0" dirty="0">
              <a:solidFill>
                <a:srgbClr val="FF0000"/>
              </a:solidFill>
              <a:effectLst/>
            </a:endParaRPr>
          </a:p>
          <a:p>
            <a:endParaRPr lang="en-US" altLang="zh-TW" b="0" dirty="0">
              <a:effectLst/>
            </a:endParaRPr>
          </a:p>
          <a:p>
            <a:endParaRPr lang="zh-TW" altLang="en-US" dirty="0"/>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57</a:t>
            </a:fld>
            <a:endParaRPr lang="zh-TW" altLang="en-US" dirty="0"/>
          </a:p>
        </p:txBody>
      </p:sp>
    </p:spTree>
    <p:extLst>
      <p:ext uri="{BB962C8B-B14F-4D97-AF65-F5344CB8AC3E}">
        <p14:creationId xmlns:p14="http://schemas.microsoft.com/office/powerpoint/2010/main" val="2200585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62C48A-8387-4A0C-9C14-34D39E8CB88E}"/>
              </a:ext>
            </a:extLst>
          </p:cNvPr>
          <p:cNvSpPr>
            <a:spLocks noGrp="1"/>
          </p:cNvSpPr>
          <p:nvPr>
            <p:ph type="title"/>
          </p:nvPr>
        </p:nvSpPr>
        <p:spPr/>
        <p:txBody>
          <a:bodyPr/>
          <a:lstStyle/>
          <a:p>
            <a:r>
              <a:rPr lang="zh-TW" altLang="en-US" dirty="0"/>
              <a:t>刑法第</a:t>
            </a:r>
            <a:r>
              <a:rPr lang="en-US" altLang="zh-TW" dirty="0"/>
              <a:t>10</a:t>
            </a:r>
            <a:r>
              <a:rPr lang="zh-TW" altLang="en-US" dirty="0"/>
              <a:t>條</a:t>
            </a:r>
          </a:p>
        </p:txBody>
      </p:sp>
      <p:sp>
        <p:nvSpPr>
          <p:cNvPr id="3" name="內容版面配置區 2">
            <a:extLst>
              <a:ext uri="{FF2B5EF4-FFF2-40B4-BE49-F238E27FC236}">
                <a16:creationId xmlns:a16="http://schemas.microsoft.com/office/drawing/2014/main" id="{8F6487D7-A64A-45CE-B886-00CC85A7C65E}"/>
              </a:ext>
            </a:extLst>
          </p:cNvPr>
          <p:cNvSpPr>
            <a:spLocks noGrp="1"/>
          </p:cNvSpPr>
          <p:nvPr>
            <p:ph idx="1"/>
          </p:nvPr>
        </p:nvSpPr>
        <p:spPr>
          <a:xfrm>
            <a:off x="2265404" y="2011680"/>
            <a:ext cx="9926595" cy="3766185"/>
          </a:xfrm>
        </p:spPr>
        <p:txBody>
          <a:bodyPr/>
          <a:lstStyle/>
          <a:p>
            <a:r>
              <a:rPr lang="zh-TW" altLang="en-US" dirty="0"/>
              <a:t>稱性交者，謂</a:t>
            </a:r>
            <a:r>
              <a:rPr lang="zh-TW" altLang="en-US" dirty="0">
                <a:solidFill>
                  <a:srgbClr val="FF0000"/>
                </a:solidFill>
              </a:rPr>
              <a:t>非基於正當目的</a:t>
            </a:r>
            <a:r>
              <a:rPr lang="zh-TW" altLang="en-US" dirty="0"/>
              <a:t>所為之下列</a:t>
            </a:r>
            <a:r>
              <a:rPr lang="zh-TW" altLang="en-US" dirty="0">
                <a:solidFill>
                  <a:srgbClr val="FF0000"/>
                </a:solidFill>
              </a:rPr>
              <a:t>性侵入行為</a:t>
            </a:r>
            <a:r>
              <a:rPr lang="zh-TW" altLang="en-US" dirty="0"/>
              <a:t>：</a:t>
            </a:r>
            <a:endParaRPr lang="en-US" altLang="zh-TW" dirty="0"/>
          </a:p>
          <a:p>
            <a:endParaRPr lang="zh-TW" altLang="en-US" dirty="0"/>
          </a:p>
          <a:p>
            <a:r>
              <a:rPr lang="zh-TW" altLang="en-US" sz="2000" dirty="0"/>
              <a:t>一、以</a:t>
            </a:r>
            <a:r>
              <a:rPr lang="zh-TW" altLang="en-US" sz="2000" dirty="0">
                <a:solidFill>
                  <a:srgbClr val="FF0000"/>
                </a:solidFill>
              </a:rPr>
              <a:t>性器進入他人</a:t>
            </a:r>
            <a:r>
              <a:rPr lang="zh-TW" altLang="en-US" sz="2000" dirty="0"/>
              <a:t>之性器、肛門或口腔，或使之接合之行為。</a:t>
            </a:r>
          </a:p>
          <a:p>
            <a:r>
              <a:rPr lang="zh-TW" altLang="en-US" sz="2000" dirty="0"/>
              <a:t>二、以</a:t>
            </a:r>
            <a:r>
              <a:rPr lang="zh-TW" altLang="en-US" sz="2000" dirty="0">
                <a:solidFill>
                  <a:srgbClr val="FF0000"/>
                </a:solidFill>
              </a:rPr>
              <a:t>性器以外之其他身體部位或器物進入他人</a:t>
            </a:r>
            <a:r>
              <a:rPr lang="zh-TW" altLang="en-US" sz="2000" dirty="0"/>
              <a:t>之性器、肛門，或使之接合之行為。</a:t>
            </a:r>
          </a:p>
        </p:txBody>
      </p:sp>
      <p:sp>
        <p:nvSpPr>
          <p:cNvPr id="4" name="日期版面配置區 3">
            <a:extLst>
              <a:ext uri="{FF2B5EF4-FFF2-40B4-BE49-F238E27FC236}">
                <a16:creationId xmlns:a16="http://schemas.microsoft.com/office/drawing/2014/main" id="{21E31883-0AE5-4B57-9F7D-DCFFA18EF449}"/>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553EC2FC-D6D9-4FE7-82D9-9FFBB4FC0CAE}"/>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78C8F040-2E82-4A99-AB23-1B71E700B9CC}"/>
              </a:ext>
            </a:extLst>
          </p:cNvPr>
          <p:cNvSpPr>
            <a:spLocks noGrp="1"/>
          </p:cNvSpPr>
          <p:nvPr>
            <p:ph type="sldNum" sz="quarter" idx="12"/>
          </p:nvPr>
        </p:nvSpPr>
        <p:spPr/>
        <p:txBody>
          <a:bodyPr/>
          <a:lstStyle/>
          <a:p>
            <a:fld id="{9ACDFCE2-71B5-4597-A6BE-5F851153812A}" type="slidenum">
              <a:rPr lang="zh-TW" altLang="en-US" smtClean="0"/>
              <a:pPr/>
              <a:t>58</a:t>
            </a:fld>
            <a:endParaRPr lang="zh-TW" altLang="en-US" dirty="0"/>
          </a:p>
        </p:txBody>
      </p:sp>
    </p:spTree>
    <p:extLst>
      <p:ext uri="{BB962C8B-B14F-4D97-AF65-F5344CB8AC3E}">
        <p14:creationId xmlns:p14="http://schemas.microsoft.com/office/powerpoint/2010/main" val="2410337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AB378B-55A0-42D2-8A9D-1FBC9FC8BC4A}"/>
              </a:ext>
            </a:extLst>
          </p:cNvPr>
          <p:cNvSpPr>
            <a:spLocks noGrp="1"/>
          </p:cNvSpPr>
          <p:nvPr>
            <p:ph type="title"/>
          </p:nvPr>
        </p:nvSpPr>
        <p:spPr/>
        <p:txBody>
          <a:bodyPr/>
          <a:lstStyle/>
          <a:p>
            <a:r>
              <a:rPr lang="zh-TW" altLang="en-US" b="0" dirty="0">
                <a:effectLst/>
              </a:rPr>
              <a:t>違反意願</a:t>
            </a:r>
            <a:r>
              <a:rPr lang="en-US" altLang="zh-TW" b="0" dirty="0">
                <a:effectLst/>
              </a:rPr>
              <a:t>-</a:t>
            </a:r>
            <a:r>
              <a:rPr lang="zh-TW" altLang="en-US" sz="4400" b="0" dirty="0">
                <a:solidFill>
                  <a:srgbClr val="FF0000"/>
                </a:solidFill>
                <a:effectLst/>
              </a:rPr>
              <a:t>刑法第</a:t>
            </a:r>
            <a:r>
              <a:rPr lang="en-US" altLang="zh-TW" sz="4400" b="0" dirty="0">
                <a:solidFill>
                  <a:srgbClr val="FF0000"/>
                </a:solidFill>
                <a:effectLst/>
              </a:rPr>
              <a:t>221</a:t>
            </a:r>
            <a:r>
              <a:rPr lang="zh-TW" altLang="en-US" sz="4400" b="0" dirty="0">
                <a:solidFill>
                  <a:srgbClr val="FF0000"/>
                </a:solidFill>
                <a:effectLst/>
              </a:rPr>
              <a:t>條</a:t>
            </a:r>
            <a:endParaRPr lang="zh-TW" altLang="en-US" dirty="0">
              <a:solidFill>
                <a:srgbClr val="FF0000"/>
              </a:solidFill>
            </a:endParaRPr>
          </a:p>
        </p:txBody>
      </p:sp>
      <p:sp>
        <p:nvSpPr>
          <p:cNvPr id="3" name="內容版面配置區 2">
            <a:extLst>
              <a:ext uri="{FF2B5EF4-FFF2-40B4-BE49-F238E27FC236}">
                <a16:creationId xmlns:a16="http://schemas.microsoft.com/office/drawing/2014/main" id="{CDF7909A-17C2-4688-951F-CD1D2DA8A8EF}"/>
              </a:ext>
            </a:extLst>
          </p:cNvPr>
          <p:cNvSpPr>
            <a:spLocks noGrp="1"/>
          </p:cNvSpPr>
          <p:nvPr>
            <p:ph idx="1"/>
          </p:nvPr>
        </p:nvSpPr>
        <p:spPr>
          <a:xfrm>
            <a:off x="2265404" y="3276600"/>
            <a:ext cx="9824995" cy="2501265"/>
          </a:xfrm>
        </p:spPr>
        <p:txBody>
          <a:bodyPr/>
          <a:lstStyle/>
          <a:p>
            <a:r>
              <a:rPr lang="zh-TW" altLang="en-US" b="0" dirty="0">
                <a:effectLst/>
              </a:rPr>
              <a:t>男女以</a:t>
            </a:r>
            <a:r>
              <a:rPr lang="zh-TW" altLang="en-US" sz="3200" dirty="0">
                <a:solidFill>
                  <a:srgbClr val="FF0000"/>
                </a:solidFill>
              </a:rPr>
              <a:t>強暴、脅迫、恐嚇、催眠術</a:t>
            </a:r>
            <a:r>
              <a:rPr lang="zh-TW" altLang="en-US" b="0" dirty="0">
                <a:effectLst/>
              </a:rPr>
              <a:t>或其他違反其意願之方法</a:t>
            </a:r>
            <a:endParaRPr lang="en-US" altLang="zh-TW" b="0" dirty="0">
              <a:effectLst/>
            </a:endParaRPr>
          </a:p>
          <a:p>
            <a:endParaRPr lang="en-US" altLang="zh-TW" b="0" dirty="0">
              <a:effectLst/>
            </a:endParaRPr>
          </a:p>
          <a:p>
            <a:r>
              <a:rPr lang="zh-TW" altLang="en-US" b="0" dirty="0">
                <a:effectLst/>
              </a:rPr>
              <a:t>而為性交者</a:t>
            </a:r>
            <a:endParaRPr lang="en-US" altLang="zh-TW" b="0" dirty="0">
              <a:effectLst/>
            </a:endParaRPr>
          </a:p>
          <a:p>
            <a:endParaRPr lang="zh-TW" altLang="en-US" dirty="0"/>
          </a:p>
        </p:txBody>
      </p:sp>
      <p:sp>
        <p:nvSpPr>
          <p:cNvPr id="4" name="日期版面配置區 3">
            <a:extLst>
              <a:ext uri="{FF2B5EF4-FFF2-40B4-BE49-F238E27FC236}">
                <a16:creationId xmlns:a16="http://schemas.microsoft.com/office/drawing/2014/main" id="{BFA174A6-6A2C-463D-BB79-95923E708C11}"/>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C5B28628-C09A-401B-82CD-B6A47EF4EB91}"/>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85D3D063-7551-46CF-B141-EB6A80B7DB25}"/>
              </a:ext>
            </a:extLst>
          </p:cNvPr>
          <p:cNvSpPr>
            <a:spLocks noGrp="1"/>
          </p:cNvSpPr>
          <p:nvPr>
            <p:ph type="sldNum" sz="quarter" idx="12"/>
          </p:nvPr>
        </p:nvSpPr>
        <p:spPr/>
        <p:txBody>
          <a:bodyPr/>
          <a:lstStyle/>
          <a:p>
            <a:fld id="{9ACDFCE2-71B5-4597-A6BE-5F851153812A}" type="slidenum">
              <a:rPr lang="zh-TW" altLang="en-US" smtClean="0"/>
              <a:pPr/>
              <a:t>59</a:t>
            </a:fld>
            <a:endParaRPr lang="zh-TW" altLang="en-US" dirty="0"/>
          </a:p>
        </p:txBody>
      </p:sp>
    </p:spTree>
    <p:extLst>
      <p:ext uri="{BB962C8B-B14F-4D97-AF65-F5344CB8AC3E}">
        <p14:creationId xmlns:p14="http://schemas.microsoft.com/office/powerpoint/2010/main" val="226326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35363D-76EC-4453-A8FB-386AE8E056A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CD1F19F-A0F6-47CD-BB94-35B0C1CB54FB}"/>
              </a:ext>
            </a:extLst>
          </p:cNvPr>
          <p:cNvSpPr>
            <a:spLocks noGrp="1"/>
          </p:cNvSpPr>
          <p:nvPr>
            <p:ph idx="1"/>
          </p:nvPr>
        </p:nvSpPr>
        <p:spPr>
          <a:xfrm>
            <a:off x="2265405" y="3429000"/>
            <a:ext cx="9808062" cy="2348865"/>
          </a:xfrm>
        </p:spPr>
        <p:txBody>
          <a:bodyPr>
            <a:normAutofit/>
          </a:bodyPr>
          <a:lstStyle/>
          <a:p>
            <a:r>
              <a:rPr lang="zh-TW" altLang="en-US" sz="4000" dirty="0"/>
              <a:t>男生的名字跟女生的名字有什麼樣的特徵？</a:t>
            </a:r>
          </a:p>
        </p:txBody>
      </p:sp>
      <p:sp>
        <p:nvSpPr>
          <p:cNvPr id="4" name="日期版面配置區 3">
            <a:extLst>
              <a:ext uri="{FF2B5EF4-FFF2-40B4-BE49-F238E27FC236}">
                <a16:creationId xmlns:a16="http://schemas.microsoft.com/office/drawing/2014/main" id="{59555CA5-DF47-4CDE-ACE7-E594ACA8396C}"/>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18C295FF-4427-4A7B-99B9-2E4275C6E76C}"/>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68B35BE3-1BB1-4F8C-BAA0-8B2999D17579}"/>
              </a:ext>
            </a:extLst>
          </p:cNvPr>
          <p:cNvSpPr>
            <a:spLocks noGrp="1"/>
          </p:cNvSpPr>
          <p:nvPr>
            <p:ph type="sldNum" sz="quarter" idx="12"/>
          </p:nvPr>
        </p:nvSpPr>
        <p:spPr/>
        <p:txBody>
          <a:bodyPr/>
          <a:lstStyle/>
          <a:p>
            <a:fld id="{9ACDFCE2-71B5-4597-A6BE-5F851153812A}" type="slidenum">
              <a:rPr lang="zh-TW" altLang="en-US" smtClean="0"/>
              <a:pPr/>
              <a:t>6</a:t>
            </a:fld>
            <a:endParaRPr lang="zh-TW" altLang="en-US" dirty="0"/>
          </a:p>
        </p:txBody>
      </p:sp>
    </p:spTree>
    <p:extLst>
      <p:ext uri="{BB962C8B-B14F-4D97-AF65-F5344CB8AC3E}">
        <p14:creationId xmlns:p14="http://schemas.microsoft.com/office/powerpoint/2010/main" val="3171142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A9876A-2137-4140-8E6F-B2454FC6D7B9}"/>
              </a:ext>
            </a:extLst>
          </p:cNvPr>
          <p:cNvSpPr>
            <a:spLocks noGrp="1"/>
          </p:cNvSpPr>
          <p:nvPr>
            <p:ph type="title"/>
          </p:nvPr>
        </p:nvSpPr>
        <p:spPr/>
        <p:txBody>
          <a:bodyPr/>
          <a:lstStyle/>
          <a:p>
            <a:r>
              <a:rPr lang="zh-TW" altLang="en-US" dirty="0"/>
              <a:t>刑法第</a:t>
            </a:r>
            <a:r>
              <a:rPr lang="en-US" altLang="zh-TW" dirty="0"/>
              <a:t>224</a:t>
            </a:r>
            <a:r>
              <a:rPr lang="zh-TW" altLang="en-US" dirty="0"/>
              <a:t>條</a:t>
            </a:r>
          </a:p>
        </p:txBody>
      </p:sp>
      <p:sp>
        <p:nvSpPr>
          <p:cNvPr id="3" name="內容版面配置區 2">
            <a:extLst>
              <a:ext uri="{FF2B5EF4-FFF2-40B4-BE49-F238E27FC236}">
                <a16:creationId xmlns:a16="http://schemas.microsoft.com/office/drawing/2014/main" id="{E1774409-00BC-438D-8E44-163D63F2E235}"/>
              </a:ext>
            </a:extLst>
          </p:cNvPr>
          <p:cNvSpPr>
            <a:spLocks noGrp="1"/>
          </p:cNvSpPr>
          <p:nvPr>
            <p:ph idx="1"/>
          </p:nvPr>
        </p:nvSpPr>
        <p:spPr>
          <a:xfrm>
            <a:off x="2265405" y="3293533"/>
            <a:ext cx="9164976" cy="2484332"/>
          </a:xfrm>
        </p:spPr>
        <p:txBody>
          <a:bodyPr/>
          <a:lstStyle/>
          <a:p>
            <a:r>
              <a:rPr lang="zh-TW" altLang="en-US" dirty="0"/>
              <a:t>對於男女以強暴、脅迫、恐嚇、催眠術或其他違反其意願之方法，</a:t>
            </a:r>
            <a:r>
              <a:rPr lang="zh-TW" altLang="en-US" dirty="0">
                <a:solidFill>
                  <a:srgbClr val="FF0000"/>
                </a:solidFill>
              </a:rPr>
              <a:t>而為猥褻之行為者</a:t>
            </a:r>
          </a:p>
        </p:txBody>
      </p:sp>
      <p:sp>
        <p:nvSpPr>
          <p:cNvPr id="4" name="日期版面配置區 3">
            <a:extLst>
              <a:ext uri="{FF2B5EF4-FFF2-40B4-BE49-F238E27FC236}">
                <a16:creationId xmlns:a16="http://schemas.microsoft.com/office/drawing/2014/main" id="{63834FAA-5E50-4E57-9FE2-3B5A55362225}"/>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3F01B689-2BC0-4193-8C3E-837BFAF31B0C}"/>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417789C1-3CD9-4EEE-982F-7644E2D1C8C6}"/>
              </a:ext>
            </a:extLst>
          </p:cNvPr>
          <p:cNvSpPr>
            <a:spLocks noGrp="1"/>
          </p:cNvSpPr>
          <p:nvPr>
            <p:ph type="sldNum" sz="quarter" idx="12"/>
          </p:nvPr>
        </p:nvSpPr>
        <p:spPr/>
        <p:txBody>
          <a:bodyPr/>
          <a:lstStyle/>
          <a:p>
            <a:fld id="{9ACDFCE2-71B5-4597-A6BE-5F851153812A}" type="slidenum">
              <a:rPr lang="zh-TW" altLang="en-US" smtClean="0"/>
              <a:pPr/>
              <a:t>60</a:t>
            </a:fld>
            <a:endParaRPr lang="zh-TW" altLang="en-US" dirty="0"/>
          </a:p>
        </p:txBody>
      </p:sp>
    </p:spTree>
    <p:extLst>
      <p:ext uri="{BB962C8B-B14F-4D97-AF65-F5344CB8AC3E}">
        <p14:creationId xmlns:p14="http://schemas.microsoft.com/office/powerpoint/2010/main" val="3799316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猥褻</a:t>
            </a:r>
          </a:p>
        </p:txBody>
      </p:sp>
      <p:sp>
        <p:nvSpPr>
          <p:cNvPr id="3" name="內容版面配置區 2"/>
          <p:cNvSpPr>
            <a:spLocks noGrp="1"/>
          </p:cNvSpPr>
          <p:nvPr>
            <p:ph idx="1"/>
          </p:nvPr>
        </p:nvSpPr>
        <p:spPr>
          <a:xfrm>
            <a:off x="2265404" y="2011680"/>
            <a:ext cx="9591236" cy="3766185"/>
          </a:xfrm>
        </p:spPr>
        <p:txBody>
          <a:bodyPr/>
          <a:lstStyle/>
          <a:p>
            <a:r>
              <a:rPr lang="zh-TW" altLang="en-US" dirty="0"/>
              <a:t>大法官會議釋字第</a:t>
            </a:r>
            <a:r>
              <a:rPr lang="en-US" altLang="zh-TW" dirty="0"/>
              <a:t>407</a:t>
            </a:r>
            <a:r>
              <a:rPr lang="zh-TW" altLang="en-US" dirty="0"/>
              <a:t>號 </a:t>
            </a:r>
            <a:endParaRPr lang="en-US" altLang="zh-TW" dirty="0"/>
          </a:p>
          <a:p>
            <a:pPr marL="0" indent="0" algn="just">
              <a:buNone/>
            </a:pPr>
            <a:r>
              <a:rPr lang="zh-TW" altLang="en-US" sz="4400" dirty="0"/>
              <a:t>乃指一切在客觀上，足以刺激或滿足性慾，並引起普通一般人羞恥或厭惡感而侵害性的道德感情， 有礙於社會風化之行為。</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61</a:t>
            </a:fld>
            <a:endParaRPr lang="zh-TW" altLang="en-US" dirty="0"/>
          </a:p>
        </p:txBody>
      </p:sp>
    </p:spTree>
    <p:extLst>
      <p:ext uri="{BB962C8B-B14F-4D97-AF65-F5344CB8AC3E}">
        <p14:creationId xmlns:p14="http://schemas.microsoft.com/office/powerpoint/2010/main" val="2909857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24E9C4-2042-46BC-AC62-1DE90C3796D3}"/>
              </a:ext>
            </a:extLst>
          </p:cNvPr>
          <p:cNvSpPr>
            <a:spLocks noGrp="1"/>
          </p:cNvSpPr>
          <p:nvPr>
            <p:ph type="title"/>
          </p:nvPr>
        </p:nvSpPr>
        <p:spPr/>
        <p:txBody>
          <a:bodyPr/>
          <a:lstStyle/>
          <a:p>
            <a:r>
              <a:rPr lang="zh-TW" altLang="en-US" dirty="0"/>
              <a:t>刑法第</a:t>
            </a:r>
            <a:r>
              <a:rPr lang="en-US" altLang="zh-TW" dirty="0"/>
              <a:t>226</a:t>
            </a:r>
            <a:r>
              <a:rPr lang="zh-TW" altLang="en-US" dirty="0"/>
              <a:t>條</a:t>
            </a:r>
          </a:p>
        </p:txBody>
      </p:sp>
      <p:sp>
        <p:nvSpPr>
          <p:cNvPr id="3" name="內容版面配置區 2">
            <a:extLst>
              <a:ext uri="{FF2B5EF4-FFF2-40B4-BE49-F238E27FC236}">
                <a16:creationId xmlns:a16="http://schemas.microsoft.com/office/drawing/2014/main" id="{114513B1-2ACD-46A3-8A94-467A8FEAEA08}"/>
              </a:ext>
            </a:extLst>
          </p:cNvPr>
          <p:cNvSpPr>
            <a:spLocks noGrp="1"/>
          </p:cNvSpPr>
          <p:nvPr>
            <p:ph idx="1"/>
          </p:nvPr>
        </p:nvSpPr>
        <p:spPr>
          <a:xfrm>
            <a:off x="2265405" y="2954867"/>
            <a:ext cx="9833462" cy="2822998"/>
          </a:xfrm>
        </p:spPr>
        <p:txBody>
          <a:bodyPr/>
          <a:lstStyle/>
          <a:p>
            <a:r>
              <a:rPr lang="zh-TW" altLang="en-US" dirty="0"/>
              <a:t>犯第二百二十一條、第二百二十二條、第二百二十四條、第二百二十四條之一或第二百二十五條之罪，因而</a:t>
            </a:r>
            <a:r>
              <a:rPr lang="zh-TW" altLang="en-US" dirty="0">
                <a:solidFill>
                  <a:srgbClr val="FF0000"/>
                </a:solidFill>
              </a:rPr>
              <a:t>致被害人於死者</a:t>
            </a:r>
            <a:r>
              <a:rPr lang="zh-TW" altLang="en-US" dirty="0"/>
              <a:t>，處無期徒刑或十年以上有期徒刑；</a:t>
            </a:r>
            <a:r>
              <a:rPr lang="zh-TW" altLang="en-US" dirty="0">
                <a:solidFill>
                  <a:srgbClr val="FF0000"/>
                </a:solidFill>
              </a:rPr>
              <a:t>致重傷者</a:t>
            </a:r>
            <a:r>
              <a:rPr lang="zh-TW" altLang="en-US" dirty="0"/>
              <a:t>，處十年以上有期徒刑。</a:t>
            </a:r>
            <a:endParaRPr lang="en-US" altLang="zh-TW" dirty="0"/>
          </a:p>
          <a:p>
            <a:endParaRPr lang="zh-TW" altLang="en-US" dirty="0"/>
          </a:p>
          <a:p>
            <a:r>
              <a:rPr lang="zh-TW" altLang="en-US" dirty="0"/>
              <a:t>因而</a:t>
            </a:r>
            <a:r>
              <a:rPr lang="zh-TW" altLang="en-US" dirty="0">
                <a:solidFill>
                  <a:srgbClr val="FF0000"/>
                </a:solidFill>
              </a:rPr>
              <a:t>致被害人羞忿自殺或意圖自殺而致重傷者</a:t>
            </a:r>
            <a:r>
              <a:rPr lang="zh-TW" altLang="en-US" dirty="0"/>
              <a:t>，處十年以上有期徒刑。</a:t>
            </a:r>
          </a:p>
        </p:txBody>
      </p:sp>
      <p:sp>
        <p:nvSpPr>
          <p:cNvPr id="4" name="日期版面配置區 3">
            <a:extLst>
              <a:ext uri="{FF2B5EF4-FFF2-40B4-BE49-F238E27FC236}">
                <a16:creationId xmlns:a16="http://schemas.microsoft.com/office/drawing/2014/main" id="{66FBDCFC-D39A-4074-82BC-D62F4627AB6F}"/>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11271D05-B6E2-44EF-A841-2FA8C893B64F}"/>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A3AB5A78-D666-4285-8037-76EB69E2CCF9}"/>
              </a:ext>
            </a:extLst>
          </p:cNvPr>
          <p:cNvSpPr>
            <a:spLocks noGrp="1"/>
          </p:cNvSpPr>
          <p:nvPr>
            <p:ph type="sldNum" sz="quarter" idx="12"/>
          </p:nvPr>
        </p:nvSpPr>
        <p:spPr/>
        <p:txBody>
          <a:bodyPr/>
          <a:lstStyle/>
          <a:p>
            <a:fld id="{9ACDFCE2-71B5-4597-A6BE-5F851153812A}" type="slidenum">
              <a:rPr lang="zh-TW" altLang="en-US" smtClean="0"/>
              <a:pPr/>
              <a:t>62</a:t>
            </a:fld>
            <a:endParaRPr lang="zh-TW" altLang="en-US" dirty="0"/>
          </a:p>
        </p:txBody>
      </p:sp>
    </p:spTree>
    <p:extLst>
      <p:ext uri="{BB962C8B-B14F-4D97-AF65-F5344CB8AC3E}">
        <p14:creationId xmlns:p14="http://schemas.microsoft.com/office/powerpoint/2010/main" val="2213806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53DB44-B8E3-4A33-9819-5FD019E5B378}"/>
              </a:ext>
            </a:extLst>
          </p:cNvPr>
          <p:cNvSpPr>
            <a:spLocks noGrp="1"/>
          </p:cNvSpPr>
          <p:nvPr>
            <p:ph type="title"/>
          </p:nvPr>
        </p:nvSpPr>
        <p:spPr/>
        <p:txBody>
          <a:bodyPr/>
          <a:lstStyle/>
          <a:p>
            <a:r>
              <a:rPr lang="zh-TW" altLang="en-US" dirty="0"/>
              <a:t>年齡未滿</a:t>
            </a:r>
            <a:r>
              <a:rPr lang="en-US" altLang="zh-TW" dirty="0"/>
              <a:t>16</a:t>
            </a:r>
            <a:r>
              <a:rPr lang="zh-TW" altLang="en-US" dirty="0"/>
              <a:t>歲</a:t>
            </a:r>
            <a:r>
              <a:rPr lang="zh-TW" altLang="en-US" sz="4400" dirty="0">
                <a:solidFill>
                  <a:srgbClr val="FF0000"/>
                </a:solidFill>
              </a:rPr>
              <a:t>刑法第 </a:t>
            </a:r>
            <a:r>
              <a:rPr lang="en-US" altLang="zh-TW" sz="4400" dirty="0">
                <a:solidFill>
                  <a:srgbClr val="FF0000"/>
                </a:solidFill>
              </a:rPr>
              <a:t>227 </a:t>
            </a:r>
            <a:r>
              <a:rPr lang="zh-TW" altLang="en-US" sz="4400" dirty="0">
                <a:solidFill>
                  <a:srgbClr val="FF0000"/>
                </a:solidFill>
              </a:rPr>
              <a:t>條</a:t>
            </a:r>
            <a:endParaRPr lang="zh-TW" altLang="en-US" dirty="0">
              <a:solidFill>
                <a:srgbClr val="FF0000"/>
              </a:solidFill>
            </a:endParaRPr>
          </a:p>
        </p:txBody>
      </p:sp>
      <p:sp>
        <p:nvSpPr>
          <p:cNvPr id="3" name="內容版面配置區 2">
            <a:extLst>
              <a:ext uri="{FF2B5EF4-FFF2-40B4-BE49-F238E27FC236}">
                <a16:creationId xmlns:a16="http://schemas.microsoft.com/office/drawing/2014/main" id="{C15A2169-A8BA-486C-B761-598DCA9F8237}"/>
              </a:ext>
            </a:extLst>
          </p:cNvPr>
          <p:cNvSpPr>
            <a:spLocks noGrp="1"/>
          </p:cNvSpPr>
          <p:nvPr>
            <p:ph idx="1"/>
          </p:nvPr>
        </p:nvSpPr>
        <p:spPr>
          <a:xfrm>
            <a:off x="2265404" y="2011680"/>
            <a:ext cx="9926595" cy="3766185"/>
          </a:xfrm>
        </p:spPr>
        <p:txBody>
          <a:bodyPr>
            <a:normAutofit/>
          </a:bodyPr>
          <a:lstStyle/>
          <a:p>
            <a:r>
              <a:rPr lang="zh-TW" altLang="en-US" sz="2000" dirty="0"/>
              <a:t>對於</a:t>
            </a:r>
            <a:r>
              <a:rPr lang="zh-TW" altLang="en-US" sz="2000" dirty="0">
                <a:solidFill>
                  <a:srgbClr val="FF0000"/>
                </a:solidFill>
              </a:rPr>
              <a:t>未滿十四歲之男女為性交者</a:t>
            </a:r>
            <a:r>
              <a:rPr lang="zh-TW" altLang="en-US" sz="2000" dirty="0"/>
              <a:t>，處三年以上十年以下有期徒刑。</a:t>
            </a:r>
          </a:p>
          <a:p>
            <a:r>
              <a:rPr lang="zh-TW" altLang="en-US" sz="2000" dirty="0"/>
              <a:t>對於未滿十四歲之男女為猥褻之行為者，處六月以上五年以下有期徒刑。</a:t>
            </a:r>
          </a:p>
          <a:p>
            <a:r>
              <a:rPr lang="zh-TW" altLang="en-US" sz="2000" dirty="0"/>
              <a:t>對於</a:t>
            </a:r>
            <a:r>
              <a:rPr lang="zh-TW" altLang="en-US" sz="2000" dirty="0">
                <a:solidFill>
                  <a:srgbClr val="FF0000"/>
                </a:solidFill>
              </a:rPr>
              <a:t>十四歲以上未滿十六歲之男女為性交者</a:t>
            </a:r>
            <a:r>
              <a:rPr lang="zh-TW" altLang="en-US" sz="2000" dirty="0"/>
              <a:t>，處七年以下有期徒刑。</a:t>
            </a:r>
          </a:p>
          <a:p>
            <a:r>
              <a:rPr lang="zh-TW" altLang="en-US" sz="2000" dirty="0"/>
              <a:t>對於十四歲以上未滿十六歲之男女為猥褻之行為者，處三年以下有期徒刑。</a:t>
            </a:r>
            <a:endParaRPr lang="en-US" altLang="zh-TW" sz="2000" dirty="0"/>
          </a:p>
          <a:p>
            <a:endParaRPr lang="en-US" altLang="zh-TW" sz="2000" dirty="0"/>
          </a:p>
          <a:p>
            <a:r>
              <a:rPr lang="zh-TW" altLang="en-US" sz="2000" dirty="0"/>
              <a:t>第 </a:t>
            </a:r>
            <a:r>
              <a:rPr lang="en-US" altLang="zh-TW" sz="2000" dirty="0"/>
              <a:t>227-1 </a:t>
            </a:r>
            <a:r>
              <a:rPr lang="zh-TW" altLang="en-US" sz="2000" dirty="0"/>
              <a:t>條 </a:t>
            </a:r>
            <a:r>
              <a:rPr lang="zh-TW" altLang="en-US" sz="2000" dirty="0">
                <a:solidFill>
                  <a:srgbClr val="FF0000"/>
                </a:solidFill>
              </a:rPr>
              <a:t>十八歲以下之人犯前條之罪者</a:t>
            </a:r>
            <a:r>
              <a:rPr lang="zh-TW" altLang="en-US" sz="2000" dirty="0"/>
              <a:t>，減輕或免除其刑</a:t>
            </a:r>
            <a:r>
              <a:rPr lang="en-US" altLang="zh-TW" sz="2000" dirty="0"/>
              <a:t>(</a:t>
            </a:r>
            <a:r>
              <a:rPr lang="zh-TW" altLang="en-US" sz="2000" dirty="0"/>
              <a:t>兩小無猜條款</a:t>
            </a:r>
            <a:r>
              <a:rPr lang="en-US" altLang="zh-TW" sz="2000" dirty="0"/>
              <a:t>)</a:t>
            </a:r>
            <a:endParaRPr lang="zh-TW" altLang="en-US" sz="2000" dirty="0"/>
          </a:p>
        </p:txBody>
      </p:sp>
      <p:sp>
        <p:nvSpPr>
          <p:cNvPr id="4" name="日期版面配置區 3">
            <a:extLst>
              <a:ext uri="{FF2B5EF4-FFF2-40B4-BE49-F238E27FC236}">
                <a16:creationId xmlns:a16="http://schemas.microsoft.com/office/drawing/2014/main" id="{9555F86B-8346-4FB5-820C-DE97AB4E38C4}"/>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A95E757-EBD8-43AC-A06F-A6FAC49CEDDB}"/>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EA5B8A2E-6052-4024-889E-8ECDFFCA9B64}"/>
              </a:ext>
            </a:extLst>
          </p:cNvPr>
          <p:cNvSpPr>
            <a:spLocks noGrp="1"/>
          </p:cNvSpPr>
          <p:nvPr>
            <p:ph type="sldNum" sz="quarter" idx="12"/>
          </p:nvPr>
        </p:nvSpPr>
        <p:spPr/>
        <p:txBody>
          <a:bodyPr/>
          <a:lstStyle/>
          <a:p>
            <a:fld id="{9ACDFCE2-71B5-4597-A6BE-5F851153812A}" type="slidenum">
              <a:rPr lang="zh-TW" altLang="en-US" smtClean="0"/>
              <a:pPr/>
              <a:t>63</a:t>
            </a:fld>
            <a:endParaRPr lang="zh-TW" altLang="en-US" dirty="0"/>
          </a:p>
        </p:txBody>
      </p:sp>
    </p:spTree>
    <p:extLst>
      <p:ext uri="{BB962C8B-B14F-4D97-AF65-F5344CB8AC3E}">
        <p14:creationId xmlns:p14="http://schemas.microsoft.com/office/powerpoint/2010/main" val="2885563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5404" y="499533"/>
            <a:ext cx="9926595" cy="1658198"/>
          </a:xfrm>
        </p:spPr>
        <p:txBody>
          <a:bodyPr/>
          <a:lstStyle/>
          <a:p>
            <a:r>
              <a:rPr lang="zh-TW" altLang="en-US" dirty="0"/>
              <a:t>利用權勢及機會</a:t>
            </a:r>
            <a:r>
              <a:rPr lang="zh-TW" altLang="en-US" sz="4400" dirty="0">
                <a:solidFill>
                  <a:srgbClr val="FF0000"/>
                </a:solidFill>
              </a:rPr>
              <a:t>刑法第 </a:t>
            </a:r>
            <a:r>
              <a:rPr lang="en-US" altLang="zh-TW" sz="4400" dirty="0">
                <a:solidFill>
                  <a:srgbClr val="FF0000"/>
                </a:solidFill>
              </a:rPr>
              <a:t>228 </a:t>
            </a:r>
            <a:r>
              <a:rPr lang="zh-TW" altLang="en-US" sz="4400" dirty="0">
                <a:solidFill>
                  <a:srgbClr val="FF0000"/>
                </a:solidFill>
              </a:rPr>
              <a:t>條</a:t>
            </a:r>
            <a:endParaRPr lang="zh-TW" altLang="en-US" dirty="0">
              <a:solidFill>
                <a:srgbClr val="FF0000"/>
              </a:solidFill>
            </a:endParaRPr>
          </a:p>
        </p:txBody>
      </p:sp>
      <p:sp>
        <p:nvSpPr>
          <p:cNvPr id="3" name="內容版面配置區 2"/>
          <p:cNvSpPr>
            <a:spLocks noGrp="1"/>
          </p:cNvSpPr>
          <p:nvPr>
            <p:ph idx="1"/>
          </p:nvPr>
        </p:nvSpPr>
        <p:spPr>
          <a:xfrm>
            <a:off x="2265404" y="2011680"/>
            <a:ext cx="9807259" cy="3766185"/>
          </a:xfrm>
        </p:spPr>
        <p:txBody>
          <a:bodyPr>
            <a:normAutofit/>
          </a:bodyPr>
          <a:lstStyle/>
          <a:p>
            <a:r>
              <a:rPr lang="zh-TW" altLang="en-US" b="0" dirty="0">
                <a:effectLst/>
              </a:rPr>
              <a:t>對於因親屬、監護、教養、</a:t>
            </a:r>
            <a:r>
              <a:rPr lang="zh-TW" altLang="en-US" sz="3200" dirty="0">
                <a:solidFill>
                  <a:srgbClr val="FF0000"/>
                </a:solidFill>
              </a:rPr>
              <a:t>教育、訓練</a:t>
            </a:r>
            <a:r>
              <a:rPr lang="zh-TW" altLang="en-US" b="0" dirty="0">
                <a:effectLst/>
              </a:rPr>
              <a:t>、救濟、醫療、</a:t>
            </a:r>
            <a:r>
              <a:rPr lang="zh-TW" altLang="en-US" sz="2800" dirty="0">
                <a:solidFill>
                  <a:srgbClr val="FF0000"/>
                </a:solidFill>
              </a:rPr>
              <a:t>公務、業務或其他相類關係</a:t>
            </a:r>
            <a:r>
              <a:rPr lang="zh-TW" altLang="en-US" b="0" dirty="0">
                <a:effectLst/>
              </a:rPr>
              <a:t>受自己監督、扶助、照護之人，利用權勢或機會為性交者，處</a:t>
            </a:r>
            <a:r>
              <a:rPr lang="zh-TW" altLang="en-US" sz="4400" dirty="0">
                <a:solidFill>
                  <a:srgbClr val="FF0000"/>
                </a:solidFill>
              </a:rPr>
              <a:t>六月以上五年以下有期徒刑。</a:t>
            </a:r>
            <a:endParaRPr lang="en-US" altLang="zh-TW" sz="4400" dirty="0">
              <a:solidFill>
                <a:srgbClr val="FF0000"/>
              </a:solidFill>
            </a:endParaRPr>
          </a:p>
          <a:p>
            <a:endParaRPr lang="zh-TW" altLang="en-US" b="0" dirty="0">
              <a:effectLst/>
            </a:endParaRPr>
          </a:p>
          <a:p>
            <a:r>
              <a:rPr lang="zh-TW" altLang="en-US" b="0" dirty="0">
                <a:effectLst/>
              </a:rPr>
              <a:t>因前項情形而為猥褻之行為者，處三年以下有期徒刑。</a:t>
            </a:r>
            <a:endParaRPr lang="en-US" altLang="zh-TW" b="0" dirty="0">
              <a:effectLst/>
            </a:endParaRPr>
          </a:p>
          <a:p>
            <a:endParaRPr lang="zh-TW" altLang="en-US" b="0" dirty="0">
              <a:effectLst/>
            </a:endParaRPr>
          </a:p>
          <a:p>
            <a:r>
              <a:rPr lang="zh-TW" altLang="en-US" b="0" dirty="0">
                <a:effectLst/>
              </a:rPr>
              <a:t>第一項之未遂犯罰之。</a:t>
            </a:r>
          </a:p>
          <a:p>
            <a:endParaRPr lang="zh-TW" altLang="en-US" dirty="0"/>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64</a:t>
            </a:fld>
            <a:endParaRPr lang="zh-TW" altLang="en-US" dirty="0"/>
          </a:p>
        </p:txBody>
      </p:sp>
    </p:spTree>
    <p:extLst>
      <p:ext uri="{BB962C8B-B14F-4D97-AF65-F5344CB8AC3E}">
        <p14:creationId xmlns:p14="http://schemas.microsoft.com/office/powerpoint/2010/main" val="3239635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1779AE-45D7-4AFE-8BFD-DE45C9E3A9BA}"/>
              </a:ext>
            </a:extLst>
          </p:cNvPr>
          <p:cNvSpPr>
            <a:spLocks noGrp="1"/>
          </p:cNvSpPr>
          <p:nvPr>
            <p:ph type="title"/>
          </p:nvPr>
        </p:nvSpPr>
        <p:spPr/>
        <p:txBody>
          <a:bodyPr/>
          <a:lstStyle/>
          <a:p>
            <a:r>
              <a:rPr lang="zh-TW" altLang="en-US" dirty="0"/>
              <a:t>霸凌的類型</a:t>
            </a:r>
          </a:p>
        </p:txBody>
      </p:sp>
      <p:graphicFrame>
        <p:nvGraphicFramePr>
          <p:cNvPr id="7" name="內容版面配置區 6">
            <a:extLst>
              <a:ext uri="{FF2B5EF4-FFF2-40B4-BE49-F238E27FC236}">
                <a16:creationId xmlns:a16="http://schemas.microsoft.com/office/drawing/2014/main" id="{64B4D4F0-02A1-4FCF-81C0-41C51E98D0DB}"/>
              </a:ext>
            </a:extLst>
          </p:cNvPr>
          <p:cNvGraphicFramePr>
            <a:graphicFrameLocks noGrp="1"/>
          </p:cNvGraphicFramePr>
          <p:nvPr>
            <p:ph idx="1"/>
            <p:extLst>
              <p:ext uri="{D42A27DB-BD31-4B8C-83A1-F6EECF244321}">
                <p14:modId xmlns:p14="http://schemas.microsoft.com/office/powerpoint/2010/main" val="3150664717"/>
              </p:ext>
            </p:extLst>
          </p:nvPr>
        </p:nvGraphicFramePr>
        <p:xfrm>
          <a:off x="2265363" y="2011363"/>
          <a:ext cx="9164637" cy="484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a:extLst>
              <a:ext uri="{FF2B5EF4-FFF2-40B4-BE49-F238E27FC236}">
                <a16:creationId xmlns:a16="http://schemas.microsoft.com/office/drawing/2014/main" id="{20130984-5032-4430-9518-491D0ECEBD3E}"/>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1BA3821E-051B-4B8C-ADB1-1BFB33DD6B2B}"/>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A6359222-DB6E-40A6-B517-7FA2FAF73481}"/>
              </a:ext>
            </a:extLst>
          </p:cNvPr>
          <p:cNvSpPr>
            <a:spLocks noGrp="1"/>
          </p:cNvSpPr>
          <p:nvPr>
            <p:ph type="sldNum" sz="quarter" idx="12"/>
          </p:nvPr>
        </p:nvSpPr>
        <p:spPr/>
        <p:txBody>
          <a:bodyPr/>
          <a:lstStyle/>
          <a:p>
            <a:fld id="{9ACDFCE2-71B5-4597-A6BE-5F851153812A}" type="slidenum">
              <a:rPr lang="zh-TW" altLang="en-US" smtClean="0"/>
              <a:pPr/>
              <a:t>65</a:t>
            </a:fld>
            <a:endParaRPr lang="zh-TW" altLang="en-US" dirty="0"/>
          </a:p>
        </p:txBody>
      </p:sp>
    </p:spTree>
    <p:extLst>
      <p:ext uri="{BB962C8B-B14F-4D97-AF65-F5344CB8AC3E}">
        <p14:creationId xmlns:p14="http://schemas.microsoft.com/office/powerpoint/2010/main" val="3588752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5405" y="499533"/>
            <a:ext cx="9985862" cy="1658198"/>
          </a:xfrm>
        </p:spPr>
        <p:txBody>
          <a:bodyPr>
            <a:normAutofit/>
          </a:bodyPr>
          <a:lstStyle/>
          <a:p>
            <a:r>
              <a:rPr lang="zh-TW" altLang="en-US" dirty="0">
                <a:solidFill>
                  <a:srgbClr val="FF0000"/>
                </a:solidFill>
              </a:rPr>
              <a:t>性霸凌</a:t>
            </a:r>
            <a:r>
              <a:rPr lang="zh-TW" altLang="en-US" sz="3200" dirty="0"/>
              <a:t>性別平等教育法第三條第三款第三目</a:t>
            </a:r>
            <a:endParaRPr lang="zh-TW" altLang="en-US" dirty="0">
              <a:solidFill>
                <a:srgbClr val="FF0000"/>
              </a:solidFill>
            </a:endParaRPr>
          </a:p>
        </p:txBody>
      </p:sp>
      <p:sp>
        <p:nvSpPr>
          <p:cNvPr id="3" name="內容版面配置區 2"/>
          <p:cNvSpPr>
            <a:spLocks noGrp="1"/>
          </p:cNvSpPr>
          <p:nvPr>
            <p:ph idx="1"/>
          </p:nvPr>
        </p:nvSpPr>
        <p:spPr>
          <a:xfrm>
            <a:off x="2265405" y="2011680"/>
            <a:ext cx="9926595" cy="4846320"/>
          </a:xfrm>
        </p:spPr>
        <p:txBody>
          <a:bodyPr>
            <a:normAutofit lnSpcReduction="10000"/>
          </a:bodyPr>
          <a:lstStyle/>
          <a:p>
            <a:r>
              <a:rPr lang="zh-TW" altLang="en-US" sz="3200" dirty="0"/>
              <a:t>透過語言、肢體或其他暴力，對於他人之</a:t>
            </a:r>
            <a:endParaRPr lang="en-US" altLang="zh-TW" sz="3200" dirty="0"/>
          </a:p>
          <a:p>
            <a:r>
              <a:rPr lang="zh-TW" altLang="en-US" sz="4800" dirty="0">
                <a:solidFill>
                  <a:srgbClr val="FF0000"/>
                </a:solidFill>
              </a:rPr>
              <a:t>性別特徵</a:t>
            </a:r>
            <a:endParaRPr lang="en-US" altLang="zh-TW" sz="4800" dirty="0">
              <a:solidFill>
                <a:srgbClr val="FF0000"/>
              </a:solidFill>
            </a:endParaRPr>
          </a:p>
          <a:p>
            <a:r>
              <a:rPr lang="zh-TW" altLang="en-US" sz="4800" dirty="0">
                <a:solidFill>
                  <a:srgbClr val="FF0000"/>
                </a:solidFill>
              </a:rPr>
              <a:t>性別特質</a:t>
            </a:r>
            <a:endParaRPr lang="en-US" altLang="zh-TW" sz="4800" dirty="0">
              <a:solidFill>
                <a:srgbClr val="FF0000"/>
              </a:solidFill>
            </a:endParaRPr>
          </a:p>
          <a:p>
            <a:r>
              <a:rPr lang="zh-TW" altLang="en-US" sz="4800" dirty="0">
                <a:solidFill>
                  <a:srgbClr val="FF0000"/>
                </a:solidFill>
              </a:rPr>
              <a:t>性傾向</a:t>
            </a:r>
            <a:endParaRPr lang="en-US" altLang="zh-TW" sz="4800" dirty="0">
              <a:solidFill>
                <a:srgbClr val="FF0000"/>
              </a:solidFill>
            </a:endParaRPr>
          </a:p>
          <a:p>
            <a:r>
              <a:rPr lang="zh-TW" altLang="en-US" sz="4800" dirty="0">
                <a:solidFill>
                  <a:srgbClr val="FF0000"/>
                </a:solidFill>
              </a:rPr>
              <a:t>性別認同</a:t>
            </a:r>
            <a:endParaRPr lang="en-US" altLang="zh-TW" sz="4800" dirty="0">
              <a:solidFill>
                <a:srgbClr val="FF0000"/>
              </a:solidFill>
            </a:endParaRPr>
          </a:p>
          <a:p>
            <a:r>
              <a:rPr lang="zh-TW" altLang="en-US" sz="4800" dirty="0">
                <a:solidFill>
                  <a:srgbClr val="FF0000"/>
                </a:solidFill>
              </a:rPr>
              <a:t>進行貶抑、攻擊或威脅之行為</a:t>
            </a:r>
            <a:endParaRPr lang="en-US" altLang="zh-TW" sz="4800" dirty="0">
              <a:solidFill>
                <a:srgbClr val="FF0000"/>
              </a:solidFill>
            </a:endParaRPr>
          </a:p>
          <a:p>
            <a:r>
              <a:rPr lang="zh-TW" altLang="en-US" sz="3200" dirty="0"/>
              <a:t>且非屬性騷擾者。</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66</a:t>
            </a:fld>
            <a:endParaRPr lang="zh-TW" altLang="en-US" dirty="0"/>
          </a:p>
        </p:txBody>
      </p:sp>
    </p:spTree>
    <p:extLst>
      <p:ext uri="{BB962C8B-B14F-4D97-AF65-F5344CB8AC3E}">
        <p14:creationId xmlns:p14="http://schemas.microsoft.com/office/powerpoint/2010/main" val="2821760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AEFA28E8-4855-4D86-92A3-B6EE610D370B}"/>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9DB0EC13-9B74-4A87-A197-9FFCD78766D3}"/>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99605CC6-30F6-4D9C-85F5-27BD0361B6CA}"/>
              </a:ext>
            </a:extLst>
          </p:cNvPr>
          <p:cNvSpPr>
            <a:spLocks noGrp="1"/>
          </p:cNvSpPr>
          <p:nvPr>
            <p:ph type="sldNum" sz="quarter" idx="12"/>
          </p:nvPr>
        </p:nvSpPr>
        <p:spPr/>
        <p:txBody>
          <a:bodyPr/>
          <a:lstStyle/>
          <a:p>
            <a:fld id="{9ACDFCE2-71B5-4597-A6BE-5F851153812A}" type="slidenum">
              <a:rPr lang="zh-TW" altLang="en-US" smtClean="0"/>
              <a:pPr/>
              <a:t>67</a:t>
            </a:fld>
            <a:endParaRPr lang="zh-TW" altLang="en-US" dirty="0"/>
          </a:p>
        </p:txBody>
      </p:sp>
      <p:sp>
        <p:nvSpPr>
          <p:cNvPr id="2" name="標題 1">
            <a:extLst>
              <a:ext uri="{FF2B5EF4-FFF2-40B4-BE49-F238E27FC236}">
                <a16:creationId xmlns:a16="http://schemas.microsoft.com/office/drawing/2014/main" id="{DB02C240-34C3-40B1-8073-0A699CECBB8F}"/>
              </a:ext>
            </a:extLst>
          </p:cNvPr>
          <p:cNvSpPr>
            <a:spLocks noGrp="1"/>
          </p:cNvSpPr>
          <p:nvPr>
            <p:ph type="title" idx="4294967295"/>
          </p:nvPr>
        </p:nvSpPr>
        <p:spPr>
          <a:xfrm>
            <a:off x="218281" y="37040"/>
            <a:ext cx="9164637" cy="1657350"/>
          </a:xfrm>
        </p:spPr>
        <p:txBody>
          <a:bodyPr/>
          <a:lstStyle/>
          <a:p>
            <a:r>
              <a:rPr lang="zh-TW" altLang="en-US" dirty="0"/>
              <a:t>數位</a:t>
            </a:r>
            <a:r>
              <a:rPr lang="en-US" altLang="zh-TW" dirty="0"/>
              <a:t>/</a:t>
            </a:r>
            <a:r>
              <a:rPr lang="zh-TW" altLang="en-US" dirty="0"/>
              <a:t>網路性別暴力</a:t>
            </a:r>
          </a:p>
        </p:txBody>
      </p:sp>
      <p:sp>
        <p:nvSpPr>
          <p:cNvPr id="3" name="內容版面配置區 2">
            <a:extLst>
              <a:ext uri="{FF2B5EF4-FFF2-40B4-BE49-F238E27FC236}">
                <a16:creationId xmlns:a16="http://schemas.microsoft.com/office/drawing/2014/main" id="{E7323052-8251-4CA8-AAD4-F751A2DB1548}"/>
              </a:ext>
            </a:extLst>
          </p:cNvPr>
          <p:cNvSpPr>
            <a:spLocks noGrp="1"/>
          </p:cNvSpPr>
          <p:nvPr>
            <p:ph idx="4294967295"/>
          </p:nvPr>
        </p:nvSpPr>
        <p:spPr>
          <a:xfrm>
            <a:off x="377296" y="1194907"/>
            <a:ext cx="11814702" cy="3767137"/>
          </a:xfrm>
        </p:spPr>
        <p:txBody>
          <a:bodyPr>
            <a:normAutofit/>
          </a:bodyPr>
          <a:lstStyle/>
          <a:p>
            <a:r>
              <a:rPr lang="zh-TW" altLang="en-US" sz="2000" dirty="0"/>
              <a:t>透過網路或數位方式，基於性別之暴力行為。針對性別而施加他人之暴力或不成比例地影響他人</a:t>
            </a:r>
            <a:endParaRPr lang="en-US" altLang="zh-TW" sz="2000" dirty="0"/>
          </a:p>
          <a:p>
            <a:r>
              <a:rPr lang="zh-TW" altLang="en-US" sz="2000" dirty="0"/>
              <a:t>包括身體、心理或性之傷害、痛苦、施加威脅、壓制和剝奪其他行動自由等。</a:t>
            </a:r>
          </a:p>
        </p:txBody>
      </p:sp>
      <p:graphicFrame>
        <p:nvGraphicFramePr>
          <p:cNvPr id="7" name="資料庫圖表 6">
            <a:extLst>
              <a:ext uri="{FF2B5EF4-FFF2-40B4-BE49-F238E27FC236}">
                <a16:creationId xmlns:a16="http://schemas.microsoft.com/office/drawing/2014/main" id="{FE9D3A9F-C928-488D-9659-EB3E930E4FC5}"/>
              </a:ext>
            </a:extLst>
          </p:cNvPr>
          <p:cNvGraphicFramePr/>
          <p:nvPr>
            <p:extLst>
              <p:ext uri="{D42A27DB-BD31-4B8C-83A1-F6EECF244321}">
                <p14:modId xmlns:p14="http://schemas.microsoft.com/office/powerpoint/2010/main" val="205373175"/>
              </p:ext>
            </p:extLst>
          </p:nvPr>
        </p:nvGraphicFramePr>
        <p:xfrm>
          <a:off x="0" y="2091268"/>
          <a:ext cx="12191999" cy="4047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421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D063B9-45E6-4C40-B2F8-8DA70CD84B21}"/>
              </a:ext>
            </a:extLst>
          </p:cNvPr>
          <p:cNvSpPr>
            <a:spLocks noGrp="1"/>
          </p:cNvSpPr>
          <p:nvPr>
            <p:ph type="title"/>
          </p:nvPr>
        </p:nvSpPr>
        <p:spPr/>
        <p:txBody>
          <a:bodyPr/>
          <a:lstStyle/>
          <a:p>
            <a:r>
              <a:rPr lang="zh-TW" altLang="en-US" dirty="0"/>
              <a:t>兒童或少年性剝削</a:t>
            </a:r>
          </a:p>
        </p:txBody>
      </p:sp>
      <p:sp>
        <p:nvSpPr>
          <p:cNvPr id="3" name="內容版面配置區 2">
            <a:extLst>
              <a:ext uri="{FF2B5EF4-FFF2-40B4-BE49-F238E27FC236}">
                <a16:creationId xmlns:a16="http://schemas.microsoft.com/office/drawing/2014/main" id="{AE37D42F-CF4B-475E-BF50-22C6EBF29302}"/>
              </a:ext>
            </a:extLst>
          </p:cNvPr>
          <p:cNvSpPr>
            <a:spLocks noGrp="1"/>
          </p:cNvSpPr>
          <p:nvPr>
            <p:ph idx="1"/>
          </p:nvPr>
        </p:nvSpPr>
        <p:spPr>
          <a:xfrm>
            <a:off x="2265405" y="2011680"/>
            <a:ext cx="9994328" cy="3766185"/>
          </a:xfrm>
        </p:spPr>
        <p:txBody>
          <a:bodyPr>
            <a:normAutofit fontScale="92500"/>
          </a:bodyPr>
          <a:lstStyle/>
          <a:p>
            <a:pPr marL="457200" indent="-457200">
              <a:buFont typeface="+mj-ea"/>
              <a:buAutoNum type="ea1ChtPeriod"/>
            </a:pPr>
            <a:r>
              <a:rPr lang="zh-TW" altLang="en-US" dirty="0"/>
              <a:t>使兒童或少年為有對價之性交或猥褻行為。</a:t>
            </a:r>
            <a:endParaRPr lang="en-US" altLang="zh-TW" dirty="0"/>
          </a:p>
          <a:p>
            <a:pPr marL="457200" indent="-457200">
              <a:buFont typeface="+mj-ea"/>
              <a:buAutoNum type="ea1ChtPeriod"/>
            </a:pPr>
            <a:endParaRPr lang="en-US" altLang="zh-TW" dirty="0"/>
          </a:p>
          <a:p>
            <a:pPr marL="457200" indent="-457200">
              <a:buFont typeface="+mj-ea"/>
              <a:buAutoNum type="ea1ChtPeriod"/>
            </a:pPr>
            <a:r>
              <a:rPr lang="zh-TW" altLang="en-US" dirty="0"/>
              <a:t>利用兒童或少年為性交或猥褻之行為，以供人觀覽。</a:t>
            </a:r>
            <a:endParaRPr lang="en-US" altLang="zh-TW" dirty="0"/>
          </a:p>
          <a:p>
            <a:pPr marL="457200" indent="-457200">
              <a:buFont typeface="+mj-ea"/>
              <a:buAutoNum type="ea1ChtPeriod"/>
            </a:pPr>
            <a:endParaRPr lang="en-US" altLang="zh-TW" dirty="0"/>
          </a:p>
          <a:p>
            <a:pPr marL="457200" indent="-457200">
              <a:buFont typeface="+mj-ea"/>
              <a:buAutoNum type="ea1ChtPeriod"/>
            </a:pPr>
            <a:r>
              <a:rPr lang="zh-TW" altLang="en-US" dirty="0"/>
              <a:t>拍攝、製造、重製、持有、散布、播送、交付、公然陳列、販賣或支付對價觀覽兒童或少年之</a:t>
            </a:r>
            <a:r>
              <a:rPr lang="zh-TW" altLang="en-US" dirty="0">
                <a:solidFill>
                  <a:srgbClr val="FF0000"/>
                </a:solidFill>
              </a:rPr>
              <a:t>性影像、與性相關而客觀上足以引起性慾或羞恥之圖畫、語音或其他物品。</a:t>
            </a:r>
            <a:endParaRPr lang="en-US" altLang="zh-TW" dirty="0">
              <a:solidFill>
                <a:srgbClr val="FF0000"/>
              </a:solidFill>
            </a:endParaRPr>
          </a:p>
          <a:p>
            <a:pPr marL="457200" indent="-457200">
              <a:buFont typeface="+mj-ea"/>
              <a:buAutoNum type="ea1ChtPeriod"/>
            </a:pPr>
            <a:endParaRPr lang="en-US" altLang="zh-TW" dirty="0"/>
          </a:p>
          <a:p>
            <a:pPr marL="457200" indent="-457200">
              <a:buFont typeface="+mj-ea"/>
              <a:buAutoNum type="ea1ChtPeriod"/>
            </a:pPr>
            <a:r>
              <a:rPr lang="zh-TW" altLang="en-US" dirty="0"/>
              <a:t>使兒童或少年坐檯陪酒或涉及色情之伴遊、伴唱、伴舞或其他類似行為。</a:t>
            </a:r>
          </a:p>
        </p:txBody>
      </p:sp>
      <p:sp>
        <p:nvSpPr>
          <p:cNvPr id="4" name="日期版面配置區 3">
            <a:extLst>
              <a:ext uri="{FF2B5EF4-FFF2-40B4-BE49-F238E27FC236}">
                <a16:creationId xmlns:a16="http://schemas.microsoft.com/office/drawing/2014/main" id="{C9391202-FA5B-432F-8BA3-A6F4E9C92525}"/>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4BB6A04D-4501-4A89-9812-BDEF19EC8388}"/>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B3F1A9A-B093-41D2-B538-86D4C5995F6F}"/>
              </a:ext>
            </a:extLst>
          </p:cNvPr>
          <p:cNvSpPr>
            <a:spLocks noGrp="1"/>
          </p:cNvSpPr>
          <p:nvPr>
            <p:ph type="sldNum" sz="quarter" idx="12"/>
          </p:nvPr>
        </p:nvSpPr>
        <p:spPr/>
        <p:txBody>
          <a:bodyPr/>
          <a:lstStyle/>
          <a:p>
            <a:fld id="{9ACDFCE2-71B5-4597-A6BE-5F851153812A}" type="slidenum">
              <a:rPr lang="zh-TW" altLang="en-US" smtClean="0"/>
              <a:pPr/>
              <a:t>68</a:t>
            </a:fld>
            <a:endParaRPr lang="zh-TW" altLang="en-US" dirty="0"/>
          </a:p>
        </p:txBody>
      </p:sp>
      <p:sp>
        <p:nvSpPr>
          <p:cNvPr id="9" name="文字方塊 8">
            <a:extLst>
              <a:ext uri="{FF2B5EF4-FFF2-40B4-BE49-F238E27FC236}">
                <a16:creationId xmlns:a16="http://schemas.microsoft.com/office/drawing/2014/main" id="{42AB0C14-A4F8-49E1-9302-F507E844F0F8}"/>
              </a:ext>
            </a:extLst>
          </p:cNvPr>
          <p:cNvSpPr txBox="1"/>
          <p:nvPr/>
        </p:nvSpPr>
        <p:spPr>
          <a:xfrm>
            <a:off x="6682316" y="6131304"/>
            <a:ext cx="6337300" cy="369332"/>
          </a:xfrm>
          <a:prstGeom prst="rect">
            <a:avLst/>
          </a:prstGeom>
          <a:noFill/>
        </p:spPr>
        <p:txBody>
          <a:bodyPr wrap="square">
            <a:spAutoFit/>
          </a:bodyPr>
          <a:lstStyle/>
          <a:p>
            <a:r>
              <a:rPr lang="en-US" altLang="zh-TW" dirty="0"/>
              <a:t>(</a:t>
            </a:r>
            <a:r>
              <a:rPr lang="zh-TW" altLang="en-US" dirty="0"/>
              <a:t>兒童及少年性剝削防制條例第二條</a:t>
            </a:r>
            <a:r>
              <a:rPr lang="en-US" altLang="zh-TW" dirty="0"/>
              <a:t>)</a:t>
            </a:r>
            <a:endParaRPr lang="zh-TW" altLang="en-US" dirty="0"/>
          </a:p>
        </p:txBody>
      </p:sp>
    </p:spTree>
    <p:extLst>
      <p:ext uri="{BB962C8B-B14F-4D97-AF65-F5344CB8AC3E}">
        <p14:creationId xmlns:p14="http://schemas.microsoft.com/office/powerpoint/2010/main" val="2364101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何謂性騷擾？</a:t>
            </a:r>
            <a:r>
              <a:rPr lang="en-US" altLang="zh-TW" dirty="0"/>
              <a:t>(</a:t>
            </a:r>
            <a:r>
              <a:rPr lang="zh-TW" altLang="en-US" dirty="0"/>
              <a:t>一般界定</a:t>
            </a:r>
            <a:r>
              <a:rPr lang="en-US" altLang="zh-TW" dirty="0"/>
              <a:t>) </a:t>
            </a:r>
            <a:endParaRPr lang="zh-TW" altLang="en-US" dirty="0"/>
          </a:p>
        </p:txBody>
      </p:sp>
      <p:graphicFrame>
        <p:nvGraphicFramePr>
          <p:cNvPr id="9" name="內容版面配置區 8"/>
          <p:cNvGraphicFramePr>
            <a:graphicFrameLocks noGrp="1"/>
          </p:cNvGraphicFramePr>
          <p:nvPr>
            <p:ph idx="1"/>
          </p:nvPr>
        </p:nvGraphicFramePr>
        <p:xfrm>
          <a:off x="2265404" y="1844824"/>
          <a:ext cx="9926596" cy="5013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69</a:t>
            </a:fld>
            <a:endParaRPr lang="zh-TW" altLang="en-US" dirty="0"/>
          </a:p>
        </p:txBody>
      </p:sp>
    </p:spTree>
    <p:extLst>
      <p:ext uri="{BB962C8B-B14F-4D97-AF65-F5344CB8AC3E}">
        <p14:creationId xmlns:p14="http://schemas.microsoft.com/office/powerpoint/2010/main" val="2313752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7850DB3-9748-4C86-96E8-5BF582397E58}" type="datetime1">
              <a:rPr lang="zh-TW" altLang="en-US" smtClean="0"/>
              <a:t>2026/3/3</a:t>
            </a:fld>
            <a:endParaRPr lang="zh-TW" altLang="en-US"/>
          </a:p>
        </p:txBody>
      </p:sp>
      <p:sp>
        <p:nvSpPr>
          <p:cNvPr id="3" name="頁尾版面配置區 2"/>
          <p:cNvSpPr>
            <a:spLocks noGrp="1"/>
          </p:cNvSpPr>
          <p:nvPr>
            <p:ph type="ftr" sz="quarter" idx="11"/>
          </p:nvPr>
        </p:nvSpPr>
        <p:spPr/>
        <p:txBody>
          <a:bodyPr/>
          <a:lstStyle/>
          <a:p>
            <a:r>
              <a:rPr lang="en-US" altLang="zh-TW"/>
              <a:t>Andy</a:t>
            </a:r>
            <a:endParaRPr lang="zh-TW" altLang="en-US"/>
          </a:p>
        </p:txBody>
      </p:sp>
      <p:sp>
        <p:nvSpPr>
          <p:cNvPr id="4" name="投影片編號版面配置區 3"/>
          <p:cNvSpPr>
            <a:spLocks noGrp="1"/>
          </p:cNvSpPr>
          <p:nvPr>
            <p:ph type="sldNum" sz="quarter" idx="12"/>
          </p:nvPr>
        </p:nvSpPr>
        <p:spPr/>
        <p:txBody>
          <a:bodyPr/>
          <a:lstStyle/>
          <a:p>
            <a:fld id="{9ACDFCE2-71B5-4597-A6BE-5F851153812A}" type="slidenum">
              <a:rPr lang="zh-TW" altLang="en-US" smtClean="0"/>
              <a:t>7</a:t>
            </a:fld>
            <a:endParaRPr lang="zh-TW" altLang="en-US"/>
          </a:p>
        </p:txBody>
      </p:sp>
      <p:sp>
        <p:nvSpPr>
          <p:cNvPr id="5" name="矩形 4"/>
          <p:cNvSpPr/>
          <p:nvPr/>
        </p:nvSpPr>
        <p:spPr>
          <a:xfrm>
            <a:off x="191344" y="2780928"/>
            <a:ext cx="9937104" cy="1754326"/>
          </a:xfrm>
          <a:prstGeom prst="rect">
            <a:avLst/>
          </a:prstGeom>
        </p:spPr>
        <p:txBody>
          <a:bodyPr wrap="square">
            <a:spAutoFit/>
          </a:bodyPr>
          <a:lstStyle/>
          <a:p>
            <a:r>
              <a:rPr lang="zh-TW" altLang="en-US" sz="3600" b="1" dirty="0">
                <a:solidFill>
                  <a:srgbClr val="2A2A2A"/>
                </a:solidFill>
                <a:latin typeface="微軟正黑體" panose="020B0604030504040204" pitchFamily="34" charset="-120"/>
                <a:ea typeface="微軟正黑體" panose="020B0604030504040204" pitchFamily="34" charset="-120"/>
              </a:rPr>
              <a:t>所謂刻板印象是指用一個人所屬的</a:t>
            </a:r>
            <a:r>
              <a:rPr lang="zh-TW" altLang="en-US" sz="3600" b="1" dirty="0">
                <a:solidFill>
                  <a:srgbClr val="2A2A2A"/>
                </a:solidFill>
                <a:latin typeface="微軟正黑體" panose="020B0604030504040204" pitchFamily="34" charset="-120"/>
                <a:ea typeface="微軟正黑體" panose="020B0604030504040204" pitchFamily="34" charset="-120"/>
                <a:hlinkClick r:id="rId2" action="ppaction://hlinkfile"/>
              </a:rPr>
              <a:t>群體</a:t>
            </a:r>
            <a:r>
              <a:rPr lang="zh-TW" altLang="en-US" sz="3600" b="1" dirty="0">
                <a:solidFill>
                  <a:srgbClr val="2A2A2A"/>
                </a:solidFill>
                <a:latin typeface="微軟正黑體" panose="020B0604030504040204" pitchFamily="34" charset="-120"/>
                <a:ea typeface="微軟正黑體" panose="020B0604030504040204" pitchFamily="34" charset="-120"/>
              </a:rPr>
              <a:t>來預期其</a:t>
            </a:r>
            <a:r>
              <a:rPr lang="zh-TW" altLang="en-US" sz="7200" b="1" dirty="0">
                <a:solidFill>
                  <a:srgbClr val="2A2A2A"/>
                </a:solidFill>
                <a:latin typeface="微軟正黑體" panose="020B0604030504040204" pitchFamily="34" charset="-120"/>
                <a:ea typeface="微軟正黑體" panose="020B0604030504040204" pitchFamily="34" charset="-120"/>
              </a:rPr>
              <a:t>性格特質</a:t>
            </a:r>
            <a:r>
              <a:rPr lang="zh-TW" altLang="en-US" sz="4000" b="1" dirty="0">
                <a:solidFill>
                  <a:srgbClr val="2A2A2A"/>
                </a:solidFill>
                <a:latin typeface="微軟正黑體" panose="020B0604030504040204" pitchFamily="34" charset="-120"/>
                <a:ea typeface="微軟正黑體" panose="020B0604030504040204" pitchFamily="34" charset="-120"/>
              </a:rPr>
              <a:t>或</a:t>
            </a:r>
            <a:r>
              <a:rPr lang="zh-TW" altLang="en-US" sz="7200" b="1" dirty="0">
                <a:solidFill>
                  <a:srgbClr val="2A2A2A"/>
                </a:solidFill>
                <a:latin typeface="微軟正黑體" panose="020B0604030504040204" pitchFamily="34" charset="-120"/>
                <a:ea typeface="微軟正黑體" panose="020B0604030504040204" pitchFamily="34" charset="-120"/>
                <a:hlinkClick r:id="rId3" action="ppaction://hlinkfile"/>
              </a:rPr>
              <a:t>行為表現</a:t>
            </a:r>
            <a:endParaRPr lang="zh-TW" altLang="en-US" sz="7200" b="1" i="0" dirty="0">
              <a:solidFill>
                <a:srgbClr val="2A2A2A"/>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452244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性騷擾</a:t>
            </a:r>
          </a:p>
        </p:txBody>
      </p:sp>
      <p:sp>
        <p:nvSpPr>
          <p:cNvPr id="3" name="內容版面配置區 2"/>
          <p:cNvSpPr>
            <a:spLocks noGrp="1"/>
          </p:cNvSpPr>
          <p:nvPr>
            <p:ph idx="1"/>
          </p:nvPr>
        </p:nvSpPr>
        <p:spPr>
          <a:xfrm>
            <a:off x="2265404" y="2011680"/>
            <a:ext cx="9663244" cy="3766185"/>
          </a:xfrm>
        </p:spPr>
        <p:txBody>
          <a:bodyPr>
            <a:normAutofit fontScale="92500" lnSpcReduction="10000"/>
          </a:bodyPr>
          <a:lstStyle/>
          <a:p>
            <a:pPr marL="0" indent="0">
              <a:buNone/>
            </a:pPr>
            <a:r>
              <a:rPr lang="zh-TW" altLang="en-US" dirty="0"/>
              <a:t>性騷擾防治法第</a:t>
            </a:r>
            <a:r>
              <a:rPr lang="en-US" altLang="zh-TW" dirty="0"/>
              <a:t>2</a:t>
            </a:r>
            <a:r>
              <a:rPr lang="zh-TW" altLang="en-US" dirty="0"/>
              <a:t>條</a:t>
            </a:r>
            <a:endParaRPr lang="en-US" altLang="zh-TW" dirty="0"/>
          </a:p>
          <a:p>
            <a:r>
              <a:rPr lang="zh-TW" altLang="en-US" b="0" dirty="0">
                <a:effectLst/>
              </a:rPr>
              <a:t>性騷擾係指性侵害犯罪以外，對他人實施違反其意願而與性或性別有關之行為，且有下列情形之一者：</a:t>
            </a:r>
            <a:endParaRPr lang="en-US" altLang="zh-TW" b="0" dirty="0">
              <a:effectLst/>
            </a:endParaRPr>
          </a:p>
          <a:p>
            <a:endParaRPr lang="zh-TW" altLang="en-US" b="0" dirty="0">
              <a:effectLst/>
            </a:endParaRPr>
          </a:p>
          <a:p>
            <a:r>
              <a:rPr lang="zh-TW" altLang="en-US" b="0" dirty="0">
                <a:effectLst/>
              </a:rPr>
              <a:t>一、以該他人</a:t>
            </a:r>
            <a:r>
              <a:rPr lang="zh-TW" altLang="en-US" b="0" dirty="0">
                <a:solidFill>
                  <a:srgbClr val="FF0000"/>
                </a:solidFill>
                <a:effectLst/>
              </a:rPr>
              <a:t>順服或拒絕該行為</a:t>
            </a:r>
            <a:r>
              <a:rPr lang="zh-TW" altLang="en-US" b="0" dirty="0">
                <a:effectLst/>
              </a:rPr>
              <a:t>，作為其獲得、</a:t>
            </a:r>
            <a:r>
              <a:rPr lang="zh-TW" altLang="en-US" b="0" dirty="0">
                <a:solidFill>
                  <a:srgbClr val="FF0000"/>
                </a:solidFill>
                <a:effectLst/>
              </a:rPr>
              <a:t>喪失或減損與工作、教育、訓練、服務、計畫、活動有關權益</a:t>
            </a:r>
            <a:r>
              <a:rPr lang="zh-TW" altLang="en-US" b="0" dirty="0">
                <a:effectLst/>
              </a:rPr>
              <a:t>之條件。</a:t>
            </a:r>
            <a:endParaRPr lang="en-US" altLang="zh-TW" b="0" dirty="0">
              <a:effectLst/>
            </a:endParaRPr>
          </a:p>
          <a:p>
            <a:endParaRPr lang="en-US" altLang="zh-TW" b="0" dirty="0">
              <a:effectLst/>
            </a:endParaRPr>
          </a:p>
          <a:p>
            <a:r>
              <a:rPr lang="zh-TW" altLang="en-US" b="0" dirty="0">
                <a:effectLst/>
              </a:rPr>
              <a:t>二、以展示或播送文字、圖畫、聲音、影像或其他物品之方式，或</a:t>
            </a:r>
            <a:r>
              <a:rPr lang="zh-TW" altLang="en-US" b="0" dirty="0">
                <a:solidFill>
                  <a:srgbClr val="FF0000"/>
                </a:solidFill>
                <a:effectLst/>
              </a:rPr>
              <a:t>以歧視、侮辱之言行</a:t>
            </a:r>
            <a:r>
              <a:rPr lang="zh-TW" altLang="en-US" b="0" dirty="0">
                <a:effectLst/>
              </a:rPr>
              <a:t>，或以他法，而有損害他人人格尊嚴，或造成使人心生畏怖、感受敵意或冒犯之情境，或不當影響其工作、教育、訓練、服務、計畫、活動或正常生活之進行。</a:t>
            </a:r>
          </a:p>
          <a:p>
            <a:pPr marL="0" indent="0">
              <a:buNone/>
            </a:pPr>
            <a:endParaRPr lang="zh-TW" altLang="en-US" dirty="0"/>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70</a:t>
            </a:fld>
            <a:endParaRPr lang="zh-TW" altLang="en-US" dirty="0"/>
          </a:p>
        </p:txBody>
      </p:sp>
    </p:spTree>
    <p:extLst>
      <p:ext uri="{BB962C8B-B14F-4D97-AF65-F5344CB8AC3E}">
        <p14:creationId xmlns:p14="http://schemas.microsoft.com/office/powerpoint/2010/main" val="23839844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性別平等工作法第</a:t>
            </a:r>
            <a:r>
              <a:rPr lang="en-US" altLang="zh-TW" dirty="0"/>
              <a:t>12</a:t>
            </a:r>
            <a:r>
              <a:rPr lang="zh-TW" altLang="en-US" dirty="0"/>
              <a:t>條第</a:t>
            </a:r>
            <a:r>
              <a:rPr lang="en-US" altLang="zh-TW" dirty="0"/>
              <a:t>1</a:t>
            </a:r>
            <a:r>
              <a:rPr lang="zh-TW" altLang="en-US" dirty="0"/>
              <a:t>項</a:t>
            </a:r>
            <a:endParaRPr lang="en-US" altLang="zh-TW" dirty="0"/>
          </a:p>
          <a:p>
            <a:r>
              <a:rPr lang="zh-TW" altLang="en-US" b="0" dirty="0">
                <a:effectLst/>
              </a:rPr>
              <a:t>性騷擾謂下列二款情形之一：</a:t>
            </a:r>
          </a:p>
          <a:p>
            <a:r>
              <a:rPr lang="zh-TW" altLang="en-US" b="0" dirty="0">
                <a:effectLst/>
              </a:rPr>
              <a:t>一、受僱者於</a:t>
            </a:r>
            <a:r>
              <a:rPr lang="zh-TW" altLang="en-US" b="0" dirty="0">
                <a:solidFill>
                  <a:srgbClr val="FF0000"/>
                </a:solidFill>
                <a:effectLst/>
              </a:rPr>
              <a:t>執行職務</a:t>
            </a:r>
            <a:r>
              <a:rPr lang="zh-TW" altLang="en-US" b="0" dirty="0">
                <a:effectLst/>
              </a:rPr>
              <a:t>時，任何人以</a:t>
            </a:r>
            <a:r>
              <a:rPr lang="zh-TW" altLang="en-US" b="0" dirty="0">
                <a:solidFill>
                  <a:srgbClr val="FF0000"/>
                </a:solidFill>
                <a:effectLst/>
              </a:rPr>
              <a:t>性要求、具有性意味或性別歧視之言詞或行為</a:t>
            </a:r>
            <a:r>
              <a:rPr lang="zh-TW" altLang="en-US" b="0" dirty="0">
                <a:effectLst/>
              </a:rPr>
              <a:t>，對其造成敵意性、脅迫性或冒犯性之工作環境，致侵犯或干擾其人格尊嚴、人身自由或影響其工作表現。</a:t>
            </a:r>
          </a:p>
          <a:p>
            <a:r>
              <a:rPr lang="zh-TW" altLang="en-US" b="0" dirty="0">
                <a:effectLst/>
              </a:rPr>
              <a:t>二、雇主對受僱者或求職者為明示或暗示之性要求、具有</a:t>
            </a:r>
            <a:r>
              <a:rPr lang="zh-TW" altLang="en-US" b="0" dirty="0">
                <a:solidFill>
                  <a:srgbClr val="FF0000"/>
                </a:solidFill>
                <a:effectLst/>
              </a:rPr>
              <a:t>性意味或性別歧視之言詞或行為</a:t>
            </a:r>
            <a:r>
              <a:rPr lang="zh-TW" altLang="en-US" b="0" dirty="0">
                <a:effectLst/>
              </a:rPr>
              <a:t>，作為勞務契約成立、存續、變更或分發、配置、報酬、考績、陞遷、降調、獎懲等之交換條件。</a:t>
            </a:r>
          </a:p>
          <a:p>
            <a:endParaRPr lang="zh-TW" altLang="en-US" dirty="0"/>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71</a:t>
            </a:fld>
            <a:endParaRPr lang="zh-TW" altLang="en-US" dirty="0"/>
          </a:p>
        </p:txBody>
      </p:sp>
    </p:spTree>
    <p:extLst>
      <p:ext uri="{BB962C8B-B14F-4D97-AF65-F5344CB8AC3E}">
        <p14:creationId xmlns:p14="http://schemas.microsoft.com/office/powerpoint/2010/main" val="2658911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性別平等教育法第</a:t>
            </a:r>
            <a:r>
              <a:rPr lang="en-US" altLang="zh-TW" dirty="0"/>
              <a:t>3</a:t>
            </a:r>
            <a:r>
              <a:rPr lang="zh-TW" altLang="en-US" dirty="0"/>
              <a:t>條第</a:t>
            </a:r>
            <a:r>
              <a:rPr lang="en-US" altLang="zh-TW" dirty="0"/>
              <a:t>3</a:t>
            </a:r>
            <a:r>
              <a:rPr lang="zh-TW" altLang="en-US" dirty="0"/>
              <a:t>款第</a:t>
            </a:r>
            <a:r>
              <a:rPr lang="en-US" altLang="zh-TW" dirty="0"/>
              <a:t>2</a:t>
            </a:r>
            <a:r>
              <a:rPr lang="zh-TW" altLang="en-US" dirty="0"/>
              <a:t>目</a:t>
            </a:r>
            <a:endParaRPr lang="en-US" altLang="zh-TW" dirty="0"/>
          </a:p>
          <a:p>
            <a:r>
              <a:rPr lang="zh-TW" altLang="en-US" b="0" dirty="0">
                <a:effectLst/>
              </a:rPr>
              <a:t>性騷擾指符合下列情形之一，且未達性侵害之程度者：</a:t>
            </a:r>
          </a:p>
          <a:p>
            <a:r>
              <a:rPr lang="zh-TW" altLang="en-US" b="0" dirty="0">
                <a:effectLst/>
              </a:rPr>
              <a:t>（一）以明示或暗示之方式，從事不受歡迎且與</a:t>
            </a:r>
            <a:r>
              <a:rPr lang="zh-TW" altLang="en-US" b="0" dirty="0">
                <a:solidFill>
                  <a:srgbClr val="FF0000"/>
                </a:solidFill>
                <a:effectLst/>
              </a:rPr>
              <a:t>性或性別有關</a:t>
            </a:r>
            <a:r>
              <a:rPr lang="zh-TW" altLang="en-US" b="0" dirty="0">
                <a:effectLst/>
              </a:rPr>
              <a:t>之言詞或行為，致影響他人之人格尊嚴、學習、或工作之機會或表現者。</a:t>
            </a:r>
            <a:endParaRPr lang="en-US" altLang="zh-TW" b="0" dirty="0">
              <a:effectLst/>
            </a:endParaRPr>
          </a:p>
          <a:p>
            <a:r>
              <a:rPr lang="zh-TW" altLang="en-US" b="0" dirty="0">
                <a:effectLst/>
              </a:rPr>
              <a:t>（二）</a:t>
            </a:r>
            <a:r>
              <a:rPr lang="zh-TW" altLang="en-US" b="0" dirty="0">
                <a:solidFill>
                  <a:srgbClr val="FF0000"/>
                </a:solidFill>
                <a:effectLst/>
              </a:rPr>
              <a:t>以性或性別有關之行為</a:t>
            </a:r>
            <a:r>
              <a:rPr lang="zh-TW" altLang="en-US" b="0" dirty="0">
                <a:effectLst/>
              </a:rPr>
              <a:t>，作為自己或他人獲得、喪失或減損其學習或工作有關權益之條件者。</a:t>
            </a:r>
          </a:p>
          <a:p>
            <a:endParaRPr lang="zh-TW" altLang="en-US" dirty="0"/>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72</a:t>
            </a:fld>
            <a:endParaRPr lang="zh-TW" altLang="en-US" dirty="0"/>
          </a:p>
        </p:txBody>
      </p:sp>
    </p:spTree>
    <p:extLst>
      <p:ext uri="{BB962C8B-B14F-4D97-AF65-F5344CB8AC3E}">
        <p14:creationId xmlns:p14="http://schemas.microsoft.com/office/powerpoint/2010/main" val="2431241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5787" y="548680"/>
            <a:ext cx="9164594" cy="1658198"/>
          </a:xfrm>
        </p:spPr>
        <p:txBody>
          <a:bodyPr/>
          <a:lstStyle/>
          <a:p>
            <a:r>
              <a:rPr lang="zh-TW" altLang="en-US" dirty="0"/>
              <a:t>行為具有”性”本質</a:t>
            </a:r>
          </a:p>
        </p:txBody>
      </p:sp>
      <p:sp>
        <p:nvSpPr>
          <p:cNvPr id="3" name="內容版面配置區 2"/>
          <p:cNvSpPr>
            <a:spLocks noGrp="1"/>
          </p:cNvSpPr>
          <p:nvPr>
            <p:ph idx="1"/>
          </p:nvPr>
        </p:nvSpPr>
        <p:spPr>
          <a:xfrm>
            <a:off x="2265404" y="2011680"/>
            <a:ext cx="9926595" cy="3766185"/>
          </a:xfrm>
        </p:spPr>
        <p:txBody>
          <a:bodyPr/>
          <a:lstStyle/>
          <a:p>
            <a:r>
              <a:rPr lang="zh-TW" altLang="en-US" b="0" dirty="0">
                <a:effectLst/>
              </a:rPr>
              <a:t>例如： </a:t>
            </a:r>
            <a:endParaRPr lang="en-US" altLang="zh-TW" b="0" dirty="0">
              <a:effectLst/>
            </a:endParaRPr>
          </a:p>
          <a:p>
            <a:pPr marL="457200" indent="-457200">
              <a:buFont typeface="+mj-lt"/>
              <a:buAutoNum type="arabicPeriod"/>
            </a:pPr>
            <a:r>
              <a:rPr lang="zh-TW" altLang="en-US" b="0" dirty="0">
                <a:effectLst/>
              </a:rPr>
              <a:t>意圖獲得性利益或性提議的行為，例如陪過夜以獲得</a:t>
            </a:r>
            <a:r>
              <a:rPr lang="zh-TW" altLang="en-US" b="0" dirty="0">
                <a:solidFill>
                  <a:srgbClr val="FF0000"/>
                </a:solidFill>
                <a:effectLst/>
              </a:rPr>
              <a:t>比賽特殊待遇</a:t>
            </a:r>
            <a:r>
              <a:rPr lang="zh-TW" altLang="en-US" b="0" dirty="0">
                <a:effectLst/>
              </a:rPr>
              <a:t>。</a:t>
            </a:r>
            <a:endParaRPr lang="en-US" altLang="zh-TW" b="0" dirty="0">
              <a:effectLst/>
            </a:endParaRPr>
          </a:p>
          <a:p>
            <a:pPr marL="457200" indent="-457200">
              <a:buFont typeface="+mj-lt"/>
              <a:buAutoNum type="arabicPeriod"/>
            </a:pPr>
            <a:endParaRPr lang="en-US" altLang="zh-TW" b="0" dirty="0">
              <a:effectLst/>
            </a:endParaRPr>
          </a:p>
          <a:p>
            <a:pPr marL="457200" indent="-457200">
              <a:buFont typeface="+mj-lt"/>
              <a:buAutoNum type="arabicPeriod"/>
            </a:pPr>
            <a:r>
              <a:rPr lang="zh-TW" altLang="en-US" b="0" dirty="0">
                <a:effectLst/>
              </a:rPr>
              <a:t>實施戲弄、威脅、恐嚇、攻擊等具有與性別有關的敵意行為，例如</a:t>
            </a:r>
            <a:r>
              <a:rPr lang="zh-TW" altLang="en-US" b="0" dirty="0">
                <a:solidFill>
                  <a:srgbClr val="FF0000"/>
                </a:solidFill>
                <a:effectLst/>
              </a:rPr>
              <a:t>展示攻擊多元性別的影片</a:t>
            </a:r>
            <a:r>
              <a:rPr lang="zh-TW" altLang="en-US" b="0" dirty="0">
                <a:effectLst/>
              </a:rPr>
              <a:t>。</a:t>
            </a:r>
            <a:endParaRPr lang="en-US" altLang="zh-TW" b="0" dirty="0">
              <a:effectLst/>
            </a:endParaRPr>
          </a:p>
          <a:p>
            <a:pPr marL="457200" indent="-457200">
              <a:buFont typeface="+mj-lt"/>
              <a:buAutoNum type="arabicPeriod"/>
            </a:pPr>
            <a:endParaRPr lang="en-US" altLang="zh-TW" b="0" dirty="0">
              <a:effectLst/>
            </a:endParaRPr>
          </a:p>
          <a:p>
            <a:pPr marL="457200" indent="-457200">
              <a:buFont typeface="+mj-lt"/>
              <a:buAutoNum type="arabicPeriod"/>
            </a:pPr>
            <a:r>
              <a:rPr lang="zh-TW" altLang="en-US" b="0" dirty="0">
                <a:effectLst/>
              </a:rPr>
              <a:t>以猥褻或色情圖片、言詞或笑話製造敵意環境， 使人感到受冒犯，例如未獲同意以通訊軟體</a:t>
            </a:r>
            <a:r>
              <a:rPr lang="zh-TW" altLang="en-US" b="0" dirty="0">
                <a:solidFill>
                  <a:srgbClr val="FF0000"/>
                </a:solidFill>
                <a:effectLst/>
              </a:rPr>
              <a:t>傳送猥褻文字或傳送色情圖片</a:t>
            </a:r>
            <a:r>
              <a:rPr lang="zh-TW" altLang="en-US" b="0" dirty="0">
                <a:effectLst/>
              </a:rPr>
              <a:t>等。</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73</a:t>
            </a:fld>
            <a:endParaRPr lang="zh-TW" altLang="en-US" dirty="0"/>
          </a:p>
        </p:txBody>
      </p:sp>
    </p:spTree>
    <p:extLst>
      <p:ext uri="{BB962C8B-B14F-4D97-AF65-F5344CB8AC3E}">
        <p14:creationId xmlns:p14="http://schemas.microsoft.com/office/powerpoint/2010/main" val="28185717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行為具有不合理性</a:t>
            </a:r>
          </a:p>
        </p:txBody>
      </p:sp>
      <p:sp>
        <p:nvSpPr>
          <p:cNvPr id="3" name="內容版面配置區 2"/>
          <p:cNvSpPr>
            <a:spLocks noGrp="1"/>
          </p:cNvSpPr>
          <p:nvPr>
            <p:ph idx="1"/>
          </p:nvPr>
        </p:nvSpPr>
        <p:spPr>
          <a:xfrm>
            <a:off x="2265404" y="2011680"/>
            <a:ext cx="9926595" cy="3766185"/>
          </a:xfrm>
        </p:spPr>
        <p:txBody>
          <a:bodyPr/>
          <a:lstStyle/>
          <a:p>
            <a:r>
              <a:rPr lang="zh-TW" altLang="en-US" sz="3600" dirty="0">
                <a:solidFill>
                  <a:srgbClr val="FF0000"/>
                </a:solidFill>
              </a:rPr>
              <a:t>被害人</a:t>
            </a:r>
            <a:r>
              <a:rPr lang="zh-TW" altLang="en-US" dirty="0"/>
              <a:t>可以界定個人認為可以接受行為的界限， 一旦定下合理界限，</a:t>
            </a:r>
            <a:r>
              <a:rPr lang="zh-TW" altLang="en-US" dirty="0">
                <a:solidFill>
                  <a:srgbClr val="FF0000"/>
                </a:solidFill>
              </a:rPr>
              <a:t>逾越者通常即可能被認為構成性騷擾</a:t>
            </a:r>
            <a:r>
              <a:rPr lang="zh-TW" altLang="en-US" dirty="0"/>
              <a:t>。 </a:t>
            </a:r>
            <a:endParaRPr lang="en-US" altLang="zh-TW" dirty="0"/>
          </a:p>
          <a:p>
            <a:endParaRPr lang="en-US" altLang="zh-TW" dirty="0"/>
          </a:p>
          <a:p>
            <a:r>
              <a:rPr lang="zh-TW" altLang="en-US" dirty="0"/>
              <a:t>例如：對已有固定伴侶者（不一定是男、女） 表達愛慕，但如果這位已有固定伴侶者已表示造成困擾，那就表示兩人之間已設有明確界限，不能逾越，否則就被認為是性騷擾。</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74</a:t>
            </a:fld>
            <a:endParaRPr lang="zh-TW" altLang="en-US" dirty="0"/>
          </a:p>
        </p:txBody>
      </p:sp>
    </p:spTree>
    <p:extLst>
      <p:ext uri="{BB962C8B-B14F-4D97-AF65-F5344CB8AC3E}">
        <p14:creationId xmlns:p14="http://schemas.microsoft.com/office/powerpoint/2010/main" val="22114642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712D44-7D61-40E6-AE1F-532BAEA0B971}"/>
              </a:ext>
            </a:extLst>
          </p:cNvPr>
          <p:cNvSpPr>
            <a:spLocks noGrp="1"/>
          </p:cNvSpPr>
          <p:nvPr>
            <p:ph type="title"/>
          </p:nvPr>
        </p:nvSpPr>
        <p:spPr/>
        <p:txBody>
          <a:bodyPr>
            <a:normAutofit fontScale="90000"/>
          </a:bodyPr>
          <a:lstStyle/>
          <a:p>
            <a:r>
              <a:rPr lang="zh-TW" altLang="en-US" b="1" i="0" dirty="0">
                <a:solidFill>
                  <a:srgbClr val="232A31"/>
                </a:solidFill>
                <a:effectLst/>
                <a:latin typeface="YahooSans VF"/>
                <a:hlinkClick r:id="rId2"/>
              </a:rPr>
              <a:t>比不雅手勢執法遭棒協懲處 </a:t>
            </a:r>
            <a:br>
              <a:rPr lang="en-US" altLang="zh-TW" b="1" i="0" dirty="0">
                <a:solidFill>
                  <a:srgbClr val="232A31"/>
                </a:solidFill>
                <a:effectLst/>
                <a:latin typeface="YahooSans VF"/>
              </a:rPr>
            </a:br>
            <a:r>
              <a:rPr lang="zh-TW" altLang="en-US" b="1" i="0" dirty="0">
                <a:solidFill>
                  <a:srgbClr val="232A31"/>
                </a:solidFill>
                <a:effectLst/>
                <a:latin typeface="YahooSans VF"/>
              </a:rPr>
              <a:t>法院認定裁判性騷擾</a:t>
            </a:r>
            <a:br>
              <a:rPr lang="zh-TW" altLang="en-US" b="1" i="0" dirty="0">
                <a:solidFill>
                  <a:srgbClr val="232A31"/>
                </a:solidFill>
                <a:effectLst/>
                <a:latin typeface="YahooSans VF"/>
              </a:rPr>
            </a:br>
            <a:endParaRPr lang="zh-TW" altLang="en-US" dirty="0"/>
          </a:p>
        </p:txBody>
      </p:sp>
      <p:sp>
        <p:nvSpPr>
          <p:cNvPr id="3" name="內容版面配置區 2">
            <a:extLst>
              <a:ext uri="{FF2B5EF4-FFF2-40B4-BE49-F238E27FC236}">
                <a16:creationId xmlns:a16="http://schemas.microsoft.com/office/drawing/2014/main" id="{5FC8AE66-66A8-4EF2-BBA0-CEBF370E4E91}"/>
              </a:ext>
            </a:extLst>
          </p:cNvPr>
          <p:cNvSpPr>
            <a:spLocks noGrp="1"/>
          </p:cNvSpPr>
          <p:nvPr>
            <p:ph idx="1"/>
          </p:nvPr>
        </p:nvSpPr>
        <p:spPr>
          <a:xfrm>
            <a:off x="2265405" y="2011680"/>
            <a:ext cx="9926596" cy="4846320"/>
          </a:xfrm>
        </p:spPr>
        <p:txBody>
          <a:bodyPr>
            <a:normAutofit/>
          </a:bodyPr>
          <a:lstStyle/>
          <a:p>
            <a:r>
              <a:rPr lang="zh-TW" altLang="en-US" dirty="0"/>
              <a:t>朱姓裁判於比賽時做出「打手槍」裁決手勢，遭棒協懲處而提告。士院認為朱男手勢構成性騷擾，判註銷裁判證有理，但棒協決議文字不明確，判決禁止朱男參與賽事及擔任從業人員之決議部分無效。</a:t>
            </a:r>
          </a:p>
          <a:p>
            <a:endParaRPr lang="zh-TW" altLang="en-US" dirty="0"/>
          </a:p>
          <a:p>
            <a:r>
              <a:rPr lang="zh-TW" altLang="en-US" dirty="0"/>
              <a:t>士林地方法院判決指出，朱男於民國</a:t>
            </a:r>
            <a:r>
              <a:rPr lang="en-US" altLang="zh-TW" dirty="0"/>
              <a:t>109</a:t>
            </a:r>
            <a:r>
              <a:rPr lang="zh-TW" altLang="en-US" dirty="0"/>
              <a:t>年</a:t>
            </a:r>
            <a:r>
              <a:rPr lang="en-US" altLang="zh-TW" dirty="0"/>
              <a:t>7</a:t>
            </a:r>
            <a:r>
              <a:rPr lang="zh-TW" altLang="en-US" dirty="0"/>
              <a:t>月擔任大專校院系際盃棒球爭霸賽主審，</a:t>
            </a:r>
            <a:r>
              <a:rPr lang="zh-TW" altLang="en-US" dirty="0">
                <a:solidFill>
                  <a:srgbClr val="FF0000"/>
                </a:solidFill>
              </a:rPr>
              <a:t>於賽事中以高舉右手、再將右手放置於鼠蹊部前方擺動的手勢來裁決三振</a:t>
            </a:r>
            <a:r>
              <a:rPr lang="zh-TW" altLang="en-US" dirty="0"/>
              <a:t>，被民眾向中華民國棒球協會、教育部體育署檢舉涉做不雅手勢。</a:t>
            </a:r>
          </a:p>
          <a:p>
            <a:endParaRPr lang="zh-TW" altLang="en-US" dirty="0"/>
          </a:p>
        </p:txBody>
      </p:sp>
      <p:sp>
        <p:nvSpPr>
          <p:cNvPr id="4" name="日期版面配置區 3">
            <a:extLst>
              <a:ext uri="{FF2B5EF4-FFF2-40B4-BE49-F238E27FC236}">
                <a16:creationId xmlns:a16="http://schemas.microsoft.com/office/drawing/2014/main" id="{B54CCF5A-9D25-4B1D-BE61-506A0EEB0717}"/>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08742370-7CBC-486F-9D13-628BE9C928C1}"/>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95F195C-13BA-4932-AC51-E4BD6566DA10}"/>
              </a:ext>
            </a:extLst>
          </p:cNvPr>
          <p:cNvSpPr>
            <a:spLocks noGrp="1"/>
          </p:cNvSpPr>
          <p:nvPr>
            <p:ph type="sldNum" sz="quarter" idx="12"/>
          </p:nvPr>
        </p:nvSpPr>
        <p:spPr/>
        <p:txBody>
          <a:bodyPr/>
          <a:lstStyle/>
          <a:p>
            <a:fld id="{9ACDFCE2-71B5-4597-A6BE-5F851153812A}" type="slidenum">
              <a:rPr lang="zh-TW" altLang="en-US" smtClean="0"/>
              <a:pPr/>
              <a:t>75</a:t>
            </a:fld>
            <a:endParaRPr lang="zh-TW" altLang="en-US" dirty="0"/>
          </a:p>
        </p:txBody>
      </p:sp>
    </p:spTree>
    <p:extLst>
      <p:ext uri="{BB962C8B-B14F-4D97-AF65-F5344CB8AC3E}">
        <p14:creationId xmlns:p14="http://schemas.microsoft.com/office/powerpoint/2010/main" val="4160980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1EF449-FA94-40D4-BCA1-21D488272EA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8E5B459-C2D3-4E2C-900B-B009094AD373}"/>
              </a:ext>
            </a:extLst>
          </p:cNvPr>
          <p:cNvSpPr>
            <a:spLocks noGrp="1"/>
          </p:cNvSpPr>
          <p:nvPr>
            <p:ph idx="1"/>
          </p:nvPr>
        </p:nvSpPr>
        <p:spPr>
          <a:xfrm>
            <a:off x="2265404" y="2011680"/>
            <a:ext cx="9723395" cy="3766185"/>
          </a:xfrm>
        </p:spPr>
        <p:txBody>
          <a:bodyPr>
            <a:normAutofit/>
          </a:bodyPr>
          <a:lstStyle/>
          <a:p>
            <a:r>
              <a:rPr lang="zh-TW" altLang="en-US" dirty="0"/>
              <a:t>判決指出，棒協認為朱男於</a:t>
            </a:r>
            <a:r>
              <a:rPr lang="en-US" altLang="zh-TW" dirty="0"/>
              <a:t>109</a:t>
            </a:r>
            <a:r>
              <a:rPr lang="zh-TW" altLang="en-US" dirty="0"/>
              <a:t>年</a:t>
            </a:r>
            <a:r>
              <a:rPr lang="en-US" altLang="zh-TW" dirty="0"/>
              <a:t>5</a:t>
            </a:r>
            <a:r>
              <a:rPr lang="zh-TW" altLang="en-US" dirty="0"/>
              <a:t>月賽事也有相同手勢，因此依</a:t>
            </a:r>
            <a:r>
              <a:rPr lang="zh-TW" altLang="en-US" dirty="0">
                <a:solidFill>
                  <a:srgbClr val="FF0000"/>
                </a:solidFill>
              </a:rPr>
              <a:t>「特定體育團體建立運動裁判資格檢定及管理辦法」</a:t>
            </a:r>
            <a:r>
              <a:rPr lang="zh-TW" altLang="en-US" dirty="0"/>
              <a:t>規定，決議</a:t>
            </a:r>
            <a:r>
              <a:rPr lang="zh-TW" altLang="en-US" dirty="0">
                <a:solidFill>
                  <a:srgbClr val="FF0000"/>
                </a:solidFill>
              </a:rPr>
              <a:t>註銷朱男的裁判證，於註銷期間禁止參與棒協主辦的各級賽事並不得擔任棒球相關活動從業人員</a:t>
            </a:r>
            <a:r>
              <a:rPr lang="zh-TW" altLang="en-US" dirty="0"/>
              <a:t>。</a:t>
            </a:r>
          </a:p>
          <a:p>
            <a:endParaRPr lang="zh-TW" altLang="en-US" dirty="0"/>
          </a:p>
          <a:p>
            <a:r>
              <a:rPr lang="zh-TW" altLang="en-US" dirty="0"/>
              <a:t>朱男因此向法院提起確認裁判資格存在民事訴訟，於審理時主張，他做出的裁決手勢有爭議，但不足以於客觀上刺激或滿足性慾，不符公然猥褻要件；又他未曾損害球員尊嚴或讓球員心生畏怖，並非性騷擾行為，因此棒協決議為無效。</a:t>
            </a:r>
          </a:p>
          <a:p>
            <a:endParaRPr lang="zh-TW" altLang="en-US" dirty="0"/>
          </a:p>
          <a:p>
            <a:endParaRPr lang="zh-TW" altLang="en-US" dirty="0"/>
          </a:p>
        </p:txBody>
      </p:sp>
      <p:sp>
        <p:nvSpPr>
          <p:cNvPr id="4" name="日期版面配置區 3">
            <a:extLst>
              <a:ext uri="{FF2B5EF4-FFF2-40B4-BE49-F238E27FC236}">
                <a16:creationId xmlns:a16="http://schemas.microsoft.com/office/drawing/2014/main" id="{1296540D-99D1-4596-9E14-4F85071DA55F}"/>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C44C9957-CD47-4036-98D6-07F487A27528}"/>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8447072-DBE5-470C-82BA-BC30F2FC8AF1}"/>
              </a:ext>
            </a:extLst>
          </p:cNvPr>
          <p:cNvSpPr>
            <a:spLocks noGrp="1"/>
          </p:cNvSpPr>
          <p:nvPr>
            <p:ph type="sldNum" sz="quarter" idx="12"/>
          </p:nvPr>
        </p:nvSpPr>
        <p:spPr/>
        <p:txBody>
          <a:bodyPr/>
          <a:lstStyle/>
          <a:p>
            <a:fld id="{9ACDFCE2-71B5-4597-A6BE-5F851153812A}" type="slidenum">
              <a:rPr lang="zh-TW" altLang="en-US" smtClean="0"/>
              <a:pPr/>
              <a:t>76</a:t>
            </a:fld>
            <a:endParaRPr lang="zh-TW" altLang="en-US" dirty="0"/>
          </a:p>
        </p:txBody>
      </p:sp>
    </p:spTree>
    <p:extLst>
      <p:ext uri="{BB962C8B-B14F-4D97-AF65-F5344CB8AC3E}">
        <p14:creationId xmlns:p14="http://schemas.microsoft.com/office/powerpoint/2010/main" val="766700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0A9A97-E55B-490B-BC21-ED5FE04AB48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14817FD-1CB4-4453-AB46-EAF1D1FD6FEF}"/>
              </a:ext>
            </a:extLst>
          </p:cNvPr>
          <p:cNvSpPr>
            <a:spLocks noGrp="1"/>
          </p:cNvSpPr>
          <p:nvPr>
            <p:ph idx="1"/>
          </p:nvPr>
        </p:nvSpPr>
        <p:spPr>
          <a:xfrm>
            <a:off x="2265404" y="2011680"/>
            <a:ext cx="9926595" cy="4846320"/>
          </a:xfrm>
        </p:spPr>
        <p:txBody>
          <a:bodyPr>
            <a:normAutofit lnSpcReduction="10000"/>
          </a:bodyPr>
          <a:lstStyle/>
          <a:p>
            <a:r>
              <a:rPr lang="zh-TW" altLang="en-US" dirty="0"/>
              <a:t>棒協答辯指出，朱男</a:t>
            </a:r>
            <a:r>
              <a:rPr lang="zh-TW" altLang="en-US" dirty="0">
                <a:solidFill>
                  <a:srgbClr val="FF0000"/>
                </a:solidFill>
              </a:rPr>
              <a:t>以俗稱「打手槍」手勢來表示裁決，足以聯想性器官，已達公然猥褻</a:t>
            </a:r>
            <a:r>
              <a:rPr lang="zh-TW" altLang="en-US" dirty="0"/>
              <a:t>；又手勢有侮辱意味，損害球員尊嚴，違反性騷擾防治法、性別平等工作法，且透過直播、新聞媒體報導，引發球迷及棒球界人士不滿。</a:t>
            </a:r>
          </a:p>
          <a:p>
            <a:endParaRPr lang="zh-TW" altLang="en-US" dirty="0"/>
          </a:p>
          <a:p>
            <a:r>
              <a:rPr lang="zh-TW" altLang="en-US" dirty="0"/>
              <a:t>棒協提到，朱男有多年裁判經驗並擔任各級賽事的主審、壘審，明知裁決打擊三振出局及跑壘者刺殺出局，</a:t>
            </a:r>
            <a:r>
              <a:rPr lang="zh-TW" altLang="en-US" dirty="0">
                <a:solidFill>
                  <a:srgbClr val="FF0000"/>
                </a:solidFill>
              </a:rPr>
              <a:t>均以「右手握拳、手臂與肩平行，手肘呈</a:t>
            </a:r>
            <a:r>
              <a:rPr lang="en-US" altLang="zh-TW" dirty="0">
                <a:solidFill>
                  <a:srgbClr val="FF0000"/>
                </a:solidFill>
              </a:rPr>
              <a:t>90</a:t>
            </a:r>
            <a:r>
              <a:rPr lang="zh-TW" altLang="en-US" dirty="0">
                <a:solidFill>
                  <a:srgbClr val="FF0000"/>
                </a:solidFill>
              </a:rPr>
              <a:t>度」俗稱「拉弓」動作</a:t>
            </a:r>
            <a:r>
              <a:rPr lang="zh-TW" altLang="en-US" dirty="0"/>
              <a:t>，卻未遵守教練專業倫理、性別平等，請求駁回朱男請求。</a:t>
            </a:r>
          </a:p>
          <a:p>
            <a:endParaRPr lang="zh-TW" altLang="en-US" dirty="0"/>
          </a:p>
          <a:p>
            <a:r>
              <a:rPr lang="zh-TW" altLang="en-US" dirty="0">
                <a:solidFill>
                  <a:srgbClr val="FF0000"/>
                </a:solidFill>
              </a:rPr>
              <a:t>士院認為，朱男手勢確實構成性騷擾，認定棒協依裁判資格管理辦法的「對運動員不得有性騷擾行為」的規定做出註銷裁判證決議有理</a:t>
            </a:r>
            <a:r>
              <a:rPr lang="zh-TW" altLang="en-US" dirty="0"/>
              <a:t>；但決議稱「禁止參與」各級賽事及「棒球相關活動從業人員」，欠缺文字用語明確性，因此判決這部分決議無效。可上訴</a:t>
            </a:r>
          </a:p>
          <a:p>
            <a:endParaRPr lang="zh-TW" altLang="en-US" dirty="0"/>
          </a:p>
        </p:txBody>
      </p:sp>
      <p:sp>
        <p:nvSpPr>
          <p:cNvPr id="4" name="日期版面配置區 3">
            <a:extLst>
              <a:ext uri="{FF2B5EF4-FFF2-40B4-BE49-F238E27FC236}">
                <a16:creationId xmlns:a16="http://schemas.microsoft.com/office/drawing/2014/main" id="{77AA2E7E-585F-4C6D-AB2C-B7F01941E8DE}"/>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8AB6980C-B7F8-4472-903A-2C0A8B4ABC0D}"/>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992BEF0D-632F-43C1-8C3B-8FF23712AFCA}"/>
              </a:ext>
            </a:extLst>
          </p:cNvPr>
          <p:cNvSpPr>
            <a:spLocks noGrp="1"/>
          </p:cNvSpPr>
          <p:nvPr>
            <p:ph type="sldNum" sz="quarter" idx="12"/>
          </p:nvPr>
        </p:nvSpPr>
        <p:spPr/>
        <p:txBody>
          <a:bodyPr/>
          <a:lstStyle/>
          <a:p>
            <a:fld id="{9ACDFCE2-71B5-4597-A6BE-5F851153812A}" type="slidenum">
              <a:rPr lang="zh-TW" altLang="en-US" smtClean="0"/>
              <a:pPr/>
              <a:t>77</a:t>
            </a:fld>
            <a:endParaRPr lang="zh-TW" altLang="en-US" dirty="0"/>
          </a:p>
        </p:txBody>
      </p:sp>
    </p:spTree>
    <p:extLst>
      <p:ext uri="{BB962C8B-B14F-4D97-AF65-F5344CB8AC3E}">
        <p14:creationId xmlns:p14="http://schemas.microsoft.com/office/powerpoint/2010/main" val="9896165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行為不受歡迎</a:t>
            </a:r>
          </a:p>
        </p:txBody>
      </p:sp>
      <p:sp>
        <p:nvSpPr>
          <p:cNvPr id="3" name="內容版面配置區 2"/>
          <p:cNvSpPr>
            <a:spLocks noGrp="1"/>
          </p:cNvSpPr>
          <p:nvPr>
            <p:ph idx="1"/>
          </p:nvPr>
        </p:nvSpPr>
        <p:spPr/>
        <p:txBody>
          <a:bodyPr/>
          <a:lstStyle/>
          <a:p>
            <a:r>
              <a:rPr lang="zh-TW" altLang="en-US" b="0" dirty="0">
                <a:effectLst/>
              </a:rPr>
              <a:t>通常採被害者主觀的認定，一般認為只要對該行為感到討厭，或對工作、學業、服務等有關利益的得喪、變更感到憂心即可能構成。</a:t>
            </a:r>
            <a:endParaRPr lang="en-US" altLang="zh-TW" b="0" dirty="0">
              <a:effectLst/>
            </a:endParaRPr>
          </a:p>
          <a:p>
            <a:endParaRPr lang="en-US" altLang="zh-TW" b="0" dirty="0">
              <a:effectLst/>
            </a:endParaRPr>
          </a:p>
          <a:p>
            <a:r>
              <a:rPr lang="en-US" altLang="zh-TW" b="0" dirty="0">
                <a:effectLst/>
              </a:rPr>
              <a:t>•</a:t>
            </a:r>
            <a:r>
              <a:rPr lang="zh-TW" altLang="en-US" b="0" dirty="0">
                <a:effectLst/>
              </a:rPr>
              <a:t>教授對學生的性騷擾 </a:t>
            </a:r>
            <a:endParaRPr lang="en-US" altLang="zh-TW" b="0" dirty="0">
              <a:effectLst/>
            </a:endParaRPr>
          </a:p>
          <a:p>
            <a:r>
              <a:rPr lang="en-US" altLang="zh-TW" b="0" dirty="0">
                <a:effectLst/>
              </a:rPr>
              <a:t>•</a:t>
            </a:r>
            <a:r>
              <a:rPr lang="zh-TW" altLang="en-US" b="0" dirty="0">
                <a:effectLst/>
              </a:rPr>
              <a:t>老闆對員工的性騷擾 </a:t>
            </a:r>
            <a:endParaRPr lang="en-US" altLang="zh-TW" b="0" dirty="0">
              <a:effectLst/>
            </a:endParaRPr>
          </a:p>
          <a:p>
            <a:r>
              <a:rPr lang="en-US" altLang="zh-TW" b="0" dirty="0">
                <a:effectLst/>
              </a:rPr>
              <a:t>•</a:t>
            </a:r>
            <a:r>
              <a:rPr lang="zh-TW" altLang="en-US" b="0" dirty="0">
                <a:effectLst/>
              </a:rPr>
              <a:t>顧客對服務生的性騷擾 </a:t>
            </a:r>
            <a:endParaRPr lang="en-US" altLang="zh-TW" b="0" dirty="0">
              <a:effectLst/>
            </a:endParaRPr>
          </a:p>
          <a:p>
            <a:r>
              <a:rPr lang="en-US" altLang="zh-TW" b="0" dirty="0">
                <a:effectLst/>
              </a:rPr>
              <a:t>•</a:t>
            </a:r>
            <a:r>
              <a:rPr lang="zh-TW" altLang="en-US" b="0" dirty="0">
                <a:effectLst/>
              </a:rPr>
              <a:t>長輩對晚輩的性騷擾</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78</a:t>
            </a:fld>
            <a:endParaRPr lang="zh-TW" altLang="en-US" dirty="0"/>
          </a:p>
        </p:txBody>
      </p:sp>
      <p:sp>
        <p:nvSpPr>
          <p:cNvPr id="7" name="向右箭號 6"/>
          <p:cNvSpPr/>
          <p:nvPr/>
        </p:nvSpPr>
        <p:spPr>
          <a:xfrm>
            <a:off x="6096000" y="3789040"/>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微軟正黑體" panose="020B0604030504040204" pitchFamily="34" charset="-120"/>
            </a:endParaRPr>
          </a:p>
        </p:txBody>
      </p:sp>
      <p:sp>
        <p:nvSpPr>
          <p:cNvPr id="8" name="文字方塊 7"/>
          <p:cNvSpPr txBox="1"/>
          <p:nvPr/>
        </p:nvSpPr>
        <p:spPr>
          <a:xfrm>
            <a:off x="7968208" y="3723129"/>
            <a:ext cx="3087580" cy="707886"/>
          </a:xfrm>
          <a:prstGeom prst="rect">
            <a:avLst/>
          </a:prstGeom>
          <a:noFill/>
        </p:spPr>
        <p:txBody>
          <a:bodyPr wrap="square" rtlCol="0">
            <a:spAutoFit/>
          </a:bodyPr>
          <a:lstStyle/>
          <a:p>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權力不對等</a:t>
            </a:r>
          </a:p>
        </p:txBody>
      </p:sp>
    </p:spTree>
    <p:extLst>
      <p:ext uri="{BB962C8B-B14F-4D97-AF65-F5344CB8AC3E}">
        <p14:creationId xmlns:p14="http://schemas.microsoft.com/office/powerpoint/2010/main" val="58644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A8850A-77E0-4F4B-A2BC-9B9CF2EC7B2E}"/>
              </a:ext>
            </a:extLst>
          </p:cNvPr>
          <p:cNvSpPr>
            <a:spLocks noGrp="1"/>
          </p:cNvSpPr>
          <p:nvPr>
            <p:ph type="title"/>
          </p:nvPr>
        </p:nvSpPr>
        <p:spPr/>
        <p:txBody>
          <a:bodyPr/>
          <a:lstStyle/>
          <a:p>
            <a:r>
              <a:rPr lang="zh-TW" altLang="en-US" dirty="0"/>
              <a:t>性騷擾的類型</a:t>
            </a:r>
          </a:p>
        </p:txBody>
      </p:sp>
      <p:sp>
        <p:nvSpPr>
          <p:cNvPr id="3" name="內容版面配置區 2">
            <a:extLst>
              <a:ext uri="{FF2B5EF4-FFF2-40B4-BE49-F238E27FC236}">
                <a16:creationId xmlns:a16="http://schemas.microsoft.com/office/drawing/2014/main" id="{0D4ED464-21BB-4DF9-BB8B-6A91BE89F72D}"/>
              </a:ext>
            </a:extLst>
          </p:cNvPr>
          <p:cNvSpPr>
            <a:spLocks noGrp="1"/>
          </p:cNvSpPr>
          <p:nvPr>
            <p:ph idx="1"/>
          </p:nvPr>
        </p:nvSpPr>
        <p:spPr>
          <a:xfrm>
            <a:off x="2180737" y="1918547"/>
            <a:ext cx="10011263" cy="5057987"/>
          </a:xfrm>
        </p:spPr>
        <p:txBody>
          <a:bodyPr>
            <a:normAutofit lnSpcReduction="10000"/>
          </a:bodyPr>
          <a:lstStyle/>
          <a:p>
            <a:r>
              <a:rPr lang="zh-TW" altLang="en-US" dirty="0">
                <a:solidFill>
                  <a:srgbClr val="FF0000"/>
                </a:solidFill>
              </a:rPr>
              <a:t>不受歡迎且違反對方意願之言詞（</a:t>
            </a:r>
            <a:r>
              <a:rPr lang="en-US" altLang="zh-TW" dirty="0">
                <a:solidFill>
                  <a:srgbClr val="FF0000"/>
                </a:solidFill>
              </a:rPr>
              <a:t>verbal harassment</a:t>
            </a:r>
            <a:r>
              <a:rPr lang="zh-TW" altLang="en-US" dirty="0">
                <a:solidFill>
                  <a:srgbClr val="FF0000"/>
                </a:solidFill>
              </a:rPr>
              <a:t>）：</a:t>
            </a:r>
          </a:p>
          <a:p>
            <a:r>
              <a:rPr lang="zh-TW" altLang="en-US" sz="1800" dirty="0"/>
              <a:t>在言語中帶有貶抑任一性別的意味，包括帶有性意涵、性別偏見或歧視行為及態度，甚或帶有侮辱、敵視或詆毀其他性別的言論。</a:t>
            </a:r>
            <a:endParaRPr lang="en-US" altLang="zh-TW" sz="1800" dirty="0"/>
          </a:p>
          <a:p>
            <a:endParaRPr lang="en-US" altLang="zh-TW" dirty="0"/>
          </a:p>
          <a:p>
            <a:r>
              <a:rPr lang="zh-TW" altLang="en-US" dirty="0">
                <a:solidFill>
                  <a:srgbClr val="FF0000"/>
                </a:solidFill>
              </a:rPr>
              <a:t>不受歡迎且違反對方意願之行為</a:t>
            </a:r>
            <a:r>
              <a:rPr lang="en-US" altLang="zh-TW" dirty="0">
                <a:solidFill>
                  <a:srgbClr val="FF0000"/>
                </a:solidFill>
              </a:rPr>
              <a:t>(physical harassment)</a:t>
            </a:r>
            <a:r>
              <a:rPr lang="zh-TW" altLang="en-US" dirty="0">
                <a:solidFill>
                  <a:srgbClr val="FF0000"/>
                </a:solidFill>
              </a:rPr>
              <a:t>：</a:t>
            </a:r>
          </a:p>
          <a:p>
            <a:r>
              <a:rPr lang="zh-TW" altLang="en-US" sz="1800" dirty="0"/>
              <a:t>任一性別對他人做出肢體上的動作，讓對方覺得不受尊重及不舒服。</a:t>
            </a:r>
            <a:endParaRPr lang="en-US" altLang="zh-TW" sz="1800" dirty="0"/>
          </a:p>
          <a:p>
            <a:endParaRPr lang="en-US" altLang="zh-TW" dirty="0"/>
          </a:p>
          <a:p>
            <a:r>
              <a:rPr lang="zh-TW" altLang="en-US" dirty="0">
                <a:solidFill>
                  <a:srgbClr val="FF0000"/>
                </a:solidFill>
              </a:rPr>
              <a:t>利用各種媒體，散播他人與「性」有關之資訊</a:t>
            </a:r>
            <a:r>
              <a:rPr lang="en-US" altLang="zh-TW" dirty="0">
                <a:solidFill>
                  <a:srgbClr val="FF0000"/>
                </a:solidFill>
              </a:rPr>
              <a:t>(visual harassment)</a:t>
            </a:r>
            <a:r>
              <a:rPr lang="zh-TW" altLang="en-US" dirty="0">
                <a:solidFill>
                  <a:srgbClr val="FF0000"/>
                </a:solidFill>
              </a:rPr>
              <a:t>：</a:t>
            </a:r>
          </a:p>
          <a:p>
            <a:r>
              <a:rPr lang="zh-TW" altLang="en-US" sz="1800" dirty="0"/>
              <a:t>以展示裸露色情圖片或是帶有貶抑任一性別意味的海報、宣傳單，造成當事人不舒服者。</a:t>
            </a:r>
            <a:endParaRPr lang="en-US" altLang="zh-TW" sz="1800" dirty="0"/>
          </a:p>
          <a:p>
            <a:endParaRPr lang="en-US" altLang="zh-TW" dirty="0"/>
          </a:p>
          <a:p>
            <a:r>
              <a:rPr lang="zh-TW" altLang="en-US" dirty="0">
                <a:solidFill>
                  <a:srgbClr val="FF0000"/>
                </a:solidFill>
              </a:rPr>
              <a:t>不受歡迎且違反對方意願之過度追求或暴力分手</a:t>
            </a:r>
            <a:r>
              <a:rPr lang="en-US" altLang="zh-TW" dirty="0">
                <a:solidFill>
                  <a:srgbClr val="FF0000"/>
                </a:solidFill>
              </a:rPr>
              <a:t>(unwanted sexual requests)</a:t>
            </a:r>
            <a:r>
              <a:rPr lang="zh-TW" altLang="en-US" dirty="0"/>
              <a:t>：</a:t>
            </a:r>
            <a:endParaRPr lang="en-US" altLang="zh-TW" dirty="0"/>
          </a:p>
          <a:p>
            <a:r>
              <a:rPr lang="zh-TW" altLang="en-US" sz="1800" dirty="0"/>
              <a:t> 過份追求或不當追求，如，死纏爛打、跟蹤糾纏、持續以電話或電子郵件追求。</a:t>
            </a:r>
            <a:endParaRPr lang="en-US" altLang="zh-TW" sz="1800" dirty="0"/>
          </a:p>
          <a:p>
            <a:endParaRPr lang="zh-TW" altLang="en-US" dirty="0"/>
          </a:p>
        </p:txBody>
      </p:sp>
      <p:sp>
        <p:nvSpPr>
          <p:cNvPr id="4" name="日期版面配置區 3">
            <a:extLst>
              <a:ext uri="{FF2B5EF4-FFF2-40B4-BE49-F238E27FC236}">
                <a16:creationId xmlns:a16="http://schemas.microsoft.com/office/drawing/2014/main" id="{B356A7E0-1F73-49EB-A118-B8DDAFB1B1DE}"/>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6BBBE955-FC2A-4EE0-9F01-6D3C9D5E9454}"/>
              </a:ext>
            </a:extLst>
          </p:cNvPr>
          <p:cNvSpPr>
            <a:spLocks noGrp="1"/>
          </p:cNvSpPr>
          <p:nvPr>
            <p:ph type="ftr" sz="quarter" idx="11"/>
          </p:nvPr>
        </p:nvSpPr>
        <p:spPr/>
        <p:txBody>
          <a:bodyPr/>
          <a:lstStyle/>
          <a:p>
            <a:r>
              <a:rPr lang="en-US" altLang="zh-TW" dirty="0"/>
              <a:t>Andy</a:t>
            </a:r>
            <a:endParaRPr lang="zh-TW" altLang="en-US" dirty="0"/>
          </a:p>
        </p:txBody>
      </p:sp>
      <p:sp>
        <p:nvSpPr>
          <p:cNvPr id="6" name="投影片編號版面配置區 5">
            <a:extLst>
              <a:ext uri="{FF2B5EF4-FFF2-40B4-BE49-F238E27FC236}">
                <a16:creationId xmlns:a16="http://schemas.microsoft.com/office/drawing/2014/main" id="{A8F4EDA2-D9D5-4A4B-A7C6-776A8CC97C9D}"/>
              </a:ext>
            </a:extLst>
          </p:cNvPr>
          <p:cNvSpPr>
            <a:spLocks noGrp="1"/>
          </p:cNvSpPr>
          <p:nvPr>
            <p:ph type="sldNum" sz="quarter" idx="12"/>
          </p:nvPr>
        </p:nvSpPr>
        <p:spPr/>
        <p:txBody>
          <a:bodyPr/>
          <a:lstStyle/>
          <a:p>
            <a:fld id="{9ACDFCE2-71B5-4597-A6BE-5F851153812A}" type="slidenum">
              <a:rPr lang="zh-TW" altLang="en-US" smtClean="0"/>
              <a:pPr/>
              <a:t>79</a:t>
            </a:fld>
            <a:endParaRPr lang="zh-TW" altLang="en-US" dirty="0"/>
          </a:p>
        </p:txBody>
      </p:sp>
    </p:spTree>
    <p:extLst>
      <p:ext uri="{BB962C8B-B14F-4D97-AF65-F5344CB8AC3E}">
        <p14:creationId xmlns:p14="http://schemas.microsoft.com/office/powerpoint/2010/main" val="374704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版面配置區 6"/>
          <p:cNvSpPr>
            <a:spLocks noGrp="1"/>
          </p:cNvSpPr>
          <p:nvPr>
            <p:ph type="dt" sz="half" idx="10"/>
          </p:nvPr>
        </p:nvSpPr>
        <p:spPr/>
        <p:txBody>
          <a:bodyPr/>
          <a:lstStyle/>
          <a:p>
            <a:fld id="{01AFC1CE-D6A4-4346-91BF-F632171CEE17}" type="datetime1">
              <a:rPr lang="zh-TW" altLang="en-US" smtClean="0"/>
              <a:t>2026/3/3</a:t>
            </a:fld>
            <a:endParaRPr lang="zh-TW" altLang="en-US"/>
          </a:p>
        </p:txBody>
      </p:sp>
      <p:sp>
        <p:nvSpPr>
          <p:cNvPr id="8" name="頁尾版面配置區 7"/>
          <p:cNvSpPr>
            <a:spLocks noGrp="1"/>
          </p:cNvSpPr>
          <p:nvPr>
            <p:ph type="ftr" sz="quarter" idx="11"/>
          </p:nvPr>
        </p:nvSpPr>
        <p:spPr/>
        <p:txBody>
          <a:bodyPr/>
          <a:lstStyle/>
          <a:p>
            <a:r>
              <a:rPr lang="en-US" altLang="zh-TW"/>
              <a:t>Andy</a:t>
            </a:r>
            <a:endParaRPr lang="zh-TW" altLang="en-US"/>
          </a:p>
        </p:txBody>
      </p:sp>
      <p:sp>
        <p:nvSpPr>
          <p:cNvPr id="9" name="投影片編號版面配置區 8"/>
          <p:cNvSpPr>
            <a:spLocks noGrp="1"/>
          </p:cNvSpPr>
          <p:nvPr>
            <p:ph type="sldNum" sz="quarter" idx="12"/>
          </p:nvPr>
        </p:nvSpPr>
        <p:spPr/>
        <p:txBody>
          <a:bodyPr/>
          <a:lstStyle/>
          <a:p>
            <a:fld id="{9ACDFCE2-71B5-4597-A6BE-5F851153812A}" type="slidenum">
              <a:rPr lang="zh-TW" altLang="en-US" smtClean="0"/>
              <a:t>8</a:t>
            </a:fld>
            <a:endParaRPr lang="zh-TW" altLang="en-US"/>
          </a:p>
        </p:txBody>
      </p:sp>
      <p:sp>
        <p:nvSpPr>
          <p:cNvPr id="12" name="矩形 11"/>
          <p:cNvSpPr/>
          <p:nvPr/>
        </p:nvSpPr>
        <p:spPr>
          <a:xfrm>
            <a:off x="191344" y="2780928"/>
            <a:ext cx="9937104" cy="1200329"/>
          </a:xfrm>
          <a:prstGeom prst="rect">
            <a:avLst/>
          </a:prstGeom>
        </p:spPr>
        <p:txBody>
          <a:bodyPr wrap="square">
            <a:spAutoFit/>
          </a:bodyPr>
          <a:lstStyle/>
          <a:p>
            <a:r>
              <a:rPr lang="zh-TW" altLang="en-US" sz="2400" b="1" dirty="0">
                <a:solidFill>
                  <a:srgbClr val="2A2A2A"/>
                </a:solidFill>
                <a:latin typeface="微軟正黑體" panose="020B0604030504040204" pitchFamily="34" charset="-120"/>
                <a:ea typeface="微軟正黑體" panose="020B0604030504040204" pitchFamily="34" charset="-120"/>
              </a:rPr>
              <a:t>「因為你是女生，所以不可以把頭髮剪這麼短！」</a:t>
            </a:r>
          </a:p>
          <a:p>
            <a:r>
              <a:rPr lang="zh-TW" altLang="en-US" sz="2400" b="1" dirty="0">
                <a:solidFill>
                  <a:srgbClr val="2A2A2A"/>
                </a:solidFill>
                <a:latin typeface="微軟正黑體" panose="020B0604030504040204" pitchFamily="34" charset="-120"/>
                <a:ea typeface="微軟正黑體" panose="020B0604030504040204" pitchFamily="34" charset="-120"/>
              </a:rPr>
              <a:t>「你讀政治大學以後是要選舉嗎？」</a:t>
            </a:r>
            <a:endParaRPr lang="en-US" altLang="zh-TW" sz="2400" b="1" dirty="0">
              <a:solidFill>
                <a:srgbClr val="2A2A2A"/>
              </a:solidFill>
              <a:latin typeface="微軟正黑體" panose="020B0604030504040204" pitchFamily="34" charset="-120"/>
              <a:ea typeface="微軟正黑體" panose="020B0604030504040204" pitchFamily="34" charset="-120"/>
            </a:endParaRPr>
          </a:p>
          <a:p>
            <a:r>
              <a:rPr lang="zh-TW" altLang="en-US" sz="2400" b="1" dirty="0">
                <a:solidFill>
                  <a:srgbClr val="2A2A2A"/>
                </a:solidFill>
                <a:latin typeface="微軟正黑體" panose="020B0604030504040204" pitchFamily="34" charset="-120"/>
                <a:ea typeface="微軟正黑體" panose="020B0604030504040204" pitchFamily="34" charset="-120"/>
              </a:rPr>
              <a:t>「因為你是客家人，所以比較小氣？！」</a:t>
            </a:r>
            <a:endParaRPr lang="en-US" altLang="zh-TW" sz="2400" b="1" dirty="0">
              <a:solidFill>
                <a:srgbClr val="2A2A2A"/>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046339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E421D0-D487-46F3-A3F0-AE07025871D2}"/>
              </a:ext>
            </a:extLst>
          </p:cNvPr>
          <p:cNvSpPr>
            <a:spLocks noGrp="1"/>
          </p:cNvSpPr>
          <p:nvPr>
            <p:ph type="title"/>
          </p:nvPr>
        </p:nvSpPr>
        <p:spPr/>
        <p:txBody>
          <a:bodyPr/>
          <a:lstStyle/>
          <a:p>
            <a:r>
              <a:rPr lang="zh-TW" altLang="en-US" dirty="0"/>
              <a:t>常見的性騷擾行為</a:t>
            </a:r>
          </a:p>
        </p:txBody>
      </p:sp>
      <p:sp>
        <p:nvSpPr>
          <p:cNvPr id="3" name="內容版面配置區 2">
            <a:extLst>
              <a:ext uri="{FF2B5EF4-FFF2-40B4-BE49-F238E27FC236}">
                <a16:creationId xmlns:a16="http://schemas.microsoft.com/office/drawing/2014/main" id="{24BAB456-2102-44F6-B263-1DE7A7ED553D}"/>
              </a:ext>
            </a:extLst>
          </p:cNvPr>
          <p:cNvSpPr>
            <a:spLocks noGrp="1"/>
          </p:cNvSpPr>
          <p:nvPr>
            <p:ph idx="1"/>
          </p:nvPr>
        </p:nvSpPr>
        <p:spPr/>
        <p:txBody>
          <a:bodyPr/>
          <a:lstStyle/>
          <a:p>
            <a:r>
              <a:rPr lang="zh-TW" altLang="en-US" dirty="0"/>
              <a:t>羞辱、貶抑或敵意之態度</a:t>
            </a:r>
            <a:endParaRPr lang="en-US" altLang="zh-TW" dirty="0"/>
          </a:p>
          <a:p>
            <a:endParaRPr lang="en-US" altLang="zh-TW" dirty="0"/>
          </a:p>
          <a:p>
            <a:r>
              <a:rPr lang="zh-TW" altLang="en-US" dirty="0"/>
              <a:t>性挑逗、性暗示</a:t>
            </a:r>
            <a:endParaRPr lang="en-US" altLang="zh-TW" dirty="0"/>
          </a:p>
          <a:p>
            <a:endParaRPr lang="en-US" altLang="zh-TW" dirty="0"/>
          </a:p>
          <a:p>
            <a:r>
              <a:rPr lang="zh-TW" altLang="en-US" dirty="0"/>
              <a:t>歧視或騷擾的肢體行為</a:t>
            </a:r>
            <a:endParaRPr lang="en-US" altLang="zh-TW" dirty="0"/>
          </a:p>
          <a:p>
            <a:endParaRPr lang="en-US" altLang="zh-TW" dirty="0"/>
          </a:p>
          <a:p>
            <a:r>
              <a:rPr lang="zh-TW" altLang="en-US" dirty="0"/>
              <a:t>利用性服務作為利益交換的手段：性賄賂</a:t>
            </a:r>
            <a:endParaRPr lang="en-US" altLang="zh-TW" dirty="0"/>
          </a:p>
        </p:txBody>
      </p:sp>
      <p:sp>
        <p:nvSpPr>
          <p:cNvPr id="4" name="日期版面配置區 3">
            <a:extLst>
              <a:ext uri="{FF2B5EF4-FFF2-40B4-BE49-F238E27FC236}">
                <a16:creationId xmlns:a16="http://schemas.microsoft.com/office/drawing/2014/main" id="{6DB4768A-97D5-476E-998E-9792D361F380}"/>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1CD9EFAE-04B7-4CFE-821A-3EAFD01489EC}"/>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87FC8AF4-544A-43BB-8C52-18F831111C55}"/>
              </a:ext>
            </a:extLst>
          </p:cNvPr>
          <p:cNvSpPr>
            <a:spLocks noGrp="1"/>
          </p:cNvSpPr>
          <p:nvPr>
            <p:ph type="sldNum" sz="quarter" idx="12"/>
          </p:nvPr>
        </p:nvSpPr>
        <p:spPr/>
        <p:txBody>
          <a:bodyPr/>
          <a:lstStyle/>
          <a:p>
            <a:fld id="{9ACDFCE2-71B5-4597-A6BE-5F851153812A}" type="slidenum">
              <a:rPr lang="zh-TW" altLang="en-US" smtClean="0"/>
              <a:pPr/>
              <a:t>80</a:t>
            </a:fld>
            <a:endParaRPr lang="zh-TW" altLang="en-US" dirty="0"/>
          </a:p>
        </p:txBody>
      </p:sp>
    </p:spTree>
    <p:extLst>
      <p:ext uri="{BB962C8B-B14F-4D97-AF65-F5344CB8AC3E}">
        <p14:creationId xmlns:p14="http://schemas.microsoft.com/office/powerpoint/2010/main" val="5831003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00565C-63F6-40CE-B4D1-92F30257F8C9}"/>
              </a:ext>
            </a:extLst>
          </p:cNvPr>
          <p:cNvSpPr>
            <a:spLocks noGrp="1"/>
          </p:cNvSpPr>
          <p:nvPr>
            <p:ph type="title"/>
          </p:nvPr>
        </p:nvSpPr>
        <p:spPr/>
        <p:txBody>
          <a:bodyPr>
            <a:normAutofit/>
          </a:bodyPr>
          <a:lstStyle/>
          <a:p>
            <a:r>
              <a:rPr lang="zh-TW" altLang="en-US" sz="4800" dirty="0"/>
              <a:t>你認為這些案例可能構成性騷擾嗎？</a:t>
            </a:r>
          </a:p>
        </p:txBody>
      </p:sp>
      <p:sp>
        <p:nvSpPr>
          <p:cNvPr id="3" name="內容版面配置區 2">
            <a:extLst>
              <a:ext uri="{FF2B5EF4-FFF2-40B4-BE49-F238E27FC236}">
                <a16:creationId xmlns:a16="http://schemas.microsoft.com/office/drawing/2014/main" id="{2AAF0ACA-CAE1-46C9-9FD2-9EAE5B454068}"/>
              </a:ext>
            </a:extLst>
          </p:cNvPr>
          <p:cNvSpPr>
            <a:spLocks noGrp="1"/>
          </p:cNvSpPr>
          <p:nvPr>
            <p:ph idx="1"/>
          </p:nvPr>
        </p:nvSpPr>
        <p:spPr/>
        <p:txBody>
          <a:bodyPr/>
          <a:lstStyle/>
          <a:p>
            <a:r>
              <a:rPr lang="zh-TW" altLang="en-US" dirty="0"/>
              <a:t>女老師看見男學生在上課時看小說</a:t>
            </a:r>
            <a:endParaRPr lang="en-US" altLang="zh-TW" dirty="0"/>
          </a:p>
          <a:p>
            <a:r>
              <a:rPr lang="zh-TW" altLang="en-US" dirty="0"/>
              <a:t>便跟男學生說：</a:t>
            </a:r>
            <a:r>
              <a:rPr lang="en-US" altLang="zh-TW" dirty="0"/>
              <a:t>｢</a:t>
            </a:r>
            <a:r>
              <a:rPr lang="zh-TW" altLang="en-US" dirty="0"/>
              <a:t>你在練葵花寶典喔？</a:t>
            </a:r>
            <a:r>
              <a:rPr lang="en-US" altLang="zh-TW" dirty="0"/>
              <a:t>｣</a:t>
            </a:r>
          </a:p>
          <a:p>
            <a:endParaRPr lang="en-US" altLang="zh-TW" dirty="0"/>
          </a:p>
          <a:p>
            <a:r>
              <a:rPr lang="zh-TW" altLang="en-US" dirty="0"/>
              <a:t>男老師看到女學生課桌上擺兩支手機</a:t>
            </a:r>
            <a:endParaRPr lang="en-US" altLang="zh-TW" dirty="0"/>
          </a:p>
          <a:p>
            <a:r>
              <a:rPr lang="zh-TW" altLang="en-US" dirty="0"/>
              <a:t>便跟女學生說：</a:t>
            </a:r>
            <a:r>
              <a:rPr lang="en-US" altLang="zh-TW" dirty="0"/>
              <a:t>｢</a:t>
            </a:r>
            <a:r>
              <a:rPr lang="zh-TW" altLang="en-US" dirty="0"/>
              <a:t>你有兩隻ㄐㄧ喔？</a:t>
            </a:r>
            <a:r>
              <a:rPr lang="en-US" altLang="zh-TW" dirty="0"/>
              <a:t>｣</a:t>
            </a:r>
            <a:endParaRPr lang="zh-TW" altLang="en-US" dirty="0"/>
          </a:p>
        </p:txBody>
      </p:sp>
      <p:sp>
        <p:nvSpPr>
          <p:cNvPr id="4" name="日期版面配置區 3">
            <a:extLst>
              <a:ext uri="{FF2B5EF4-FFF2-40B4-BE49-F238E27FC236}">
                <a16:creationId xmlns:a16="http://schemas.microsoft.com/office/drawing/2014/main" id="{A2B0C30D-2B4D-464A-921E-9528E613ECED}"/>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E7B9AC29-A229-4CA6-95CE-218022F76ED3}"/>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605EFC02-2290-409F-AFF5-834C0F71240C}"/>
              </a:ext>
            </a:extLst>
          </p:cNvPr>
          <p:cNvSpPr>
            <a:spLocks noGrp="1"/>
          </p:cNvSpPr>
          <p:nvPr>
            <p:ph type="sldNum" sz="quarter" idx="12"/>
          </p:nvPr>
        </p:nvSpPr>
        <p:spPr/>
        <p:txBody>
          <a:bodyPr/>
          <a:lstStyle/>
          <a:p>
            <a:fld id="{9ACDFCE2-71B5-4597-A6BE-5F851153812A}" type="slidenum">
              <a:rPr lang="zh-TW" altLang="en-US" smtClean="0"/>
              <a:pPr/>
              <a:t>81</a:t>
            </a:fld>
            <a:endParaRPr lang="zh-TW" altLang="en-US" dirty="0"/>
          </a:p>
        </p:txBody>
      </p:sp>
    </p:spTree>
    <p:extLst>
      <p:ext uri="{BB962C8B-B14F-4D97-AF65-F5344CB8AC3E}">
        <p14:creationId xmlns:p14="http://schemas.microsoft.com/office/powerpoint/2010/main" val="12385841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82</a:t>
            </a:fld>
            <a:endParaRPr lang="zh-TW" altLang="en-US" dirty="0"/>
          </a:p>
        </p:txBody>
      </p:sp>
      <p:sp>
        <p:nvSpPr>
          <p:cNvPr id="3" name="內容版面配置區 2"/>
          <p:cNvSpPr>
            <a:spLocks noGrp="1"/>
          </p:cNvSpPr>
          <p:nvPr>
            <p:ph sz="half" idx="4294967295"/>
          </p:nvPr>
        </p:nvSpPr>
        <p:spPr>
          <a:xfrm>
            <a:off x="551384" y="2195635"/>
            <a:ext cx="7104112" cy="3767138"/>
          </a:xfrm>
        </p:spPr>
        <p:txBody>
          <a:bodyPr>
            <a:normAutofit/>
          </a:bodyPr>
          <a:lstStyle/>
          <a:p>
            <a:r>
              <a:rPr lang="en-US" altLang="zh-TW" dirty="0"/>
              <a:t>•</a:t>
            </a:r>
            <a:r>
              <a:rPr lang="zh-TW" altLang="en-US" dirty="0"/>
              <a:t>他是不是做了什麼（穿</a:t>
            </a:r>
            <a:r>
              <a:rPr lang="en-US" altLang="zh-TW" dirty="0"/>
              <a:t>/</a:t>
            </a:r>
            <a:r>
              <a:rPr lang="zh-TW" altLang="en-US" dirty="0"/>
              <a:t>說什麼）才會被性騷擾 </a:t>
            </a:r>
            <a:endParaRPr lang="en-US" altLang="zh-TW" dirty="0"/>
          </a:p>
          <a:p>
            <a:r>
              <a:rPr lang="en-US" altLang="zh-TW" dirty="0"/>
              <a:t>•</a:t>
            </a:r>
            <a:r>
              <a:rPr lang="zh-TW" altLang="en-US" dirty="0"/>
              <a:t>他沒有當場拒絕，所以不算性騷擾 </a:t>
            </a:r>
            <a:endParaRPr lang="en-US" altLang="zh-TW" dirty="0"/>
          </a:p>
          <a:p>
            <a:r>
              <a:rPr lang="en-US" altLang="zh-TW" dirty="0"/>
              <a:t>•</a:t>
            </a:r>
            <a:r>
              <a:rPr lang="zh-TW" altLang="en-US" dirty="0"/>
              <a:t>事隔多日才申訴，可能有內情 </a:t>
            </a:r>
            <a:endParaRPr lang="en-US" altLang="zh-TW" dirty="0"/>
          </a:p>
          <a:p>
            <a:r>
              <a:rPr lang="en-US" altLang="zh-TW" dirty="0"/>
              <a:t>•</a:t>
            </a:r>
            <a:r>
              <a:rPr lang="zh-TW" altLang="en-US" dirty="0"/>
              <a:t>她</a:t>
            </a:r>
            <a:r>
              <a:rPr lang="en-US" altLang="zh-TW" dirty="0"/>
              <a:t>/</a:t>
            </a:r>
            <a:r>
              <a:rPr lang="zh-TW" altLang="en-US" dirty="0"/>
              <a:t>他是好人，不可能性騷擾他人 </a:t>
            </a:r>
            <a:endParaRPr lang="en-US" altLang="zh-TW" dirty="0"/>
          </a:p>
          <a:p>
            <a:r>
              <a:rPr lang="en-US" altLang="zh-TW" dirty="0"/>
              <a:t>•</a:t>
            </a:r>
            <a:r>
              <a:rPr lang="zh-TW" altLang="en-US" dirty="0"/>
              <a:t>會不會是誣告，為了報復或權力鬥爭 </a:t>
            </a:r>
            <a:endParaRPr lang="en-US" altLang="zh-TW" dirty="0"/>
          </a:p>
          <a:p>
            <a:r>
              <a:rPr lang="en-US" altLang="zh-TW" dirty="0"/>
              <a:t>•</a:t>
            </a:r>
            <a:r>
              <a:rPr lang="zh-TW" altLang="en-US" dirty="0"/>
              <a:t>看起來一切正常，還會笑</a:t>
            </a:r>
            <a:endParaRPr lang="en-US" altLang="zh-TW" dirty="0"/>
          </a:p>
        </p:txBody>
      </p:sp>
      <p:sp>
        <p:nvSpPr>
          <p:cNvPr id="8" name="內容版面配置區 7"/>
          <p:cNvSpPr>
            <a:spLocks noGrp="1"/>
          </p:cNvSpPr>
          <p:nvPr>
            <p:ph sz="half" idx="4294967295"/>
          </p:nvPr>
        </p:nvSpPr>
        <p:spPr>
          <a:xfrm>
            <a:off x="8040216" y="2195635"/>
            <a:ext cx="3954462" cy="3767138"/>
          </a:xfrm>
        </p:spPr>
        <p:txBody>
          <a:bodyPr>
            <a:normAutofit/>
          </a:bodyPr>
          <a:lstStyle/>
          <a:p>
            <a:r>
              <a:rPr lang="en-US" altLang="zh-TW" dirty="0"/>
              <a:t>•</a:t>
            </a:r>
            <a:r>
              <a:rPr lang="zh-TW" altLang="en-US" dirty="0"/>
              <a:t>任何性別都可能被騷擾 </a:t>
            </a:r>
            <a:endParaRPr lang="en-US" altLang="zh-TW" dirty="0"/>
          </a:p>
          <a:p>
            <a:r>
              <a:rPr lang="en-US" altLang="zh-TW" dirty="0"/>
              <a:t>•</a:t>
            </a:r>
            <a:r>
              <a:rPr lang="zh-TW" altLang="en-US" dirty="0"/>
              <a:t>同性間也會騷擾  </a:t>
            </a:r>
            <a:endParaRPr lang="en-US" altLang="zh-TW" dirty="0"/>
          </a:p>
          <a:p>
            <a:r>
              <a:rPr lang="en-US" altLang="zh-TW" dirty="0"/>
              <a:t>•</a:t>
            </a:r>
            <a:r>
              <a:rPr lang="zh-TW" altLang="en-US" dirty="0"/>
              <a:t>長得那麼安全 </a:t>
            </a:r>
            <a:endParaRPr lang="en-US" altLang="zh-TW" dirty="0"/>
          </a:p>
          <a:p>
            <a:r>
              <a:rPr lang="en-US" altLang="zh-TW" dirty="0"/>
              <a:t>•</a:t>
            </a:r>
            <a:r>
              <a:rPr lang="zh-TW" altLang="en-US" dirty="0"/>
              <a:t>太過敏感 </a:t>
            </a:r>
            <a:endParaRPr lang="en-US" altLang="zh-TW" dirty="0"/>
          </a:p>
          <a:p>
            <a:r>
              <a:rPr lang="en-US" altLang="zh-TW" dirty="0"/>
              <a:t>•</a:t>
            </a:r>
            <a:r>
              <a:rPr lang="zh-TW" altLang="en-US" dirty="0"/>
              <a:t>又沒少肉 </a:t>
            </a:r>
            <a:endParaRPr lang="en-US" altLang="zh-TW" dirty="0"/>
          </a:p>
          <a:p>
            <a:r>
              <a:rPr lang="en-US" altLang="zh-TW" dirty="0"/>
              <a:t>•</a:t>
            </a:r>
            <a:r>
              <a:rPr lang="zh-TW" altLang="en-US" dirty="0"/>
              <a:t>關係那麼好（男女朋友） </a:t>
            </a:r>
            <a:endParaRPr lang="en-US" altLang="zh-TW" dirty="0"/>
          </a:p>
          <a:p>
            <a:r>
              <a:rPr lang="en-US" altLang="zh-TW" dirty="0"/>
              <a:t>•</a:t>
            </a:r>
            <a:r>
              <a:rPr lang="zh-TW" altLang="en-US" dirty="0"/>
              <a:t>追求、挑逗、試探</a:t>
            </a:r>
          </a:p>
          <a:p>
            <a:endParaRPr lang="zh-TW" altLang="en-US" dirty="0"/>
          </a:p>
        </p:txBody>
      </p:sp>
      <p:sp>
        <p:nvSpPr>
          <p:cNvPr id="9" name="標題 1"/>
          <p:cNvSpPr txBox="1">
            <a:spLocks/>
          </p:cNvSpPr>
          <p:nvPr/>
        </p:nvSpPr>
        <p:spPr>
          <a:xfrm>
            <a:off x="685800" y="1340767"/>
            <a:ext cx="10744199" cy="816963"/>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微軟正黑體" panose="020B0604030504040204" pitchFamily="34" charset="-120"/>
                <a:cs typeface="+mj-cs"/>
              </a:defRPr>
            </a:lvl1pPr>
          </a:lstStyle>
          <a:p>
            <a:r>
              <a:rPr lang="zh-TW" altLang="en-US" dirty="0"/>
              <a:t>性騷擾的迷思</a:t>
            </a:r>
          </a:p>
        </p:txBody>
      </p:sp>
    </p:spTree>
    <p:extLst>
      <p:ext uri="{BB962C8B-B14F-4D97-AF65-F5344CB8AC3E}">
        <p14:creationId xmlns:p14="http://schemas.microsoft.com/office/powerpoint/2010/main" val="36097301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A85F32-35F5-4E12-97D4-897A48955379}"/>
              </a:ext>
            </a:extLst>
          </p:cNvPr>
          <p:cNvSpPr>
            <a:spLocks noGrp="1"/>
          </p:cNvSpPr>
          <p:nvPr>
            <p:ph type="title"/>
          </p:nvPr>
        </p:nvSpPr>
        <p:spPr/>
        <p:txBody>
          <a:bodyPr/>
          <a:lstStyle/>
          <a:p>
            <a:r>
              <a:rPr lang="zh-TW" altLang="en-US" dirty="0"/>
              <a:t>性侵害、性騷擾的迷思與澄清</a:t>
            </a:r>
          </a:p>
        </p:txBody>
      </p:sp>
      <p:sp>
        <p:nvSpPr>
          <p:cNvPr id="3" name="內容版面配置區 2">
            <a:extLst>
              <a:ext uri="{FF2B5EF4-FFF2-40B4-BE49-F238E27FC236}">
                <a16:creationId xmlns:a16="http://schemas.microsoft.com/office/drawing/2014/main" id="{07F090C4-DCF9-4CC4-8E5E-544E911E1CEA}"/>
              </a:ext>
            </a:extLst>
          </p:cNvPr>
          <p:cNvSpPr>
            <a:spLocks noGrp="1"/>
          </p:cNvSpPr>
          <p:nvPr>
            <p:ph idx="1"/>
          </p:nvPr>
        </p:nvSpPr>
        <p:spPr/>
        <p:txBody>
          <a:bodyPr/>
          <a:lstStyle/>
          <a:p>
            <a:r>
              <a:rPr lang="zh-TW" altLang="en-US" dirty="0"/>
              <a:t>迷思：對方說</a:t>
            </a:r>
            <a:r>
              <a:rPr lang="en-US" altLang="zh-TW" dirty="0"/>
              <a:t>｢</a:t>
            </a:r>
            <a:r>
              <a:rPr lang="zh-TW" altLang="en-US" dirty="0"/>
              <a:t>不</a:t>
            </a:r>
            <a:r>
              <a:rPr lang="en-US" altLang="zh-TW" dirty="0"/>
              <a:t>｣</a:t>
            </a:r>
            <a:r>
              <a:rPr lang="zh-TW" altLang="en-US" dirty="0"/>
              <a:t>，意思就是</a:t>
            </a:r>
            <a:r>
              <a:rPr lang="en-US" altLang="zh-TW" dirty="0"/>
              <a:t>｢</a:t>
            </a:r>
            <a:r>
              <a:rPr lang="zh-TW" altLang="en-US" dirty="0"/>
              <a:t>要</a:t>
            </a:r>
            <a:r>
              <a:rPr lang="en-US" altLang="zh-TW" dirty="0"/>
              <a:t>｣</a:t>
            </a:r>
          </a:p>
          <a:p>
            <a:r>
              <a:rPr lang="zh-TW" altLang="en-US" dirty="0"/>
              <a:t>事實：絕大部分的</a:t>
            </a:r>
            <a:r>
              <a:rPr lang="en-US" altLang="zh-TW" dirty="0"/>
              <a:t>｢</a:t>
            </a:r>
            <a:r>
              <a:rPr lang="zh-TW" altLang="en-US" dirty="0"/>
              <a:t>不</a:t>
            </a:r>
            <a:r>
              <a:rPr lang="en-US" altLang="zh-TW" dirty="0"/>
              <a:t>｣</a:t>
            </a:r>
            <a:r>
              <a:rPr lang="zh-TW" altLang="en-US" dirty="0"/>
              <a:t>就是</a:t>
            </a:r>
            <a:r>
              <a:rPr lang="en-US" altLang="zh-TW" dirty="0"/>
              <a:t>｢</a:t>
            </a:r>
            <a:r>
              <a:rPr lang="zh-TW" altLang="en-US" dirty="0"/>
              <a:t>不</a:t>
            </a:r>
            <a:r>
              <a:rPr lang="en-US" altLang="zh-TW" dirty="0"/>
              <a:t>｣</a:t>
            </a:r>
          </a:p>
          <a:p>
            <a:endParaRPr lang="en-US" altLang="zh-TW" dirty="0"/>
          </a:p>
          <a:p>
            <a:r>
              <a:rPr lang="zh-TW" altLang="en-US" dirty="0"/>
              <a:t>迷思：當對方沒有明白表示拒絕就是</a:t>
            </a:r>
            <a:r>
              <a:rPr lang="en-US" altLang="zh-TW" dirty="0"/>
              <a:t>｢</a:t>
            </a:r>
            <a:r>
              <a:rPr lang="zh-TW" altLang="en-US" dirty="0"/>
              <a:t>要</a:t>
            </a:r>
            <a:r>
              <a:rPr lang="en-US" altLang="zh-TW" dirty="0"/>
              <a:t>｣</a:t>
            </a:r>
          </a:p>
          <a:p>
            <a:r>
              <a:rPr lang="zh-TW" altLang="en-US"/>
              <a:t>事實：通常</a:t>
            </a:r>
            <a:r>
              <a:rPr lang="zh-TW" altLang="en-US" dirty="0"/>
              <a:t>喜歡或不喜歡會寫在表情上</a:t>
            </a:r>
          </a:p>
        </p:txBody>
      </p:sp>
      <p:sp>
        <p:nvSpPr>
          <p:cNvPr id="4" name="日期版面配置區 3">
            <a:extLst>
              <a:ext uri="{FF2B5EF4-FFF2-40B4-BE49-F238E27FC236}">
                <a16:creationId xmlns:a16="http://schemas.microsoft.com/office/drawing/2014/main" id="{A3D08B16-7010-4B05-8C9A-8C38064B9F56}"/>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D45668B3-FB31-4FA6-A311-447D081737C7}"/>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E7B93651-9DC7-4214-B447-4DC82BDC4755}"/>
              </a:ext>
            </a:extLst>
          </p:cNvPr>
          <p:cNvSpPr>
            <a:spLocks noGrp="1"/>
          </p:cNvSpPr>
          <p:nvPr>
            <p:ph type="sldNum" sz="quarter" idx="12"/>
          </p:nvPr>
        </p:nvSpPr>
        <p:spPr/>
        <p:txBody>
          <a:bodyPr/>
          <a:lstStyle/>
          <a:p>
            <a:fld id="{9ACDFCE2-71B5-4597-A6BE-5F851153812A}" type="slidenum">
              <a:rPr lang="zh-TW" altLang="en-US" smtClean="0"/>
              <a:pPr/>
              <a:t>83</a:t>
            </a:fld>
            <a:endParaRPr lang="zh-TW" altLang="en-US" dirty="0"/>
          </a:p>
        </p:txBody>
      </p:sp>
    </p:spTree>
    <p:extLst>
      <p:ext uri="{BB962C8B-B14F-4D97-AF65-F5344CB8AC3E}">
        <p14:creationId xmlns:p14="http://schemas.microsoft.com/office/powerpoint/2010/main" val="2022994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DF1F3A-6145-4E15-B226-17453172E67A}"/>
              </a:ext>
            </a:extLst>
          </p:cNvPr>
          <p:cNvSpPr>
            <a:spLocks noGrp="1"/>
          </p:cNvSpPr>
          <p:nvPr>
            <p:ph type="title"/>
          </p:nvPr>
        </p:nvSpPr>
        <p:spPr/>
        <p:txBody>
          <a:bodyPr/>
          <a:lstStyle/>
          <a:p>
            <a:r>
              <a:rPr lang="zh-TW" altLang="en-US" dirty="0"/>
              <a:t>認定性騷擾的關鍵</a:t>
            </a:r>
            <a:r>
              <a:rPr lang="en-US" altLang="zh-TW" dirty="0"/>
              <a:t>-</a:t>
            </a:r>
            <a:r>
              <a:rPr lang="zh-TW" altLang="en-US" dirty="0">
                <a:solidFill>
                  <a:srgbClr val="FF0000"/>
                </a:solidFill>
              </a:rPr>
              <a:t>同理心</a:t>
            </a:r>
          </a:p>
        </p:txBody>
      </p:sp>
      <p:sp>
        <p:nvSpPr>
          <p:cNvPr id="3" name="內容版面配置區 2">
            <a:extLst>
              <a:ext uri="{FF2B5EF4-FFF2-40B4-BE49-F238E27FC236}">
                <a16:creationId xmlns:a16="http://schemas.microsoft.com/office/drawing/2014/main" id="{B331F3B9-A87A-4137-83D0-351E2B9065C5}"/>
              </a:ext>
            </a:extLst>
          </p:cNvPr>
          <p:cNvSpPr>
            <a:spLocks noGrp="1"/>
          </p:cNvSpPr>
          <p:nvPr>
            <p:ph idx="1"/>
          </p:nvPr>
        </p:nvSpPr>
        <p:spPr/>
        <p:txBody>
          <a:bodyPr/>
          <a:lstStyle/>
          <a:p>
            <a:pPr algn="ctr"/>
            <a:r>
              <a:rPr lang="zh-TW" altLang="en-US" dirty="0"/>
              <a:t>一個帶有性、性意味或性別歧視的言行</a:t>
            </a:r>
            <a:endParaRPr lang="en-US" altLang="zh-TW" dirty="0"/>
          </a:p>
          <a:p>
            <a:pPr algn="ctr"/>
            <a:endParaRPr lang="en-US" altLang="zh-TW" dirty="0"/>
          </a:p>
          <a:p>
            <a:pPr algn="ctr"/>
            <a:r>
              <a:rPr lang="zh-TW" altLang="en-US" dirty="0"/>
              <a:t>被放到您的</a:t>
            </a:r>
            <a:r>
              <a:rPr lang="en-US" altLang="zh-TW" dirty="0"/>
              <a:t>｢</a:t>
            </a:r>
            <a:r>
              <a:rPr lang="zh-TW" altLang="en-US" dirty="0"/>
              <a:t>父母親、配偶、兄弟姊妹、子女</a:t>
            </a:r>
            <a:r>
              <a:rPr lang="en-US" altLang="zh-TW" dirty="0"/>
              <a:t>｣</a:t>
            </a:r>
            <a:r>
              <a:rPr lang="zh-TW" altLang="en-US" dirty="0"/>
              <a:t>的身上</a:t>
            </a:r>
            <a:endParaRPr lang="en-US" altLang="zh-TW" dirty="0"/>
          </a:p>
          <a:p>
            <a:pPr algn="ctr"/>
            <a:endParaRPr lang="en-US" altLang="zh-TW" dirty="0"/>
          </a:p>
          <a:p>
            <a:pPr algn="ctr"/>
            <a:r>
              <a:rPr lang="zh-TW" altLang="en-US" dirty="0"/>
              <a:t>你會說</a:t>
            </a:r>
            <a:endParaRPr lang="en-US" altLang="zh-TW" dirty="0"/>
          </a:p>
          <a:p>
            <a:pPr algn="ctr"/>
            <a:r>
              <a:rPr lang="en-US" altLang="zh-TW" sz="4000" dirty="0">
                <a:solidFill>
                  <a:srgbClr val="FF0000"/>
                </a:solidFill>
              </a:rPr>
              <a:t>｢</a:t>
            </a:r>
            <a:r>
              <a:rPr lang="zh-TW" altLang="en-US" sz="4000" dirty="0">
                <a:solidFill>
                  <a:srgbClr val="FF0000"/>
                </a:solidFill>
              </a:rPr>
              <a:t>有那麼嚴重嗎</a:t>
            </a:r>
            <a:r>
              <a:rPr lang="en-US" altLang="zh-TW" sz="4000" dirty="0">
                <a:solidFill>
                  <a:srgbClr val="FF0000"/>
                </a:solidFill>
              </a:rPr>
              <a:t>?｣</a:t>
            </a:r>
            <a:endParaRPr lang="zh-TW" altLang="en-US" sz="4000" dirty="0">
              <a:solidFill>
                <a:srgbClr val="FF0000"/>
              </a:solidFill>
            </a:endParaRPr>
          </a:p>
        </p:txBody>
      </p:sp>
      <p:sp>
        <p:nvSpPr>
          <p:cNvPr id="4" name="日期版面配置區 3">
            <a:extLst>
              <a:ext uri="{FF2B5EF4-FFF2-40B4-BE49-F238E27FC236}">
                <a16:creationId xmlns:a16="http://schemas.microsoft.com/office/drawing/2014/main" id="{EF834447-B90A-4A74-82FD-BF979E3DB42B}"/>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799E39E-B7F9-45A3-A494-31D92D605AB4}"/>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A7FED26C-4C6A-4083-B879-9FD22EC0EBE0}"/>
              </a:ext>
            </a:extLst>
          </p:cNvPr>
          <p:cNvSpPr>
            <a:spLocks noGrp="1"/>
          </p:cNvSpPr>
          <p:nvPr>
            <p:ph type="sldNum" sz="quarter" idx="12"/>
          </p:nvPr>
        </p:nvSpPr>
        <p:spPr/>
        <p:txBody>
          <a:bodyPr/>
          <a:lstStyle/>
          <a:p>
            <a:fld id="{9ACDFCE2-71B5-4597-A6BE-5F851153812A}" type="slidenum">
              <a:rPr lang="zh-TW" altLang="en-US" smtClean="0"/>
              <a:pPr/>
              <a:t>84</a:t>
            </a:fld>
            <a:endParaRPr lang="zh-TW" altLang="en-US" dirty="0"/>
          </a:p>
        </p:txBody>
      </p:sp>
    </p:spTree>
    <p:extLst>
      <p:ext uri="{BB962C8B-B14F-4D97-AF65-F5344CB8AC3E}">
        <p14:creationId xmlns:p14="http://schemas.microsoft.com/office/powerpoint/2010/main" val="3305704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不確定自己是否侵犯到別人</a:t>
            </a:r>
          </a:p>
        </p:txBody>
      </p:sp>
      <p:sp>
        <p:nvSpPr>
          <p:cNvPr id="3" name="內容版面配置區 2"/>
          <p:cNvSpPr>
            <a:spLocks noGrp="1"/>
          </p:cNvSpPr>
          <p:nvPr>
            <p:ph idx="1"/>
          </p:nvPr>
        </p:nvSpPr>
        <p:spPr>
          <a:xfrm>
            <a:off x="2265404" y="2011680"/>
            <a:ext cx="9663243" cy="3766185"/>
          </a:xfrm>
        </p:spPr>
        <p:txBody>
          <a:bodyPr/>
          <a:lstStyle/>
          <a:p>
            <a:r>
              <a:rPr lang="zh-TW" altLang="en-US" dirty="0"/>
              <a:t>問自己以下的問題：</a:t>
            </a:r>
            <a:endParaRPr lang="en-US" altLang="zh-TW" dirty="0"/>
          </a:p>
          <a:p>
            <a:r>
              <a:rPr lang="en-US" altLang="zh-TW" dirty="0">
                <a:solidFill>
                  <a:srgbClr val="FF0000"/>
                </a:solidFill>
              </a:rPr>
              <a:t>•</a:t>
            </a:r>
            <a:r>
              <a:rPr lang="zh-TW" altLang="en-US" dirty="0">
                <a:solidFill>
                  <a:srgbClr val="FF0000"/>
                </a:solidFill>
              </a:rPr>
              <a:t>當你的配偶在場時，你會做同樣的行為嗎？ </a:t>
            </a:r>
            <a:endParaRPr lang="en-US" altLang="zh-TW" dirty="0">
              <a:solidFill>
                <a:srgbClr val="FF0000"/>
              </a:solidFill>
            </a:endParaRPr>
          </a:p>
          <a:p>
            <a:r>
              <a:rPr lang="en-US" altLang="zh-TW" dirty="0">
                <a:solidFill>
                  <a:srgbClr val="FF0000"/>
                </a:solidFill>
              </a:rPr>
              <a:t>•</a:t>
            </a:r>
            <a:r>
              <a:rPr lang="zh-TW" altLang="en-US" dirty="0">
                <a:solidFill>
                  <a:srgbClr val="FF0000"/>
                </a:solidFill>
              </a:rPr>
              <a:t>你願意自己的孩子、配偶或重要的人也被同樣對待嗎？ </a:t>
            </a:r>
            <a:endParaRPr lang="en-US" altLang="zh-TW" dirty="0">
              <a:solidFill>
                <a:srgbClr val="FF0000"/>
              </a:solidFill>
            </a:endParaRPr>
          </a:p>
          <a:p>
            <a:r>
              <a:rPr lang="en-US" altLang="zh-TW" dirty="0">
                <a:solidFill>
                  <a:srgbClr val="FF0000"/>
                </a:solidFill>
              </a:rPr>
              <a:t>•</a:t>
            </a:r>
            <a:r>
              <a:rPr lang="zh-TW" altLang="en-US" dirty="0">
                <a:solidFill>
                  <a:srgbClr val="FF0000"/>
                </a:solidFill>
              </a:rPr>
              <a:t>他或別人也可以對你這樣做嗎？ </a:t>
            </a:r>
            <a:endParaRPr lang="en-US" altLang="zh-TW" dirty="0">
              <a:solidFill>
                <a:srgbClr val="FF0000"/>
              </a:solidFill>
            </a:endParaRPr>
          </a:p>
          <a:p>
            <a:r>
              <a:rPr lang="en-US" altLang="zh-TW" dirty="0">
                <a:solidFill>
                  <a:srgbClr val="FF0000"/>
                </a:solidFill>
              </a:rPr>
              <a:t>•</a:t>
            </a:r>
            <a:r>
              <a:rPr lang="zh-TW" altLang="en-US" dirty="0">
                <a:solidFill>
                  <a:srgbClr val="FF0000"/>
                </a:solidFill>
              </a:rPr>
              <a:t>如果以上的答案都是否定的，那麼就有可能構成性騷擾。</a:t>
            </a:r>
            <a:endParaRPr lang="en-US" altLang="zh-TW" dirty="0">
              <a:solidFill>
                <a:srgbClr val="FF0000"/>
              </a:solidFill>
            </a:endParaRPr>
          </a:p>
          <a:p>
            <a:endParaRPr lang="en-US" altLang="zh-TW" dirty="0"/>
          </a:p>
          <a:p>
            <a:r>
              <a:rPr lang="zh-TW" altLang="en-US" dirty="0"/>
              <a:t>請你必須慎重而誠懇的面對這件事，接受心理諮商或治療，真心道歉改進，並保證不再犯，誠心解決問題。</a:t>
            </a:r>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85</a:t>
            </a:fld>
            <a:endParaRPr lang="zh-TW" altLang="en-US" dirty="0"/>
          </a:p>
        </p:txBody>
      </p:sp>
    </p:spTree>
    <p:extLst>
      <p:ext uri="{BB962C8B-B14F-4D97-AF65-F5344CB8AC3E}">
        <p14:creationId xmlns:p14="http://schemas.microsoft.com/office/powerpoint/2010/main" val="26869285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如何避免性騷擾他人</a:t>
            </a:r>
          </a:p>
        </p:txBody>
      </p:sp>
      <p:sp>
        <p:nvSpPr>
          <p:cNvPr id="3" name="內容版面配置區 2"/>
          <p:cNvSpPr>
            <a:spLocks noGrp="1"/>
          </p:cNvSpPr>
          <p:nvPr>
            <p:ph idx="1"/>
          </p:nvPr>
        </p:nvSpPr>
        <p:spPr>
          <a:xfrm>
            <a:off x="2265404" y="2011680"/>
            <a:ext cx="9591235" cy="3766185"/>
          </a:xfrm>
        </p:spPr>
        <p:txBody>
          <a:bodyPr/>
          <a:lstStyle/>
          <a:p>
            <a:r>
              <a:rPr lang="en-US" altLang="zh-TW" dirty="0"/>
              <a:t>•</a:t>
            </a:r>
            <a:r>
              <a:rPr lang="zh-TW" altLang="en-US" dirty="0"/>
              <a:t>尊重他人，檢視自己對性別的刻板印象 </a:t>
            </a:r>
            <a:endParaRPr lang="en-US" altLang="zh-TW" dirty="0"/>
          </a:p>
          <a:p>
            <a:r>
              <a:rPr lang="en-US" altLang="zh-TW" dirty="0"/>
              <a:t>•</a:t>
            </a:r>
            <a:r>
              <a:rPr lang="zh-TW" altLang="en-US" dirty="0"/>
              <a:t>注意自己的言詞和態度，例如不要隨便貶抑性別及開黃腔</a:t>
            </a:r>
            <a:endParaRPr lang="en-US" altLang="zh-TW" dirty="0"/>
          </a:p>
          <a:p>
            <a:r>
              <a:rPr lang="en-US" altLang="zh-TW" dirty="0"/>
              <a:t>•</a:t>
            </a:r>
            <a:r>
              <a:rPr lang="zh-TW" altLang="en-US" dirty="0"/>
              <a:t>尊重他人身體自主權，當行為已引起他人不舒服時，應立即停止 </a:t>
            </a:r>
            <a:endParaRPr lang="en-US" altLang="zh-TW" dirty="0"/>
          </a:p>
          <a:p>
            <a:r>
              <a:rPr lang="en-US" altLang="zh-TW" dirty="0"/>
              <a:t>•</a:t>
            </a:r>
            <a:r>
              <a:rPr lang="zh-TW" altLang="en-US" dirty="0"/>
              <a:t>避免做出與性有關的騷擾行為，如傳播色情圖片</a:t>
            </a:r>
            <a:endParaRPr lang="en-US" altLang="zh-TW" dirty="0"/>
          </a:p>
          <a:p>
            <a:r>
              <a:rPr lang="en-US" altLang="zh-TW" dirty="0"/>
              <a:t>•</a:t>
            </a:r>
            <a:r>
              <a:rPr lang="zh-TW" altLang="en-US" dirty="0"/>
              <a:t>要能敏感察覺自己與對方的關係是否存有權力差異。</a:t>
            </a:r>
            <a:endParaRPr lang="en-US" altLang="zh-TW" dirty="0"/>
          </a:p>
          <a:p>
            <a:r>
              <a:rPr lang="en-US" altLang="zh-TW" dirty="0"/>
              <a:t>•</a:t>
            </a:r>
            <a:r>
              <a:rPr lang="zh-TW" altLang="en-US" dirty="0"/>
              <a:t>當不確定自己的言行是否為對方所歡迎時，寧可先不要說或不要做。</a:t>
            </a:r>
            <a:endParaRPr lang="en-US" altLang="zh-TW" dirty="0"/>
          </a:p>
          <a:p>
            <a:endParaRPr lang="zh-TW" altLang="en-US" dirty="0"/>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86</a:t>
            </a:fld>
            <a:endParaRPr lang="zh-TW" altLang="en-US" dirty="0"/>
          </a:p>
        </p:txBody>
      </p:sp>
    </p:spTree>
    <p:extLst>
      <p:ext uri="{BB962C8B-B14F-4D97-AF65-F5344CB8AC3E}">
        <p14:creationId xmlns:p14="http://schemas.microsoft.com/office/powerpoint/2010/main" val="13136017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21FE97-8AA2-4AF5-A470-F42150830C17}"/>
              </a:ext>
            </a:extLst>
          </p:cNvPr>
          <p:cNvSpPr>
            <a:spLocks noGrp="1"/>
          </p:cNvSpPr>
          <p:nvPr>
            <p:ph type="title"/>
          </p:nvPr>
        </p:nvSpPr>
        <p:spPr/>
        <p:txBody>
          <a:bodyPr/>
          <a:lstStyle/>
          <a:p>
            <a:r>
              <a:rPr lang="zh-TW" altLang="en-US" dirty="0"/>
              <a:t>違反教師專業倫理行為</a:t>
            </a:r>
          </a:p>
        </p:txBody>
      </p:sp>
      <p:sp>
        <p:nvSpPr>
          <p:cNvPr id="3" name="內容版面配置區 2">
            <a:extLst>
              <a:ext uri="{FF2B5EF4-FFF2-40B4-BE49-F238E27FC236}">
                <a16:creationId xmlns:a16="http://schemas.microsoft.com/office/drawing/2014/main" id="{5FCC9C41-D8F9-4769-BC57-D9ADD086E6A2}"/>
              </a:ext>
            </a:extLst>
          </p:cNvPr>
          <p:cNvSpPr>
            <a:spLocks noGrp="1"/>
          </p:cNvSpPr>
          <p:nvPr>
            <p:ph idx="1"/>
          </p:nvPr>
        </p:nvSpPr>
        <p:spPr/>
        <p:txBody>
          <a:bodyPr/>
          <a:lstStyle/>
          <a:p>
            <a:endParaRPr lang="en-US" altLang="zh-TW" dirty="0"/>
          </a:p>
          <a:p>
            <a:r>
              <a:rPr lang="zh-TW" altLang="en-US" dirty="0"/>
              <a:t>性別平等教育法第</a:t>
            </a:r>
            <a:r>
              <a:rPr lang="en-US" altLang="zh-TW" dirty="0"/>
              <a:t>3</a:t>
            </a:r>
            <a:r>
              <a:rPr lang="zh-TW" altLang="en-US" dirty="0"/>
              <a:t>條第</a:t>
            </a:r>
            <a:r>
              <a:rPr lang="en-US" altLang="zh-TW" dirty="0"/>
              <a:t>3</a:t>
            </a:r>
            <a:r>
              <a:rPr lang="zh-TW" altLang="en-US" dirty="0"/>
              <a:t>款第</a:t>
            </a:r>
            <a:r>
              <a:rPr lang="en-US" altLang="zh-TW" dirty="0"/>
              <a:t>4</a:t>
            </a:r>
            <a:r>
              <a:rPr lang="zh-TW" altLang="en-US" dirty="0"/>
              <a:t>目</a:t>
            </a:r>
            <a:endParaRPr lang="en-US" altLang="zh-TW" dirty="0"/>
          </a:p>
          <a:p>
            <a:r>
              <a:rPr lang="zh-TW" altLang="en-US" dirty="0"/>
              <a:t>校長或教職員工違反與性或性別有關之專業倫理行為：</a:t>
            </a:r>
            <a:endParaRPr lang="en-US" altLang="zh-TW" dirty="0"/>
          </a:p>
          <a:p>
            <a:r>
              <a:rPr lang="zh-TW" altLang="en-US" b="0" dirty="0">
                <a:effectLst/>
              </a:rPr>
              <a:t>指校長或教職員工與未成年學生發展親密關係，或利用不</a:t>
            </a:r>
            <a:r>
              <a:rPr lang="zh-TW" altLang="en-US" b="0" dirty="0">
                <a:solidFill>
                  <a:srgbClr val="FF0000"/>
                </a:solidFill>
                <a:effectLst/>
              </a:rPr>
              <a:t>對等之權勢關係，於執行教學、指導、訓練、評鑑、管理、輔導學生或提供學生工作機會時</a:t>
            </a:r>
            <a:r>
              <a:rPr lang="zh-TW" altLang="en-US" b="0" dirty="0">
                <a:effectLst/>
              </a:rPr>
              <a:t>，在與性或性別有關之人際互動上，</a:t>
            </a:r>
            <a:r>
              <a:rPr lang="zh-TW" altLang="en-US" b="0" dirty="0">
                <a:solidFill>
                  <a:srgbClr val="FF0000"/>
                </a:solidFill>
                <a:effectLst/>
              </a:rPr>
              <a:t>發展有違專業倫理之關係。</a:t>
            </a:r>
          </a:p>
        </p:txBody>
      </p:sp>
      <p:sp>
        <p:nvSpPr>
          <p:cNvPr id="4" name="日期版面配置區 3">
            <a:extLst>
              <a:ext uri="{FF2B5EF4-FFF2-40B4-BE49-F238E27FC236}">
                <a16:creationId xmlns:a16="http://schemas.microsoft.com/office/drawing/2014/main" id="{C562CDBC-F3A6-4E22-8D9B-31E36B14DC6F}"/>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F60C6904-9DCE-46A4-AB9C-4DFC35454A2C}"/>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F8D3E4AA-C2B1-44BB-8A0F-489CA66FDA55}"/>
              </a:ext>
            </a:extLst>
          </p:cNvPr>
          <p:cNvSpPr>
            <a:spLocks noGrp="1"/>
          </p:cNvSpPr>
          <p:nvPr>
            <p:ph type="sldNum" sz="quarter" idx="12"/>
          </p:nvPr>
        </p:nvSpPr>
        <p:spPr/>
        <p:txBody>
          <a:bodyPr/>
          <a:lstStyle/>
          <a:p>
            <a:fld id="{9ACDFCE2-71B5-4597-A6BE-5F851153812A}" type="slidenum">
              <a:rPr lang="zh-TW" altLang="en-US" smtClean="0"/>
              <a:pPr/>
              <a:t>87</a:t>
            </a:fld>
            <a:endParaRPr lang="zh-TW" altLang="en-US" dirty="0"/>
          </a:p>
        </p:txBody>
      </p:sp>
    </p:spTree>
    <p:extLst>
      <p:ext uri="{BB962C8B-B14F-4D97-AF65-F5344CB8AC3E}">
        <p14:creationId xmlns:p14="http://schemas.microsoft.com/office/powerpoint/2010/main" val="24870889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7B44D9-469F-4867-9218-8DC6D1503BE1}"/>
              </a:ext>
            </a:extLst>
          </p:cNvPr>
          <p:cNvSpPr>
            <a:spLocks noGrp="1"/>
          </p:cNvSpPr>
          <p:nvPr>
            <p:ph type="title"/>
          </p:nvPr>
        </p:nvSpPr>
        <p:spPr/>
        <p:txBody>
          <a:bodyPr/>
          <a:lstStyle/>
          <a:p>
            <a:r>
              <a:rPr lang="zh-TW" altLang="en-US" dirty="0"/>
              <a:t>案例</a:t>
            </a:r>
          </a:p>
        </p:txBody>
      </p:sp>
      <p:sp>
        <p:nvSpPr>
          <p:cNvPr id="3" name="內容版面配置區 2">
            <a:extLst>
              <a:ext uri="{FF2B5EF4-FFF2-40B4-BE49-F238E27FC236}">
                <a16:creationId xmlns:a16="http://schemas.microsoft.com/office/drawing/2014/main" id="{8D830DF1-ACF7-4FEF-B904-555EAC6C5DD6}"/>
              </a:ext>
            </a:extLst>
          </p:cNvPr>
          <p:cNvSpPr>
            <a:spLocks noGrp="1"/>
          </p:cNvSpPr>
          <p:nvPr>
            <p:ph idx="1"/>
          </p:nvPr>
        </p:nvSpPr>
        <p:spPr>
          <a:xfrm>
            <a:off x="2265404" y="2011680"/>
            <a:ext cx="9926595" cy="4846320"/>
          </a:xfrm>
        </p:spPr>
        <p:txBody>
          <a:bodyPr>
            <a:normAutofit/>
          </a:bodyPr>
          <a:lstStyle/>
          <a:p>
            <a:pPr>
              <a:lnSpc>
                <a:spcPct val="150000"/>
              </a:lnSpc>
            </a:pPr>
            <a:r>
              <a:rPr lang="zh-TW" altLang="en-US" dirty="0"/>
              <a:t>楊哥是高中女籃隊指導教練，也是學校的體育教師，素以嚴格訓練風格著名，只要是聽話配合的隊員，才能有被安排上場的機會。雅婷是女籃隊一員，長相可愛甜美，身材也相當高挑，熱愛籃球，可惜的是靈活度不足，技巧也尚未成熟，因此常常坐冷板凳，無法正式出場比賽。</a:t>
            </a:r>
          </a:p>
          <a:p>
            <a:pPr>
              <a:lnSpc>
                <a:spcPct val="150000"/>
              </a:lnSpc>
            </a:pPr>
            <a:r>
              <a:rPr lang="zh-TW" altLang="en-US" dirty="0"/>
              <a:t>這一年來，楊哥常常在訓練過程中特別關照雅婷，不只給予特別指導，也會在雅婷心情不好時陪她談心，甚至雅婷生日或特殊節日時，會送上禮物給雅婷驚喜，甚至常常在社交軟體互動上希望雅婷可以跟她正式交往，並保證若雅婷配合將會有很多上場的機會。</a:t>
            </a:r>
          </a:p>
        </p:txBody>
      </p:sp>
      <p:sp>
        <p:nvSpPr>
          <p:cNvPr id="4" name="日期版面配置區 3">
            <a:extLst>
              <a:ext uri="{FF2B5EF4-FFF2-40B4-BE49-F238E27FC236}">
                <a16:creationId xmlns:a16="http://schemas.microsoft.com/office/drawing/2014/main" id="{235A8860-49D2-4C67-87D8-538494D4D138}"/>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33793040-7914-41A2-BFEC-C7455CBCDA8E}"/>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1233FC5C-FC73-45C1-AD98-81389CDFD733}"/>
              </a:ext>
            </a:extLst>
          </p:cNvPr>
          <p:cNvSpPr>
            <a:spLocks noGrp="1"/>
          </p:cNvSpPr>
          <p:nvPr>
            <p:ph type="sldNum" sz="quarter" idx="12"/>
          </p:nvPr>
        </p:nvSpPr>
        <p:spPr/>
        <p:txBody>
          <a:bodyPr/>
          <a:lstStyle/>
          <a:p>
            <a:fld id="{9ACDFCE2-71B5-4597-A6BE-5F851153812A}" type="slidenum">
              <a:rPr lang="zh-TW" altLang="en-US" smtClean="0"/>
              <a:pPr/>
              <a:t>88</a:t>
            </a:fld>
            <a:endParaRPr lang="zh-TW" altLang="en-US" dirty="0"/>
          </a:p>
        </p:txBody>
      </p:sp>
    </p:spTree>
    <p:extLst>
      <p:ext uri="{BB962C8B-B14F-4D97-AF65-F5344CB8AC3E}">
        <p14:creationId xmlns:p14="http://schemas.microsoft.com/office/powerpoint/2010/main" val="1421930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E558673E-0337-4AE4-842B-8B9FC00DF5F7}"/>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1EA3DB6-310D-408D-8695-225766838C26}"/>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DBA17E8-620F-4A4B-A3A3-23CB1549C2AA}"/>
              </a:ext>
            </a:extLst>
          </p:cNvPr>
          <p:cNvSpPr>
            <a:spLocks noGrp="1"/>
          </p:cNvSpPr>
          <p:nvPr>
            <p:ph type="sldNum" sz="quarter" idx="12"/>
          </p:nvPr>
        </p:nvSpPr>
        <p:spPr/>
        <p:txBody>
          <a:bodyPr/>
          <a:lstStyle/>
          <a:p>
            <a:fld id="{9ACDFCE2-71B5-4597-A6BE-5F851153812A}" type="slidenum">
              <a:rPr lang="zh-TW" altLang="en-US" smtClean="0"/>
              <a:pPr/>
              <a:t>89</a:t>
            </a:fld>
            <a:endParaRPr lang="zh-TW" altLang="en-US" dirty="0"/>
          </a:p>
        </p:txBody>
      </p:sp>
      <p:graphicFrame>
        <p:nvGraphicFramePr>
          <p:cNvPr id="7" name="內容版面配置區 6">
            <a:extLst>
              <a:ext uri="{FF2B5EF4-FFF2-40B4-BE49-F238E27FC236}">
                <a16:creationId xmlns:a16="http://schemas.microsoft.com/office/drawing/2014/main" id="{F273A0C9-6D2B-40CE-9BC2-1CF9CAD40FA2}"/>
              </a:ext>
            </a:extLst>
          </p:cNvPr>
          <p:cNvGraphicFramePr>
            <a:graphicFrameLocks noGrp="1"/>
          </p:cNvGraphicFramePr>
          <p:nvPr>
            <p:ph idx="4294967295"/>
            <p:extLst>
              <p:ext uri="{D42A27DB-BD31-4B8C-83A1-F6EECF244321}">
                <p14:modId xmlns:p14="http://schemas.microsoft.com/office/powerpoint/2010/main" val="1953199674"/>
              </p:ext>
            </p:extLst>
          </p:nvPr>
        </p:nvGraphicFramePr>
        <p:xfrm>
          <a:off x="0" y="1497496"/>
          <a:ext cx="12192000" cy="4138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0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379BE5E-D24A-4613-90F0-06DD047F35D8}"/>
                                            </p:graphicEl>
                                          </p:spTgt>
                                        </p:tgtEl>
                                        <p:attrNameLst>
                                          <p:attrName>style.visibility</p:attrName>
                                        </p:attrNameLst>
                                      </p:cBhvr>
                                      <p:to>
                                        <p:strVal val="visible"/>
                                      </p:to>
                                    </p:set>
                                    <p:animEffect transition="in" filter="fade">
                                      <p:cBhvr>
                                        <p:cTn id="7" dur="500"/>
                                        <p:tgtEl>
                                          <p:spTgt spid="7">
                                            <p:graphicEl>
                                              <a:dgm id="{1379BE5E-D24A-4613-90F0-06DD047F35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BC18B10-503B-410B-B931-ED8CF7D7763F}"/>
                                            </p:graphicEl>
                                          </p:spTgt>
                                        </p:tgtEl>
                                        <p:attrNameLst>
                                          <p:attrName>style.visibility</p:attrName>
                                        </p:attrNameLst>
                                      </p:cBhvr>
                                      <p:to>
                                        <p:strVal val="visible"/>
                                      </p:to>
                                    </p:set>
                                    <p:animEffect transition="in" filter="fade">
                                      <p:cBhvr>
                                        <p:cTn id="12" dur="500"/>
                                        <p:tgtEl>
                                          <p:spTgt spid="7">
                                            <p:graphicEl>
                                              <a:dgm id="{DBC18B10-503B-410B-B931-ED8CF7D776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日期版面配置區 3"/>
          <p:cNvSpPr>
            <a:spLocks noGrp="1"/>
          </p:cNvSpPr>
          <p:nvPr>
            <p:ph type="dt" sz="half" idx="10"/>
          </p:nvPr>
        </p:nvSpPr>
        <p:spPr/>
        <p:txBody>
          <a:bodyPr/>
          <a:lstStyle/>
          <a:p>
            <a:fld id="{0E4AC6F3-AC52-404C-9F9C-F96472F00DB6}" type="datetime1">
              <a:rPr lang="zh-TW" altLang="en-US" smtClean="0"/>
              <a:t>2026/3/3</a:t>
            </a:fld>
            <a:endParaRPr lang="zh-TW" altLang="en-US"/>
          </a:p>
        </p:txBody>
      </p:sp>
      <p:sp>
        <p:nvSpPr>
          <p:cNvPr id="5" name="頁尾版面配置區 4"/>
          <p:cNvSpPr>
            <a:spLocks noGrp="1"/>
          </p:cNvSpPr>
          <p:nvPr>
            <p:ph type="ftr" sz="quarter" idx="11"/>
          </p:nvPr>
        </p:nvSpPr>
        <p:spPr/>
        <p:txBody>
          <a:bodyPr/>
          <a:lstStyle/>
          <a:p>
            <a:r>
              <a:rPr lang="en-US" altLang="zh-TW"/>
              <a:t>Andy</a:t>
            </a:r>
            <a:endParaRPr lang="zh-TW" altLang="en-US"/>
          </a:p>
        </p:txBody>
      </p:sp>
      <p:sp>
        <p:nvSpPr>
          <p:cNvPr id="6" name="投影片編號版面配置區 5"/>
          <p:cNvSpPr>
            <a:spLocks noGrp="1"/>
          </p:cNvSpPr>
          <p:nvPr>
            <p:ph type="sldNum" sz="quarter" idx="12"/>
          </p:nvPr>
        </p:nvSpPr>
        <p:spPr/>
        <p:txBody>
          <a:bodyPr/>
          <a:lstStyle/>
          <a:p>
            <a:fld id="{9ACDFCE2-71B5-4597-A6BE-5F851153812A}" type="slidenum">
              <a:rPr lang="zh-TW" altLang="en-US" smtClean="0"/>
              <a:pPr/>
              <a:t>9</a:t>
            </a:fld>
            <a:endParaRPr lang="zh-TW" altLang="en-US" dirty="0"/>
          </a:p>
        </p:txBody>
      </p:sp>
      <p:pic>
        <p:nvPicPr>
          <p:cNvPr id="2050" name="Picture 2" descr="性别刻板印象观念发生了怎样的变化？ - 心理学空间"/>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4236" y="856426"/>
            <a:ext cx="9891382" cy="494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954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E558673E-0337-4AE4-842B-8B9FC00DF5F7}"/>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1EA3DB6-310D-408D-8695-225766838C26}"/>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DBA17E8-620F-4A4B-A3A3-23CB1549C2AA}"/>
              </a:ext>
            </a:extLst>
          </p:cNvPr>
          <p:cNvSpPr>
            <a:spLocks noGrp="1"/>
          </p:cNvSpPr>
          <p:nvPr>
            <p:ph type="sldNum" sz="quarter" idx="12"/>
          </p:nvPr>
        </p:nvSpPr>
        <p:spPr/>
        <p:txBody>
          <a:bodyPr/>
          <a:lstStyle/>
          <a:p>
            <a:fld id="{9ACDFCE2-71B5-4597-A6BE-5F851153812A}" type="slidenum">
              <a:rPr lang="zh-TW" altLang="en-US" smtClean="0"/>
              <a:pPr/>
              <a:t>90</a:t>
            </a:fld>
            <a:endParaRPr lang="zh-TW" altLang="en-US" dirty="0"/>
          </a:p>
        </p:txBody>
      </p:sp>
      <p:graphicFrame>
        <p:nvGraphicFramePr>
          <p:cNvPr id="7" name="內容版面配置區 6">
            <a:extLst>
              <a:ext uri="{FF2B5EF4-FFF2-40B4-BE49-F238E27FC236}">
                <a16:creationId xmlns:a16="http://schemas.microsoft.com/office/drawing/2014/main" id="{F273A0C9-6D2B-40CE-9BC2-1CF9CAD40FA2}"/>
              </a:ext>
            </a:extLst>
          </p:cNvPr>
          <p:cNvGraphicFramePr>
            <a:graphicFrameLocks noGrp="1"/>
          </p:cNvGraphicFramePr>
          <p:nvPr>
            <p:ph idx="4294967295"/>
            <p:extLst>
              <p:ext uri="{D42A27DB-BD31-4B8C-83A1-F6EECF244321}">
                <p14:modId xmlns:p14="http://schemas.microsoft.com/office/powerpoint/2010/main" val="1729672465"/>
              </p:ext>
            </p:extLst>
          </p:nvPr>
        </p:nvGraphicFramePr>
        <p:xfrm>
          <a:off x="0" y="1696278"/>
          <a:ext cx="12192000" cy="3939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75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379BE5E-D24A-4613-90F0-06DD047F35D8}"/>
                                            </p:graphicEl>
                                          </p:spTgt>
                                        </p:tgtEl>
                                        <p:attrNameLst>
                                          <p:attrName>style.visibility</p:attrName>
                                        </p:attrNameLst>
                                      </p:cBhvr>
                                      <p:to>
                                        <p:strVal val="visible"/>
                                      </p:to>
                                    </p:set>
                                    <p:animEffect transition="in" filter="fade">
                                      <p:cBhvr>
                                        <p:cTn id="7" dur="500"/>
                                        <p:tgtEl>
                                          <p:spTgt spid="7">
                                            <p:graphicEl>
                                              <a:dgm id="{1379BE5E-D24A-4613-90F0-06DD047F35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BC18B10-503B-410B-B931-ED8CF7D7763F}"/>
                                            </p:graphicEl>
                                          </p:spTgt>
                                        </p:tgtEl>
                                        <p:attrNameLst>
                                          <p:attrName>style.visibility</p:attrName>
                                        </p:attrNameLst>
                                      </p:cBhvr>
                                      <p:to>
                                        <p:strVal val="visible"/>
                                      </p:to>
                                    </p:set>
                                    <p:animEffect transition="in" filter="fade">
                                      <p:cBhvr>
                                        <p:cTn id="12" dur="500"/>
                                        <p:tgtEl>
                                          <p:spTgt spid="7">
                                            <p:graphicEl>
                                              <a:dgm id="{DBC18B10-503B-410B-B931-ED8CF7D776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E558673E-0337-4AE4-842B-8B9FC00DF5F7}"/>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1EA3DB6-310D-408D-8695-225766838C26}"/>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DBA17E8-620F-4A4B-A3A3-23CB1549C2AA}"/>
              </a:ext>
            </a:extLst>
          </p:cNvPr>
          <p:cNvSpPr>
            <a:spLocks noGrp="1"/>
          </p:cNvSpPr>
          <p:nvPr>
            <p:ph type="sldNum" sz="quarter" idx="12"/>
          </p:nvPr>
        </p:nvSpPr>
        <p:spPr/>
        <p:txBody>
          <a:bodyPr/>
          <a:lstStyle/>
          <a:p>
            <a:fld id="{9ACDFCE2-71B5-4597-A6BE-5F851153812A}" type="slidenum">
              <a:rPr lang="zh-TW" altLang="en-US" smtClean="0"/>
              <a:pPr/>
              <a:t>91</a:t>
            </a:fld>
            <a:endParaRPr lang="zh-TW" altLang="en-US" dirty="0"/>
          </a:p>
        </p:txBody>
      </p:sp>
      <p:graphicFrame>
        <p:nvGraphicFramePr>
          <p:cNvPr id="7" name="內容版面配置區 6">
            <a:extLst>
              <a:ext uri="{FF2B5EF4-FFF2-40B4-BE49-F238E27FC236}">
                <a16:creationId xmlns:a16="http://schemas.microsoft.com/office/drawing/2014/main" id="{F273A0C9-6D2B-40CE-9BC2-1CF9CAD40FA2}"/>
              </a:ext>
            </a:extLst>
          </p:cNvPr>
          <p:cNvGraphicFramePr>
            <a:graphicFrameLocks noGrp="1"/>
          </p:cNvGraphicFramePr>
          <p:nvPr>
            <p:ph idx="4294967295"/>
            <p:extLst>
              <p:ext uri="{D42A27DB-BD31-4B8C-83A1-F6EECF244321}">
                <p14:modId xmlns:p14="http://schemas.microsoft.com/office/powerpoint/2010/main" val="2911676770"/>
              </p:ext>
            </p:extLst>
          </p:nvPr>
        </p:nvGraphicFramePr>
        <p:xfrm>
          <a:off x="0" y="1696278"/>
          <a:ext cx="12192000" cy="3939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92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379BE5E-D24A-4613-90F0-06DD047F35D8}"/>
                                            </p:graphicEl>
                                          </p:spTgt>
                                        </p:tgtEl>
                                        <p:attrNameLst>
                                          <p:attrName>style.visibility</p:attrName>
                                        </p:attrNameLst>
                                      </p:cBhvr>
                                      <p:to>
                                        <p:strVal val="visible"/>
                                      </p:to>
                                    </p:set>
                                    <p:animEffect transition="in" filter="fade">
                                      <p:cBhvr>
                                        <p:cTn id="7" dur="500"/>
                                        <p:tgtEl>
                                          <p:spTgt spid="7">
                                            <p:graphicEl>
                                              <a:dgm id="{1379BE5E-D24A-4613-90F0-06DD047F35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BC18B10-503B-410B-B931-ED8CF7D7763F}"/>
                                            </p:graphicEl>
                                          </p:spTgt>
                                        </p:tgtEl>
                                        <p:attrNameLst>
                                          <p:attrName>style.visibility</p:attrName>
                                        </p:attrNameLst>
                                      </p:cBhvr>
                                      <p:to>
                                        <p:strVal val="visible"/>
                                      </p:to>
                                    </p:set>
                                    <p:animEffect transition="in" filter="fade">
                                      <p:cBhvr>
                                        <p:cTn id="12" dur="500"/>
                                        <p:tgtEl>
                                          <p:spTgt spid="7">
                                            <p:graphicEl>
                                              <a:dgm id="{DBC18B10-503B-410B-B931-ED8CF7D776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7B44D9-469F-4867-9218-8DC6D1503BE1}"/>
              </a:ext>
            </a:extLst>
          </p:cNvPr>
          <p:cNvSpPr>
            <a:spLocks noGrp="1"/>
          </p:cNvSpPr>
          <p:nvPr>
            <p:ph type="title"/>
          </p:nvPr>
        </p:nvSpPr>
        <p:spPr/>
        <p:txBody>
          <a:bodyPr/>
          <a:lstStyle/>
          <a:p>
            <a:r>
              <a:rPr lang="zh-TW" altLang="en-US" dirty="0"/>
              <a:t>案例</a:t>
            </a:r>
          </a:p>
        </p:txBody>
      </p:sp>
      <p:sp>
        <p:nvSpPr>
          <p:cNvPr id="3" name="內容版面配置區 2">
            <a:extLst>
              <a:ext uri="{FF2B5EF4-FFF2-40B4-BE49-F238E27FC236}">
                <a16:creationId xmlns:a16="http://schemas.microsoft.com/office/drawing/2014/main" id="{8D830DF1-ACF7-4FEF-B904-555EAC6C5DD6}"/>
              </a:ext>
            </a:extLst>
          </p:cNvPr>
          <p:cNvSpPr>
            <a:spLocks noGrp="1"/>
          </p:cNvSpPr>
          <p:nvPr>
            <p:ph idx="1"/>
          </p:nvPr>
        </p:nvSpPr>
        <p:spPr>
          <a:xfrm>
            <a:off x="2265404" y="2011680"/>
            <a:ext cx="9926595" cy="4846320"/>
          </a:xfrm>
        </p:spPr>
        <p:txBody>
          <a:bodyPr>
            <a:normAutofit/>
          </a:bodyPr>
          <a:lstStyle/>
          <a:p>
            <a:pPr>
              <a:lnSpc>
                <a:spcPct val="150000"/>
              </a:lnSpc>
            </a:pPr>
            <a:r>
              <a:rPr lang="zh-TW" altLang="en-US" dirty="0"/>
              <a:t>郭品教練因外貌與幽默風趣深受女學生喜愛，尤其是隊員小美。</a:t>
            </a:r>
            <a:endParaRPr lang="en-US" altLang="zh-TW" dirty="0"/>
          </a:p>
          <a:p>
            <a:pPr>
              <a:lnSpc>
                <a:spcPct val="150000"/>
              </a:lnSpc>
            </a:pPr>
            <a:r>
              <a:rPr lang="zh-TW" altLang="en-US" dirty="0"/>
              <a:t>小美渴望與教練交往，積極參與訓練、主動接近教練，並經常送水</a:t>
            </a:r>
            <a:endParaRPr lang="en-US" altLang="zh-TW" dirty="0"/>
          </a:p>
          <a:p>
            <a:pPr>
              <a:lnSpc>
                <a:spcPct val="150000"/>
              </a:lnSpc>
            </a:pPr>
            <a:r>
              <a:rPr lang="zh-TW" altLang="en-US" dirty="0"/>
              <a:t>同學私下對教練指指點點時，她會第一時間挺身而出，為教練說話。</a:t>
            </a:r>
            <a:endParaRPr lang="en-US" altLang="zh-TW" dirty="0"/>
          </a:p>
          <a:p>
            <a:pPr>
              <a:lnSpc>
                <a:spcPct val="150000"/>
              </a:lnSpc>
            </a:pPr>
            <a:r>
              <a:rPr lang="zh-TW" altLang="en-US" dirty="0"/>
              <a:t>隨著教練聘期將至，小美開始表達愛意，送上告白小紙條、禮物，</a:t>
            </a:r>
            <a:endParaRPr lang="en-US" altLang="zh-TW" dirty="0"/>
          </a:p>
          <a:p>
            <a:pPr>
              <a:lnSpc>
                <a:spcPct val="150000"/>
              </a:lnSpc>
            </a:pPr>
            <a:r>
              <a:rPr lang="zh-TW" altLang="en-US" dirty="0"/>
              <a:t>並在社交網站公開表達對教練的思念。</a:t>
            </a:r>
            <a:endParaRPr lang="en-US" altLang="zh-TW" dirty="0"/>
          </a:p>
          <a:p>
            <a:pPr>
              <a:lnSpc>
                <a:spcPct val="150000"/>
              </a:lnSpc>
            </a:pPr>
            <a:r>
              <a:rPr lang="zh-TW" altLang="en-US" dirty="0"/>
              <a:t>郭品教練察覺情況複雜，決定向學校報告並請求行政協助。</a:t>
            </a:r>
          </a:p>
        </p:txBody>
      </p:sp>
      <p:sp>
        <p:nvSpPr>
          <p:cNvPr id="4" name="日期版面配置區 3">
            <a:extLst>
              <a:ext uri="{FF2B5EF4-FFF2-40B4-BE49-F238E27FC236}">
                <a16:creationId xmlns:a16="http://schemas.microsoft.com/office/drawing/2014/main" id="{235A8860-49D2-4C67-87D8-538494D4D138}"/>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33793040-7914-41A2-BFEC-C7455CBCDA8E}"/>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1233FC5C-FC73-45C1-AD98-81389CDFD733}"/>
              </a:ext>
            </a:extLst>
          </p:cNvPr>
          <p:cNvSpPr>
            <a:spLocks noGrp="1"/>
          </p:cNvSpPr>
          <p:nvPr>
            <p:ph type="sldNum" sz="quarter" idx="12"/>
          </p:nvPr>
        </p:nvSpPr>
        <p:spPr/>
        <p:txBody>
          <a:bodyPr/>
          <a:lstStyle/>
          <a:p>
            <a:fld id="{9ACDFCE2-71B5-4597-A6BE-5F851153812A}" type="slidenum">
              <a:rPr lang="zh-TW" altLang="en-US" smtClean="0"/>
              <a:pPr/>
              <a:t>92</a:t>
            </a:fld>
            <a:endParaRPr lang="zh-TW" altLang="en-US" dirty="0"/>
          </a:p>
        </p:txBody>
      </p:sp>
    </p:spTree>
    <p:extLst>
      <p:ext uri="{BB962C8B-B14F-4D97-AF65-F5344CB8AC3E}">
        <p14:creationId xmlns:p14="http://schemas.microsoft.com/office/powerpoint/2010/main" val="17467394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E558673E-0337-4AE4-842B-8B9FC00DF5F7}"/>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1EA3DB6-310D-408D-8695-225766838C26}"/>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DBA17E8-620F-4A4B-A3A3-23CB1549C2AA}"/>
              </a:ext>
            </a:extLst>
          </p:cNvPr>
          <p:cNvSpPr>
            <a:spLocks noGrp="1"/>
          </p:cNvSpPr>
          <p:nvPr>
            <p:ph type="sldNum" sz="quarter" idx="12"/>
          </p:nvPr>
        </p:nvSpPr>
        <p:spPr/>
        <p:txBody>
          <a:bodyPr/>
          <a:lstStyle/>
          <a:p>
            <a:fld id="{9ACDFCE2-71B5-4597-A6BE-5F851153812A}" type="slidenum">
              <a:rPr lang="zh-TW" altLang="en-US" smtClean="0"/>
              <a:pPr/>
              <a:t>93</a:t>
            </a:fld>
            <a:endParaRPr lang="zh-TW" altLang="en-US" dirty="0"/>
          </a:p>
        </p:txBody>
      </p:sp>
      <p:graphicFrame>
        <p:nvGraphicFramePr>
          <p:cNvPr id="7" name="內容版面配置區 6">
            <a:extLst>
              <a:ext uri="{FF2B5EF4-FFF2-40B4-BE49-F238E27FC236}">
                <a16:creationId xmlns:a16="http://schemas.microsoft.com/office/drawing/2014/main" id="{F273A0C9-6D2B-40CE-9BC2-1CF9CAD40FA2}"/>
              </a:ext>
            </a:extLst>
          </p:cNvPr>
          <p:cNvGraphicFramePr>
            <a:graphicFrameLocks noGrp="1"/>
          </p:cNvGraphicFramePr>
          <p:nvPr>
            <p:ph idx="4294967295"/>
            <p:extLst>
              <p:ext uri="{D42A27DB-BD31-4B8C-83A1-F6EECF244321}">
                <p14:modId xmlns:p14="http://schemas.microsoft.com/office/powerpoint/2010/main" val="452087460"/>
              </p:ext>
            </p:extLst>
          </p:nvPr>
        </p:nvGraphicFramePr>
        <p:xfrm>
          <a:off x="0" y="1497496"/>
          <a:ext cx="12192000" cy="4138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0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379BE5E-D24A-4613-90F0-06DD047F35D8}"/>
                                            </p:graphicEl>
                                          </p:spTgt>
                                        </p:tgtEl>
                                        <p:attrNameLst>
                                          <p:attrName>style.visibility</p:attrName>
                                        </p:attrNameLst>
                                      </p:cBhvr>
                                      <p:to>
                                        <p:strVal val="visible"/>
                                      </p:to>
                                    </p:set>
                                    <p:animEffect transition="in" filter="fade">
                                      <p:cBhvr>
                                        <p:cTn id="7" dur="500"/>
                                        <p:tgtEl>
                                          <p:spTgt spid="7">
                                            <p:graphicEl>
                                              <a:dgm id="{1379BE5E-D24A-4613-90F0-06DD047F35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BC18B10-503B-410B-B931-ED8CF7D7763F}"/>
                                            </p:graphicEl>
                                          </p:spTgt>
                                        </p:tgtEl>
                                        <p:attrNameLst>
                                          <p:attrName>style.visibility</p:attrName>
                                        </p:attrNameLst>
                                      </p:cBhvr>
                                      <p:to>
                                        <p:strVal val="visible"/>
                                      </p:to>
                                    </p:set>
                                    <p:animEffect transition="in" filter="fade">
                                      <p:cBhvr>
                                        <p:cTn id="12" dur="500"/>
                                        <p:tgtEl>
                                          <p:spTgt spid="7">
                                            <p:graphicEl>
                                              <a:dgm id="{DBC18B10-503B-410B-B931-ED8CF7D776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E558673E-0337-4AE4-842B-8B9FC00DF5F7}"/>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1EA3DB6-310D-408D-8695-225766838C26}"/>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5DBA17E8-620F-4A4B-A3A3-23CB1549C2AA}"/>
              </a:ext>
            </a:extLst>
          </p:cNvPr>
          <p:cNvSpPr>
            <a:spLocks noGrp="1"/>
          </p:cNvSpPr>
          <p:nvPr>
            <p:ph type="sldNum" sz="quarter" idx="12"/>
          </p:nvPr>
        </p:nvSpPr>
        <p:spPr/>
        <p:txBody>
          <a:bodyPr/>
          <a:lstStyle/>
          <a:p>
            <a:fld id="{9ACDFCE2-71B5-4597-A6BE-5F851153812A}" type="slidenum">
              <a:rPr lang="zh-TW" altLang="en-US" smtClean="0"/>
              <a:pPr/>
              <a:t>94</a:t>
            </a:fld>
            <a:endParaRPr lang="zh-TW" altLang="en-US" dirty="0"/>
          </a:p>
        </p:txBody>
      </p:sp>
      <p:graphicFrame>
        <p:nvGraphicFramePr>
          <p:cNvPr id="7" name="內容版面配置區 6">
            <a:extLst>
              <a:ext uri="{FF2B5EF4-FFF2-40B4-BE49-F238E27FC236}">
                <a16:creationId xmlns:a16="http://schemas.microsoft.com/office/drawing/2014/main" id="{F273A0C9-6D2B-40CE-9BC2-1CF9CAD40FA2}"/>
              </a:ext>
            </a:extLst>
          </p:cNvPr>
          <p:cNvGraphicFramePr>
            <a:graphicFrameLocks noGrp="1"/>
          </p:cNvGraphicFramePr>
          <p:nvPr>
            <p:ph idx="4294967295"/>
            <p:extLst>
              <p:ext uri="{D42A27DB-BD31-4B8C-83A1-F6EECF244321}">
                <p14:modId xmlns:p14="http://schemas.microsoft.com/office/powerpoint/2010/main" val="296440057"/>
              </p:ext>
            </p:extLst>
          </p:nvPr>
        </p:nvGraphicFramePr>
        <p:xfrm>
          <a:off x="0" y="1497496"/>
          <a:ext cx="12192000" cy="4138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56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379BE5E-D24A-4613-90F0-06DD047F35D8}"/>
                                            </p:graphicEl>
                                          </p:spTgt>
                                        </p:tgtEl>
                                        <p:attrNameLst>
                                          <p:attrName>style.visibility</p:attrName>
                                        </p:attrNameLst>
                                      </p:cBhvr>
                                      <p:to>
                                        <p:strVal val="visible"/>
                                      </p:to>
                                    </p:set>
                                    <p:animEffect transition="in" filter="fade">
                                      <p:cBhvr>
                                        <p:cTn id="7" dur="500"/>
                                        <p:tgtEl>
                                          <p:spTgt spid="7">
                                            <p:graphicEl>
                                              <a:dgm id="{1379BE5E-D24A-4613-90F0-06DD047F35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BC18B10-503B-410B-B931-ED8CF7D7763F}"/>
                                            </p:graphicEl>
                                          </p:spTgt>
                                        </p:tgtEl>
                                        <p:attrNameLst>
                                          <p:attrName>style.visibility</p:attrName>
                                        </p:attrNameLst>
                                      </p:cBhvr>
                                      <p:to>
                                        <p:strVal val="visible"/>
                                      </p:to>
                                    </p:set>
                                    <p:animEffect transition="in" filter="fade">
                                      <p:cBhvr>
                                        <p:cTn id="12" dur="500"/>
                                        <p:tgtEl>
                                          <p:spTgt spid="7">
                                            <p:graphicEl>
                                              <a:dgm id="{DBC18B10-503B-410B-B931-ED8CF7D776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54D840F6-98AF-48E9-BC05-9E5139A48993}"/>
              </a:ext>
            </a:extLst>
          </p:cNvPr>
          <p:cNvSpPr>
            <a:spLocks noGrp="1"/>
          </p:cNvSpPr>
          <p:nvPr>
            <p:ph type="title"/>
          </p:nvPr>
        </p:nvSpPr>
        <p:spPr/>
        <p:txBody>
          <a:bodyPr>
            <a:normAutofit/>
          </a:bodyPr>
          <a:lstStyle/>
          <a:p>
            <a:r>
              <a:rPr lang="zh-TW" altLang="en-US" sz="8000" dirty="0"/>
              <a:t>性別教育的積極作為</a:t>
            </a:r>
          </a:p>
        </p:txBody>
      </p:sp>
      <p:sp>
        <p:nvSpPr>
          <p:cNvPr id="8" name="文字版面配置區 7">
            <a:extLst>
              <a:ext uri="{FF2B5EF4-FFF2-40B4-BE49-F238E27FC236}">
                <a16:creationId xmlns:a16="http://schemas.microsoft.com/office/drawing/2014/main" id="{A762457E-7DB8-4597-A6D5-A996B63ED88F}"/>
              </a:ext>
            </a:extLst>
          </p:cNvPr>
          <p:cNvSpPr>
            <a:spLocks noGrp="1"/>
          </p:cNvSpPr>
          <p:nvPr>
            <p:ph type="body" idx="1"/>
          </p:nvPr>
        </p:nvSpPr>
        <p:spPr/>
        <p:txBody>
          <a:bodyPr/>
          <a:lstStyle/>
          <a:p>
            <a:endParaRPr lang="zh-TW" altLang="en-US"/>
          </a:p>
        </p:txBody>
      </p:sp>
      <p:sp>
        <p:nvSpPr>
          <p:cNvPr id="4" name="日期版面配置區 3">
            <a:extLst>
              <a:ext uri="{FF2B5EF4-FFF2-40B4-BE49-F238E27FC236}">
                <a16:creationId xmlns:a16="http://schemas.microsoft.com/office/drawing/2014/main" id="{AA7FDA4B-8B42-46A0-AF1F-BCAC80F62333}"/>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2C655B7-E84D-4ED2-98D9-9845EB9B82DA}"/>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1214FB6C-4921-4CA2-A113-7ADB1DCFB4C2}"/>
              </a:ext>
            </a:extLst>
          </p:cNvPr>
          <p:cNvSpPr>
            <a:spLocks noGrp="1"/>
          </p:cNvSpPr>
          <p:nvPr>
            <p:ph type="sldNum" sz="quarter" idx="12"/>
          </p:nvPr>
        </p:nvSpPr>
        <p:spPr/>
        <p:txBody>
          <a:bodyPr/>
          <a:lstStyle/>
          <a:p>
            <a:fld id="{9ACDFCE2-71B5-4597-A6BE-5F851153812A}" type="slidenum">
              <a:rPr lang="zh-TW" altLang="en-US" smtClean="0"/>
              <a:pPr/>
              <a:t>95</a:t>
            </a:fld>
            <a:endParaRPr lang="zh-TW" altLang="en-US" dirty="0"/>
          </a:p>
        </p:txBody>
      </p:sp>
    </p:spTree>
    <p:extLst>
      <p:ext uri="{BB962C8B-B14F-4D97-AF65-F5344CB8AC3E}">
        <p14:creationId xmlns:p14="http://schemas.microsoft.com/office/powerpoint/2010/main" val="7114541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C38133-0505-4E48-8A09-D98371DD25E2}"/>
              </a:ext>
            </a:extLst>
          </p:cNvPr>
          <p:cNvSpPr>
            <a:spLocks noGrp="1"/>
          </p:cNvSpPr>
          <p:nvPr>
            <p:ph type="title"/>
          </p:nvPr>
        </p:nvSpPr>
        <p:spPr/>
        <p:txBody>
          <a:bodyPr/>
          <a:lstStyle/>
          <a:p>
            <a:r>
              <a:rPr lang="zh-TW" altLang="en-US" dirty="0"/>
              <a:t>學校性平會組成</a:t>
            </a:r>
          </a:p>
        </p:txBody>
      </p:sp>
      <p:sp>
        <p:nvSpPr>
          <p:cNvPr id="3" name="內容版面配置區 2">
            <a:extLst>
              <a:ext uri="{FF2B5EF4-FFF2-40B4-BE49-F238E27FC236}">
                <a16:creationId xmlns:a16="http://schemas.microsoft.com/office/drawing/2014/main" id="{A645EECD-4BF7-4D6E-9B07-B9061A7FEEFA}"/>
              </a:ext>
            </a:extLst>
          </p:cNvPr>
          <p:cNvSpPr>
            <a:spLocks noGrp="1"/>
          </p:cNvSpPr>
          <p:nvPr>
            <p:ph idx="1"/>
          </p:nvPr>
        </p:nvSpPr>
        <p:spPr>
          <a:xfrm>
            <a:off x="2265404" y="2011680"/>
            <a:ext cx="9850395" cy="3766185"/>
          </a:xfrm>
        </p:spPr>
        <p:txBody>
          <a:bodyPr>
            <a:normAutofit fontScale="92500" lnSpcReduction="10000"/>
          </a:bodyPr>
          <a:lstStyle/>
          <a:p>
            <a:r>
              <a:rPr lang="zh-TW" altLang="en-US" dirty="0"/>
              <a:t>學校之性別平等教育委員會，</a:t>
            </a:r>
            <a:r>
              <a:rPr lang="zh-TW" altLang="en-US" dirty="0">
                <a:solidFill>
                  <a:srgbClr val="FF0000"/>
                </a:solidFill>
              </a:rPr>
              <a:t>置委員五人至二十一人</a:t>
            </a:r>
            <a:r>
              <a:rPr lang="zh-TW" altLang="en-US" dirty="0"/>
              <a:t>，採任期制，</a:t>
            </a:r>
            <a:r>
              <a:rPr lang="zh-TW" altLang="en-US" dirty="0">
                <a:solidFill>
                  <a:srgbClr val="FF0000"/>
                </a:solidFill>
              </a:rPr>
              <a:t>以校長</a:t>
            </a:r>
          </a:p>
          <a:p>
            <a:r>
              <a:rPr lang="zh-TW" altLang="en-US" dirty="0">
                <a:solidFill>
                  <a:srgbClr val="FF0000"/>
                </a:solidFill>
              </a:rPr>
              <a:t>為主任委員</a:t>
            </a:r>
            <a:r>
              <a:rPr lang="zh-TW" altLang="en-US" dirty="0"/>
              <a:t>，委員應具性別平等意識，且不得有違反性別平等之行為，其</a:t>
            </a:r>
          </a:p>
          <a:p>
            <a:r>
              <a:rPr lang="zh-TW" altLang="en-US" dirty="0"/>
              <a:t>中</a:t>
            </a:r>
            <a:r>
              <a:rPr lang="zh-TW" altLang="en-US" dirty="0">
                <a:solidFill>
                  <a:srgbClr val="FF0000"/>
                </a:solidFill>
              </a:rPr>
              <a:t>女性委員應占委員總數二分之一以上</a:t>
            </a:r>
            <a:r>
              <a:rPr lang="zh-TW" altLang="en-US" dirty="0"/>
              <a:t>，並</a:t>
            </a:r>
            <a:r>
              <a:rPr lang="zh-TW" altLang="en-US" dirty="0">
                <a:solidFill>
                  <a:srgbClr val="FF0000"/>
                </a:solidFill>
              </a:rPr>
              <a:t>得聘教師代表、職工代表、家</a:t>
            </a:r>
          </a:p>
          <a:p>
            <a:r>
              <a:rPr lang="zh-TW" altLang="en-US" dirty="0">
                <a:solidFill>
                  <a:srgbClr val="FF0000"/>
                </a:solidFill>
              </a:rPr>
              <a:t>長代表、學生代表及性別平等教育相關領域之專家學者</a:t>
            </a:r>
            <a:r>
              <a:rPr lang="zh-TW" altLang="en-US" dirty="0"/>
              <a:t>為委員。</a:t>
            </a:r>
            <a:endParaRPr lang="en-US" altLang="zh-TW" dirty="0"/>
          </a:p>
          <a:p>
            <a:endParaRPr lang="zh-TW" altLang="en-US" dirty="0"/>
          </a:p>
          <a:p>
            <a:r>
              <a:rPr lang="zh-TW" altLang="en-US" dirty="0"/>
              <a:t>前項性別平等教育委員會</a:t>
            </a:r>
            <a:r>
              <a:rPr lang="zh-TW" altLang="en-US" dirty="0">
                <a:solidFill>
                  <a:srgbClr val="FF0000"/>
                </a:solidFill>
              </a:rPr>
              <a:t>每學期應至少開會一次</a:t>
            </a:r>
            <a:r>
              <a:rPr lang="zh-TW" altLang="en-US" dirty="0"/>
              <a:t>，並應由專人處理有關業</a:t>
            </a:r>
          </a:p>
          <a:p>
            <a:r>
              <a:rPr lang="zh-TW" altLang="en-US" dirty="0"/>
              <a:t>務；其組織、會議、委員資格、任期、解聘事由、解聘程序及其他相關事</a:t>
            </a:r>
          </a:p>
          <a:p>
            <a:r>
              <a:rPr lang="zh-TW" altLang="en-US" dirty="0"/>
              <a:t>項之準則，由中央主管機關定之；學校應依準則，訂定所設性別平等教育</a:t>
            </a:r>
          </a:p>
          <a:p>
            <a:r>
              <a:rPr lang="zh-TW" altLang="en-US" dirty="0"/>
              <a:t>委員會相關規定</a:t>
            </a:r>
            <a:r>
              <a:rPr lang="en-US" altLang="zh-TW" dirty="0"/>
              <a:t>(</a:t>
            </a:r>
            <a:r>
              <a:rPr lang="zh-TW" altLang="en-US" dirty="0"/>
              <a:t>性平法第</a:t>
            </a:r>
            <a:r>
              <a:rPr lang="en-US" altLang="zh-TW" dirty="0"/>
              <a:t>9</a:t>
            </a:r>
            <a:r>
              <a:rPr lang="zh-TW" altLang="en-US" dirty="0"/>
              <a:t>條</a:t>
            </a:r>
            <a:r>
              <a:rPr lang="en-US" altLang="zh-TW" dirty="0"/>
              <a:t>)</a:t>
            </a:r>
            <a:r>
              <a:rPr lang="zh-TW" altLang="en-US" dirty="0"/>
              <a:t>。</a:t>
            </a:r>
          </a:p>
        </p:txBody>
      </p:sp>
      <p:sp>
        <p:nvSpPr>
          <p:cNvPr id="4" name="日期版面配置區 3">
            <a:extLst>
              <a:ext uri="{FF2B5EF4-FFF2-40B4-BE49-F238E27FC236}">
                <a16:creationId xmlns:a16="http://schemas.microsoft.com/office/drawing/2014/main" id="{88B65CAF-7FF4-46AC-95CE-B54262876648}"/>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BA4E9520-DAC0-45A6-93F2-454E0B538E8C}"/>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B571BFF1-043B-4D04-872F-37CB18934115}"/>
              </a:ext>
            </a:extLst>
          </p:cNvPr>
          <p:cNvSpPr>
            <a:spLocks noGrp="1"/>
          </p:cNvSpPr>
          <p:nvPr>
            <p:ph type="sldNum" sz="quarter" idx="12"/>
          </p:nvPr>
        </p:nvSpPr>
        <p:spPr/>
        <p:txBody>
          <a:bodyPr/>
          <a:lstStyle/>
          <a:p>
            <a:fld id="{9ACDFCE2-71B5-4597-A6BE-5F851153812A}" type="slidenum">
              <a:rPr lang="zh-TW" altLang="en-US" smtClean="0"/>
              <a:pPr/>
              <a:t>96</a:t>
            </a:fld>
            <a:endParaRPr lang="zh-TW" altLang="en-US" dirty="0"/>
          </a:p>
        </p:txBody>
      </p:sp>
    </p:spTree>
    <p:extLst>
      <p:ext uri="{BB962C8B-B14F-4D97-AF65-F5344CB8AC3E}">
        <p14:creationId xmlns:p14="http://schemas.microsoft.com/office/powerpoint/2010/main" val="21287008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E192F7-859C-4EF8-B3E6-870782957DE1}"/>
              </a:ext>
            </a:extLst>
          </p:cNvPr>
          <p:cNvSpPr>
            <a:spLocks noGrp="1"/>
          </p:cNvSpPr>
          <p:nvPr>
            <p:ph type="title"/>
          </p:nvPr>
        </p:nvSpPr>
        <p:spPr>
          <a:xfrm>
            <a:off x="2265404" y="499533"/>
            <a:ext cx="9926595" cy="1658198"/>
          </a:xfrm>
        </p:spPr>
        <p:txBody>
          <a:bodyPr/>
          <a:lstStyle/>
          <a:p>
            <a:r>
              <a:rPr lang="zh-TW" altLang="en-US" dirty="0"/>
              <a:t>學習環境及資源</a:t>
            </a:r>
            <a:r>
              <a:rPr lang="en-US" altLang="zh-TW" sz="3600" dirty="0"/>
              <a:t>(</a:t>
            </a:r>
            <a:r>
              <a:rPr lang="zh-TW" altLang="en-US" sz="3600" dirty="0"/>
              <a:t>性平法</a:t>
            </a:r>
            <a:r>
              <a:rPr lang="en-US" altLang="zh-TW" sz="3600" dirty="0"/>
              <a:t>12-17</a:t>
            </a:r>
            <a:r>
              <a:rPr lang="zh-TW" altLang="en-US" sz="3600" dirty="0"/>
              <a:t>條</a:t>
            </a:r>
            <a:r>
              <a:rPr lang="en-US" altLang="zh-TW" sz="3600" dirty="0"/>
              <a:t>)</a:t>
            </a:r>
            <a:endParaRPr lang="zh-TW" altLang="en-US" dirty="0"/>
          </a:p>
        </p:txBody>
      </p:sp>
      <p:sp>
        <p:nvSpPr>
          <p:cNvPr id="3" name="內容版面配置區 2">
            <a:extLst>
              <a:ext uri="{FF2B5EF4-FFF2-40B4-BE49-F238E27FC236}">
                <a16:creationId xmlns:a16="http://schemas.microsoft.com/office/drawing/2014/main" id="{2254803D-F75C-4D79-8FBD-7F1F3051A61F}"/>
              </a:ext>
            </a:extLst>
          </p:cNvPr>
          <p:cNvSpPr>
            <a:spLocks noGrp="1"/>
          </p:cNvSpPr>
          <p:nvPr>
            <p:ph idx="1"/>
          </p:nvPr>
        </p:nvSpPr>
        <p:spPr>
          <a:xfrm>
            <a:off x="2265405" y="2011680"/>
            <a:ext cx="9926594" cy="3766185"/>
          </a:xfrm>
        </p:spPr>
        <p:txBody>
          <a:bodyPr>
            <a:normAutofit/>
          </a:bodyPr>
          <a:lstStyle/>
          <a:p>
            <a:r>
              <a:rPr lang="zh-TW" altLang="en-US" dirty="0"/>
              <a:t>第 </a:t>
            </a:r>
            <a:r>
              <a:rPr lang="en-US" altLang="zh-TW" dirty="0"/>
              <a:t>12 </a:t>
            </a:r>
            <a:r>
              <a:rPr lang="zh-TW" altLang="en-US" dirty="0"/>
              <a:t>條   </a:t>
            </a:r>
          </a:p>
          <a:p>
            <a:r>
              <a:rPr lang="zh-TW" altLang="en-US" dirty="0"/>
              <a:t>學校應提供性別平等之學習環境，尊重及考量學生與教職員工之不同性別、性別特質、性別認同或性傾向，並建立安全之校園空間。</a:t>
            </a:r>
            <a:endParaRPr lang="en-US" altLang="zh-TW" dirty="0"/>
          </a:p>
          <a:p>
            <a:endParaRPr lang="en-US" altLang="zh-TW" dirty="0"/>
          </a:p>
          <a:p>
            <a:r>
              <a:rPr lang="zh-TW" altLang="en-US" dirty="0"/>
              <a:t>第 </a:t>
            </a:r>
            <a:r>
              <a:rPr lang="en-US" altLang="zh-TW" dirty="0"/>
              <a:t>13 </a:t>
            </a:r>
            <a:r>
              <a:rPr lang="zh-TW" altLang="en-US" dirty="0"/>
              <a:t>條   </a:t>
            </a:r>
          </a:p>
          <a:p>
            <a:r>
              <a:rPr lang="zh-TW" altLang="en-US" dirty="0"/>
              <a:t>學校之招生及就學許可不得有性別、性別特質、性別認同或性傾向之差別待遇。但基於歷史傳統、特定教育目標或其他非因性別因素之正當理由，經該管主管機關核准而設置之學校、班級、課程者，不在此限。</a:t>
            </a:r>
          </a:p>
        </p:txBody>
      </p:sp>
      <p:sp>
        <p:nvSpPr>
          <p:cNvPr id="4" name="日期版面配置區 3">
            <a:extLst>
              <a:ext uri="{FF2B5EF4-FFF2-40B4-BE49-F238E27FC236}">
                <a16:creationId xmlns:a16="http://schemas.microsoft.com/office/drawing/2014/main" id="{FFF6EDC1-161A-414D-8CC0-05FDD4B0B852}"/>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C0196FB1-0EB7-4717-8374-70637A6FFDEE}"/>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966F43AB-34E0-4D3E-8289-55D0C6658B9E}"/>
              </a:ext>
            </a:extLst>
          </p:cNvPr>
          <p:cNvSpPr>
            <a:spLocks noGrp="1"/>
          </p:cNvSpPr>
          <p:nvPr>
            <p:ph type="sldNum" sz="quarter" idx="12"/>
          </p:nvPr>
        </p:nvSpPr>
        <p:spPr/>
        <p:txBody>
          <a:bodyPr/>
          <a:lstStyle/>
          <a:p>
            <a:fld id="{9ACDFCE2-71B5-4597-A6BE-5F851153812A}" type="slidenum">
              <a:rPr lang="zh-TW" altLang="en-US" smtClean="0"/>
              <a:pPr/>
              <a:t>97</a:t>
            </a:fld>
            <a:endParaRPr lang="zh-TW" altLang="en-US" dirty="0"/>
          </a:p>
        </p:txBody>
      </p:sp>
    </p:spTree>
    <p:extLst>
      <p:ext uri="{BB962C8B-B14F-4D97-AF65-F5344CB8AC3E}">
        <p14:creationId xmlns:p14="http://schemas.microsoft.com/office/powerpoint/2010/main" val="3598310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FAE2CD-94D7-4777-82B7-5BAD694D6DA1}"/>
              </a:ext>
            </a:extLst>
          </p:cNvPr>
          <p:cNvSpPr>
            <a:spLocks noGrp="1"/>
          </p:cNvSpPr>
          <p:nvPr>
            <p:ph type="title"/>
          </p:nvPr>
        </p:nvSpPr>
        <p:spPr>
          <a:xfrm>
            <a:off x="2265405" y="499533"/>
            <a:ext cx="9740328" cy="1658198"/>
          </a:xfrm>
        </p:spPr>
        <p:txBody>
          <a:bodyPr/>
          <a:lstStyle/>
          <a:p>
            <a:r>
              <a:rPr lang="zh-TW" altLang="en-US" dirty="0"/>
              <a:t>學習環境及資源</a:t>
            </a:r>
            <a:r>
              <a:rPr lang="en-US" altLang="zh-TW" sz="4400" dirty="0"/>
              <a:t>(</a:t>
            </a:r>
            <a:r>
              <a:rPr lang="zh-TW" altLang="en-US" sz="4400" dirty="0"/>
              <a:t>性平法</a:t>
            </a:r>
            <a:r>
              <a:rPr lang="en-US" altLang="zh-TW" sz="4400" dirty="0"/>
              <a:t>12-17</a:t>
            </a:r>
            <a:r>
              <a:rPr lang="zh-TW" altLang="en-US" sz="4400" dirty="0"/>
              <a:t>條</a:t>
            </a:r>
            <a:r>
              <a:rPr lang="en-US" altLang="zh-TW" sz="4400" dirty="0"/>
              <a:t>)</a:t>
            </a:r>
            <a:endParaRPr lang="zh-TW" altLang="en-US" dirty="0"/>
          </a:p>
        </p:txBody>
      </p:sp>
      <p:sp>
        <p:nvSpPr>
          <p:cNvPr id="3" name="內容版面配置區 2">
            <a:extLst>
              <a:ext uri="{FF2B5EF4-FFF2-40B4-BE49-F238E27FC236}">
                <a16:creationId xmlns:a16="http://schemas.microsoft.com/office/drawing/2014/main" id="{0A7004A6-BCE5-4B54-9067-DBF011A56334}"/>
              </a:ext>
            </a:extLst>
          </p:cNvPr>
          <p:cNvSpPr>
            <a:spLocks noGrp="1"/>
          </p:cNvSpPr>
          <p:nvPr>
            <p:ph idx="1"/>
          </p:nvPr>
        </p:nvSpPr>
        <p:spPr>
          <a:xfrm>
            <a:off x="2265404" y="2011680"/>
            <a:ext cx="9926595" cy="3766185"/>
          </a:xfrm>
        </p:spPr>
        <p:txBody>
          <a:bodyPr>
            <a:normAutofit/>
          </a:bodyPr>
          <a:lstStyle/>
          <a:p>
            <a:r>
              <a:rPr lang="zh-TW" altLang="en-US" dirty="0"/>
              <a:t>第 </a:t>
            </a:r>
            <a:r>
              <a:rPr lang="en-US" altLang="zh-TW" dirty="0"/>
              <a:t>14 </a:t>
            </a:r>
            <a:r>
              <a:rPr lang="zh-TW" altLang="en-US" dirty="0"/>
              <a:t>條   </a:t>
            </a:r>
          </a:p>
          <a:p>
            <a:r>
              <a:rPr lang="zh-TW" altLang="en-US" dirty="0"/>
              <a:t>學校不得因學生之</a:t>
            </a:r>
            <a:r>
              <a:rPr lang="zh-TW" altLang="en-US" dirty="0">
                <a:solidFill>
                  <a:srgbClr val="FF0000"/>
                </a:solidFill>
              </a:rPr>
              <a:t>性別、性別特質、性別認同或性傾向而給予教學、活動、評量、獎懲、福利及服務上之差別待遇</a:t>
            </a:r>
            <a:r>
              <a:rPr lang="zh-TW" altLang="en-US" dirty="0"/>
              <a:t>。但性質僅適合特定性別、性別特質、性別認同或性傾向者，不在此限。</a:t>
            </a:r>
            <a:endParaRPr lang="en-US" altLang="zh-TW" dirty="0"/>
          </a:p>
          <a:p>
            <a:r>
              <a:rPr lang="zh-TW" altLang="en-US" dirty="0"/>
              <a:t>學校應對因性別、性別特質、性別認同或性傾向而處於不利處境之學生積極提供協助，以改善其處境。</a:t>
            </a:r>
          </a:p>
          <a:p>
            <a:endParaRPr lang="zh-TW" altLang="en-US" dirty="0"/>
          </a:p>
          <a:p>
            <a:r>
              <a:rPr lang="zh-TW" altLang="en-US" dirty="0"/>
              <a:t>第 </a:t>
            </a:r>
            <a:r>
              <a:rPr lang="en-US" altLang="zh-TW" dirty="0"/>
              <a:t>15 </a:t>
            </a:r>
            <a:r>
              <a:rPr lang="zh-TW" altLang="en-US" dirty="0"/>
              <a:t>條   </a:t>
            </a:r>
          </a:p>
          <a:p>
            <a:r>
              <a:rPr lang="zh-TW" altLang="en-US" dirty="0"/>
              <a:t>學校應</a:t>
            </a:r>
            <a:r>
              <a:rPr lang="zh-TW" altLang="en-US" dirty="0">
                <a:solidFill>
                  <a:srgbClr val="FF0000"/>
                </a:solidFill>
              </a:rPr>
              <a:t>積極維護懷孕學生之受教權</a:t>
            </a:r>
            <a:r>
              <a:rPr lang="zh-TW" altLang="en-US" dirty="0"/>
              <a:t>，並提供必要之協助。</a:t>
            </a:r>
          </a:p>
        </p:txBody>
      </p:sp>
      <p:sp>
        <p:nvSpPr>
          <p:cNvPr id="4" name="日期版面配置區 3">
            <a:extLst>
              <a:ext uri="{FF2B5EF4-FFF2-40B4-BE49-F238E27FC236}">
                <a16:creationId xmlns:a16="http://schemas.microsoft.com/office/drawing/2014/main" id="{2F2C93F3-AE70-45BF-A1ED-ABE36B43BDA4}"/>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9EEA931-E0C3-4D55-B858-21E449B7FB08}"/>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378A36B1-D45C-4C88-9272-ABDC21A17067}"/>
              </a:ext>
            </a:extLst>
          </p:cNvPr>
          <p:cNvSpPr>
            <a:spLocks noGrp="1"/>
          </p:cNvSpPr>
          <p:nvPr>
            <p:ph type="sldNum" sz="quarter" idx="12"/>
          </p:nvPr>
        </p:nvSpPr>
        <p:spPr/>
        <p:txBody>
          <a:bodyPr/>
          <a:lstStyle/>
          <a:p>
            <a:fld id="{9ACDFCE2-71B5-4597-A6BE-5F851153812A}" type="slidenum">
              <a:rPr lang="zh-TW" altLang="en-US" smtClean="0"/>
              <a:pPr/>
              <a:t>98</a:t>
            </a:fld>
            <a:endParaRPr lang="zh-TW" altLang="en-US" dirty="0"/>
          </a:p>
        </p:txBody>
      </p:sp>
    </p:spTree>
    <p:extLst>
      <p:ext uri="{BB962C8B-B14F-4D97-AF65-F5344CB8AC3E}">
        <p14:creationId xmlns:p14="http://schemas.microsoft.com/office/powerpoint/2010/main" val="8914219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FAE2CD-94D7-4777-82B7-5BAD694D6DA1}"/>
              </a:ext>
            </a:extLst>
          </p:cNvPr>
          <p:cNvSpPr>
            <a:spLocks noGrp="1"/>
          </p:cNvSpPr>
          <p:nvPr>
            <p:ph type="title"/>
          </p:nvPr>
        </p:nvSpPr>
        <p:spPr>
          <a:xfrm>
            <a:off x="2265405" y="499533"/>
            <a:ext cx="9740328" cy="1658198"/>
          </a:xfrm>
        </p:spPr>
        <p:txBody>
          <a:bodyPr/>
          <a:lstStyle/>
          <a:p>
            <a:r>
              <a:rPr lang="zh-TW" altLang="en-US" dirty="0"/>
              <a:t>學習環境及資源</a:t>
            </a:r>
            <a:r>
              <a:rPr lang="en-US" altLang="zh-TW" sz="4400" dirty="0"/>
              <a:t>(</a:t>
            </a:r>
            <a:r>
              <a:rPr lang="zh-TW" altLang="en-US" sz="4400" dirty="0"/>
              <a:t>性平法</a:t>
            </a:r>
            <a:r>
              <a:rPr lang="en-US" altLang="zh-TW" sz="4400" dirty="0"/>
              <a:t>12-17</a:t>
            </a:r>
            <a:r>
              <a:rPr lang="zh-TW" altLang="en-US" sz="4400" dirty="0"/>
              <a:t>條</a:t>
            </a:r>
            <a:r>
              <a:rPr lang="en-US" altLang="zh-TW" sz="4400" dirty="0"/>
              <a:t>)</a:t>
            </a:r>
            <a:endParaRPr lang="zh-TW" altLang="en-US" dirty="0"/>
          </a:p>
        </p:txBody>
      </p:sp>
      <p:sp>
        <p:nvSpPr>
          <p:cNvPr id="3" name="內容版面配置區 2">
            <a:extLst>
              <a:ext uri="{FF2B5EF4-FFF2-40B4-BE49-F238E27FC236}">
                <a16:creationId xmlns:a16="http://schemas.microsoft.com/office/drawing/2014/main" id="{0A7004A6-BCE5-4B54-9067-DBF011A56334}"/>
              </a:ext>
            </a:extLst>
          </p:cNvPr>
          <p:cNvSpPr>
            <a:spLocks noGrp="1"/>
          </p:cNvSpPr>
          <p:nvPr>
            <p:ph idx="1"/>
          </p:nvPr>
        </p:nvSpPr>
        <p:spPr>
          <a:xfrm>
            <a:off x="2265404" y="2011680"/>
            <a:ext cx="9926595" cy="4846320"/>
          </a:xfrm>
        </p:spPr>
        <p:txBody>
          <a:bodyPr>
            <a:normAutofit/>
          </a:bodyPr>
          <a:lstStyle/>
          <a:p>
            <a:r>
              <a:rPr lang="zh-TW" altLang="en-US" dirty="0"/>
              <a:t>第 </a:t>
            </a:r>
            <a:r>
              <a:rPr lang="en-US" altLang="zh-TW" dirty="0"/>
              <a:t>16 </a:t>
            </a:r>
            <a:r>
              <a:rPr lang="zh-TW" altLang="en-US" dirty="0"/>
              <a:t>條   </a:t>
            </a:r>
          </a:p>
          <a:p>
            <a:r>
              <a:rPr lang="zh-TW" altLang="en-US" dirty="0"/>
              <a:t>教職員工之職前教育、新進人員培訓、在職進修及教育行政主管人員之儲訓課程，應納入性別平等教育之內容；</a:t>
            </a:r>
            <a:r>
              <a:rPr lang="zh-TW" altLang="en-US" dirty="0">
                <a:solidFill>
                  <a:srgbClr val="FF0000"/>
                </a:solidFill>
              </a:rPr>
              <a:t>其中師資培育之大學之教育專業課程，應有性別平等教育相關課程。</a:t>
            </a:r>
          </a:p>
          <a:p>
            <a:endParaRPr lang="zh-TW" altLang="en-US" dirty="0"/>
          </a:p>
          <a:p>
            <a:r>
              <a:rPr lang="zh-TW" altLang="en-US" dirty="0"/>
              <a:t>第 </a:t>
            </a:r>
            <a:r>
              <a:rPr lang="en-US" altLang="zh-TW" dirty="0"/>
              <a:t>17 </a:t>
            </a:r>
            <a:r>
              <a:rPr lang="zh-TW" altLang="en-US" dirty="0"/>
              <a:t>條   </a:t>
            </a:r>
          </a:p>
          <a:p>
            <a:r>
              <a:rPr lang="zh-TW" altLang="en-US" dirty="0"/>
              <a:t>學校之考績委員會、申訴評議委員會、教師評審委員會及主管機關之教師申訴評議委員會之組成，</a:t>
            </a:r>
            <a:r>
              <a:rPr lang="zh-TW" altLang="en-US" dirty="0">
                <a:solidFill>
                  <a:srgbClr val="FF0000"/>
                </a:solidFill>
              </a:rPr>
              <a:t>任一性別委員應占委員總數三分之一以上。</a:t>
            </a:r>
            <a:r>
              <a:rPr lang="zh-TW" altLang="en-US" dirty="0"/>
              <a:t>但學校之考績委員會及教師評審委員會因該校任一性別教師人數少於委員總數三分之一者，不在此限。</a:t>
            </a:r>
          </a:p>
        </p:txBody>
      </p:sp>
      <p:sp>
        <p:nvSpPr>
          <p:cNvPr id="4" name="日期版面配置區 3">
            <a:extLst>
              <a:ext uri="{FF2B5EF4-FFF2-40B4-BE49-F238E27FC236}">
                <a16:creationId xmlns:a16="http://schemas.microsoft.com/office/drawing/2014/main" id="{2F2C93F3-AE70-45BF-A1ED-ABE36B43BDA4}"/>
              </a:ext>
            </a:extLst>
          </p:cNvPr>
          <p:cNvSpPr>
            <a:spLocks noGrp="1"/>
          </p:cNvSpPr>
          <p:nvPr>
            <p:ph type="dt" sz="half" idx="10"/>
          </p:nvPr>
        </p:nvSpPr>
        <p:spPr/>
        <p:txBody>
          <a:bodyPr/>
          <a:lstStyle/>
          <a:p>
            <a:fld id="{4FC9E79E-4EA8-45E5-8D4D-778A5962F8FA}" type="datetime1">
              <a:rPr lang="zh-TW" altLang="en-US" smtClean="0"/>
              <a:t>2026/3/3</a:t>
            </a:fld>
            <a:endParaRPr lang="zh-TW" altLang="en-US"/>
          </a:p>
        </p:txBody>
      </p:sp>
      <p:sp>
        <p:nvSpPr>
          <p:cNvPr id="5" name="頁尾版面配置區 4">
            <a:extLst>
              <a:ext uri="{FF2B5EF4-FFF2-40B4-BE49-F238E27FC236}">
                <a16:creationId xmlns:a16="http://schemas.microsoft.com/office/drawing/2014/main" id="{A9EEA931-E0C3-4D55-B858-21E449B7FB08}"/>
              </a:ext>
            </a:extLst>
          </p:cNvPr>
          <p:cNvSpPr>
            <a:spLocks noGrp="1"/>
          </p:cNvSpPr>
          <p:nvPr>
            <p:ph type="ftr" sz="quarter" idx="11"/>
          </p:nvPr>
        </p:nvSpPr>
        <p:spPr/>
        <p:txBody>
          <a:bodyPr/>
          <a:lstStyle/>
          <a:p>
            <a:r>
              <a:rPr lang="en-US" altLang="zh-TW"/>
              <a:t>Andy</a:t>
            </a:r>
            <a:endParaRPr lang="zh-TW" altLang="en-US"/>
          </a:p>
        </p:txBody>
      </p:sp>
      <p:sp>
        <p:nvSpPr>
          <p:cNvPr id="6" name="投影片編號版面配置區 5">
            <a:extLst>
              <a:ext uri="{FF2B5EF4-FFF2-40B4-BE49-F238E27FC236}">
                <a16:creationId xmlns:a16="http://schemas.microsoft.com/office/drawing/2014/main" id="{378A36B1-D45C-4C88-9272-ABDC21A17067}"/>
              </a:ext>
            </a:extLst>
          </p:cNvPr>
          <p:cNvSpPr>
            <a:spLocks noGrp="1"/>
          </p:cNvSpPr>
          <p:nvPr>
            <p:ph type="sldNum" sz="quarter" idx="12"/>
          </p:nvPr>
        </p:nvSpPr>
        <p:spPr/>
        <p:txBody>
          <a:bodyPr/>
          <a:lstStyle/>
          <a:p>
            <a:fld id="{9ACDFCE2-71B5-4597-A6BE-5F851153812A}" type="slidenum">
              <a:rPr lang="zh-TW" altLang="en-US" smtClean="0"/>
              <a:pPr/>
              <a:t>99</a:t>
            </a:fld>
            <a:endParaRPr lang="zh-TW" altLang="en-US" dirty="0"/>
          </a:p>
        </p:txBody>
      </p:sp>
    </p:spTree>
    <p:extLst>
      <p:ext uri="{BB962C8B-B14F-4D97-AF65-F5344CB8AC3E}">
        <p14:creationId xmlns:p14="http://schemas.microsoft.com/office/powerpoint/2010/main" val="3092943700"/>
      </p:ext>
    </p:extLst>
  </p:cSld>
  <p:clrMapOvr>
    <a:masterClrMapping/>
  </p:clrMapOvr>
</p:sld>
</file>

<file path=ppt/theme/theme1.xml><?xml version="1.0" encoding="utf-8"?>
<a:theme xmlns:a="http://schemas.openxmlformats.org/drawingml/2006/main" name="都會">
  <a:themeElements>
    <a:clrScheme name="都會">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都會">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大都會</Template>
  <TotalTime>819</TotalTime>
  <Words>10389</Words>
  <Application>Microsoft Office PowerPoint</Application>
  <PresentationFormat>寬螢幕</PresentationFormat>
  <Paragraphs>1967</Paragraphs>
  <Slides>127</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127</vt:i4>
      </vt:variant>
    </vt:vector>
  </HeadingPairs>
  <TitlesOfParts>
    <vt:vector size="136" baseType="lpstr">
      <vt:lpstr>YahooSans VF</vt:lpstr>
      <vt:lpstr>Microsoft JhengHei</vt:lpstr>
      <vt:lpstr>Microsoft JhengHei</vt:lpstr>
      <vt:lpstr>新細明體</vt:lpstr>
      <vt:lpstr>Arial</vt:lpstr>
      <vt:lpstr>Calibri</vt:lpstr>
      <vt:lpstr>Calibri Light</vt:lpstr>
      <vt:lpstr>Times New Roman</vt:lpstr>
      <vt:lpstr>都會</vt:lpstr>
      <vt:lpstr> 性別平等與教育</vt:lpstr>
      <vt:lpstr>林安廸(Andy Lin)</vt:lpstr>
      <vt:lpstr>自我介紹</vt:lpstr>
      <vt:lpstr>最常出現的名字排序</vt:lpstr>
      <vt:lpstr>各世代前三大取用名</vt:lpstr>
      <vt:lpstr>PowerPoint 簡報</vt:lpstr>
      <vt:lpstr>PowerPoint 簡報</vt:lpstr>
      <vt:lpstr>PowerPoint 簡報</vt:lpstr>
      <vt:lpstr>PowerPoint 簡報</vt:lpstr>
      <vt:lpstr>PowerPoint 簡報</vt:lpstr>
      <vt:lpstr>各教育階段入學率差異</vt:lpstr>
      <vt:lpstr>就讀學類領域的差異-106</vt:lpstr>
      <vt:lpstr>就讀學類領域的差異-113</vt:lpstr>
      <vt:lpstr>PowerPoint 簡報</vt:lpstr>
      <vt:lpstr>各級學校校長性別人數-113</vt:lpstr>
      <vt:lpstr>性別區隔的課程設計</vt:lpstr>
      <vt:lpstr>教科書中的性別歧視</vt:lpstr>
      <vt:lpstr>PowerPoint 簡報</vt:lpstr>
      <vt:lpstr>PowerPoint 簡報</vt:lpstr>
      <vt:lpstr>PowerPoint 簡報</vt:lpstr>
      <vt:lpstr>測驗中的性別議題</vt:lpstr>
      <vt:lpstr>PowerPoint 簡報</vt:lpstr>
      <vt:lpstr>PowerPoint 簡報</vt:lpstr>
      <vt:lpstr>PowerPoint 簡報</vt:lpstr>
      <vt:lpstr>PowerPoint 簡報</vt:lpstr>
      <vt:lpstr>PowerPoint 簡報</vt:lpstr>
      <vt:lpstr>性別關鍵詞</vt:lpstr>
      <vt:lpstr>「多元性別族群」 （LGBTI persons）</vt:lpstr>
      <vt:lpstr>性別歧視</vt:lpstr>
      <vt:lpstr>十二年國民基本教育教科書 性別平等教育檢視指標</vt:lpstr>
      <vt:lpstr>PowerPoint 簡報</vt:lpstr>
      <vt:lpstr>PowerPoint 簡報</vt:lpstr>
      <vt:lpstr>PowerPoint 簡報</vt:lpstr>
      <vt:lpstr>PowerPoint 簡報</vt:lpstr>
      <vt:lpstr>師生互動過程的性別不平等</vt:lpstr>
      <vt:lpstr>PowerPoint 簡報</vt:lpstr>
      <vt:lpstr>PowerPoint 簡報</vt:lpstr>
      <vt:lpstr>PowerPoint 簡報</vt:lpstr>
      <vt:lpstr>PowerPoint 簡報</vt:lpstr>
      <vt:lpstr>營造更友善的環境</vt:lpstr>
      <vt:lpstr>PowerPoint 簡報</vt:lpstr>
      <vt:lpstr>性別平等三法</vt:lpstr>
      <vt:lpstr>立法目的不同</vt:lpstr>
      <vt:lpstr>適用場所不同</vt:lpstr>
      <vt:lpstr>適用對象不同</vt:lpstr>
      <vt:lpstr>主管機關不同-以桃園市為例</vt:lpstr>
      <vt:lpstr>性別平等教育法施行細則第八條</vt:lpstr>
      <vt:lpstr>性別平等教育法相關定義-人 (第三條第二款)</vt:lpstr>
      <vt:lpstr>性別平等教育法相關定義-事 第三條第三款</vt:lpstr>
      <vt:lpstr>疑似校園性別事件通報件數統計</vt:lpstr>
      <vt:lpstr>113年校園性騷擾事件調查屬實統計- 行為人身分與性別</vt:lpstr>
      <vt:lpstr>113年校園性騷擾事件調查屬實統計- 被害人身分與性別</vt:lpstr>
      <vt:lpstr>113年校園性騷擾事件調查屬實統計-按行為人年齡統計</vt:lpstr>
      <vt:lpstr>113年校園性騷擾事件調查屬實統計-按被害人年齡統計</vt:lpstr>
      <vt:lpstr>113年校園性騷擾事件調查屬實統計-按當事人關係統計</vt:lpstr>
      <vt:lpstr>性別平等教育法施行細則 第二條第二項</vt:lpstr>
      <vt:lpstr>性侵害</vt:lpstr>
      <vt:lpstr>刑法第10條</vt:lpstr>
      <vt:lpstr>違反意願-刑法第221條</vt:lpstr>
      <vt:lpstr>刑法第224條</vt:lpstr>
      <vt:lpstr>猥褻</vt:lpstr>
      <vt:lpstr>刑法第226條</vt:lpstr>
      <vt:lpstr>年齡未滿16歲刑法第 227 條</vt:lpstr>
      <vt:lpstr>利用權勢及機會刑法第 228 條</vt:lpstr>
      <vt:lpstr>霸凌的類型</vt:lpstr>
      <vt:lpstr>性霸凌性別平等教育法第三條第三款第三目</vt:lpstr>
      <vt:lpstr>數位/網路性別暴力</vt:lpstr>
      <vt:lpstr>兒童或少年性剝削</vt:lpstr>
      <vt:lpstr>何謂性騷擾？(一般界定) </vt:lpstr>
      <vt:lpstr>性騷擾</vt:lpstr>
      <vt:lpstr>PowerPoint 簡報</vt:lpstr>
      <vt:lpstr>PowerPoint 簡報</vt:lpstr>
      <vt:lpstr>行為具有”性”本質</vt:lpstr>
      <vt:lpstr>行為具有不合理性</vt:lpstr>
      <vt:lpstr>比不雅手勢執法遭棒協懲處  法院認定裁判性騷擾 </vt:lpstr>
      <vt:lpstr>PowerPoint 簡報</vt:lpstr>
      <vt:lpstr>PowerPoint 簡報</vt:lpstr>
      <vt:lpstr>行為不受歡迎</vt:lpstr>
      <vt:lpstr>性騷擾的類型</vt:lpstr>
      <vt:lpstr>常見的性騷擾行為</vt:lpstr>
      <vt:lpstr>你認為這些案例可能構成性騷擾嗎？</vt:lpstr>
      <vt:lpstr>PowerPoint 簡報</vt:lpstr>
      <vt:lpstr>性侵害、性騷擾的迷思與澄清</vt:lpstr>
      <vt:lpstr>認定性騷擾的關鍵-同理心</vt:lpstr>
      <vt:lpstr>不確定自己是否侵犯到別人</vt:lpstr>
      <vt:lpstr>如何避免性騷擾他人</vt:lpstr>
      <vt:lpstr>違反教師專業倫理行為</vt:lpstr>
      <vt:lpstr>案例</vt:lpstr>
      <vt:lpstr>PowerPoint 簡報</vt:lpstr>
      <vt:lpstr>PowerPoint 簡報</vt:lpstr>
      <vt:lpstr>PowerPoint 簡報</vt:lpstr>
      <vt:lpstr>案例</vt:lpstr>
      <vt:lpstr>PowerPoint 簡報</vt:lpstr>
      <vt:lpstr>PowerPoint 簡報</vt:lpstr>
      <vt:lpstr>性別教育的積極作為</vt:lpstr>
      <vt:lpstr>學校性平會組成</vt:lpstr>
      <vt:lpstr>學習環境及資源(性平法12-17條)</vt:lpstr>
      <vt:lpstr>學習環境及資源(性平法12-17條)</vt:lpstr>
      <vt:lpstr>學習環境及資源(性平法12-17條)</vt:lpstr>
      <vt:lpstr>如果發現校園性別事件</vt:lpstr>
      <vt:lpstr>如果你是目擊者</vt:lpstr>
      <vt:lpstr>如果你是受害者</vt:lpstr>
      <vt:lpstr>舉證的重要性</vt:lpstr>
      <vt:lpstr>法定通報及其他相關義務</vt:lpstr>
      <vt:lpstr>違反義務之罰則</vt:lpstr>
      <vt:lpstr>PowerPoint 簡報</vt:lpstr>
      <vt:lpstr>申請調查及救濟(性平法31-42條)</vt:lpstr>
      <vt:lpstr>PowerPoint 簡報</vt:lpstr>
      <vt:lpstr>檢舉、回覆與申覆</vt:lpstr>
      <vt:lpstr>調查與調查人員</vt:lpstr>
      <vt:lpstr>調查期間停聘與復職</vt:lpstr>
      <vt:lpstr>調查期間</vt:lpstr>
      <vt:lpstr>調查結果申覆</vt:lpstr>
      <vt:lpstr>主管機關裁量權</vt:lpstr>
      <vt:lpstr>別讓違法行為 毀了你的職涯</vt:lpstr>
      <vt:lpstr>教師法第14條(節錄)</vt:lpstr>
      <vt:lpstr>PowerPoint 簡報</vt:lpstr>
      <vt:lpstr>情節重大與否之判斷基準(節錄)</vt:lpstr>
      <vt:lpstr>情節重大與否之判斷基準(節錄)</vt:lpstr>
      <vt:lpstr>情節重大與否之判斷基準(節錄)</vt:lpstr>
      <vt:lpstr>教育人員任用條例第31條(節錄)</vt:lpstr>
      <vt:lpstr>短期補習班不適任人員認定通報資訊蒐集及查詢處理利用辦法第3條</vt:lpstr>
      <vt:lpstr>各教育場域不適任人員通報及查詢系統</vt:lpstr>
      <vt:lpstr>試試看</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Andy</dc:creator>
  <cp:lastModifiedBy>林安廸</cp:lastModifiedBy>
  <cp:revision>242</cp:revision>
  <dcterms:created xsi:type="dcterms:W3CDTF">2021-09-01T02:14:05Z</dcterms:created>
  <dcterms:modified xsi:type="dcterms:W3CDTF">2026-03-03T03:10:16Z</dcterms:modified>
</cp:coreProperties>
</file>