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7" r:id="rId1"/>
  </p:sldMasterIdLst>
  <p:notesMasterIdLst>
    <p:notesMasterId r:id="rId16"/>
  </p:notesMasterIdLst>
  <p:sldIdLst>
    <p:sldId id="261" r:id="rId2"/>
    <p:sldId id="256" r:id="rId3"/>
    <p:sldId id="257" r:id="rId4"/>
    <p:sldId id="276" r:id="rId5"/>
    <p:sldId id="265" r:id="rId6"/>
    <p:sldId id="266" r:id="rId7"/>
    <p:sldId id="268" r:id="rId8"/>
    <p:sldId id="270" r:id="rId9"/>
    <p:sldId id="273" r:id="rId10"/>
    <p:sldId id="277" r:id="rId11"/>
    <p:sldId id="274" r:id="rId12"/>
    <p:sldId id="275" r:id="rId13"/>
    <p:sldId id="263" r:id="rId14"/>
    <p:sldId id="27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40550D-337E-4C0E-80C5-60A8839165F6}" type="datetimeFigureOut">
              <a:rPr lang="zh-TW" altLang="en-US" smtClean="0"/>
              <a:t>2025/3/24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ECDAD-E081-4F65-8F94-FB478FE9704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175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1394BB8-9B6E-4820-856F-5B07B150EF40}" type="datetime1">
              <a:rPr lang="en-US" altLang="zh-TW" smtClean="0"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34715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6A96C-7149-4CBB-B2AF-C64C97D4B270}" type="datetime1">
              <a:rPr lang="en-US" altLang="zh-TW" smtClean="0"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434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B3659-EEDE-419C-92ED-11AEE5F81A0F}" type="datetime1">
              <a:rPr lang="en-US" altLang="zh-TW" smtClean="0"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348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1554-4DCB-4F69-91F7-95C3AEA4DA23}" type="datetime1">
              <a:rPr lang="en-US" altLang="zh-TW" smtClean="0"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916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604057-F3E6-4A70-B3C5-C55207339E3E}" type="datetime1">
              <a:rPr lang="en-US" altLang="zh-TW" smtClean="0"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358073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9A7B1-24A9-4DD6-9736-A2FABA8D49F0}" type="datetime1">
              <a:rPr lang="en-US" altLang="zh-TW" smtClean="0"/>
              <a:t>3/24/2025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911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74F1D-3FCA-4531-83C7-046373ED2E77}" type="datetime1">
              <a:rPr lang="en-US" altLang="zh-TW" smtClean="0"/>
              <a:t>3/24/2025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312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13114-64AF-4E89-BF80-542E9EA81899}" type="datetime1">
              <a:rPr lang="en-US" altLang="zh-TW" smtClean="0"/>
              <a:t>3/24/2025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524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BD13-4739-4508-8067-77168574157D}" type="datetime1">
              <a:rPr lang="en-US" altLang="zh-TW" smtClean="0"/>
              <a:t>3/24/2025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376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BEEDFB8-5E6C-4DAC-9DB7-DAC1D01945E2}" type="datetime1">
              <a:rPr lang="en-US" altLang="zh-TW" smtClean="0"/>
              <a:t>3/24/2025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3024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AACD93-19EF-4B06-9347-6150A47C5C2C}" type="datetime1">
              <a:rPr lang="en-US" altLang="zh-TW" smtClean="0"/>
              <a:t>3/24/2025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98943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CF05247F-4769-4DCB-A832-70AE5484E594}" type="datetime1">
              <a:rPr lang="en-US" altLang="zh-TW" smtClean="0"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37002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hf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law.moj.gov.tw/LawClass/LawSingle.aspx?pcode=S0020038&amp;flno=1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law.moj.gov.tw/LawClass/LawAll.aspx?pcode=S0110046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F1425A8-36F2-46DB-BFB0-606BC15862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5325" y="2605849"/>
            <a:ext cx="7766936" cy="1646302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7200" b="1" dirty="0">
                <a:solidFill>
                  <a:schemeClr val="accent4">
                    <a:lumMod val="50000"/>
                  </a:schemeClr>
                </a:solidFill>
              </a:rPr>
              <a:t>勤休制度宣導</a:t>
            </a:r>
            <a:br>
              <a:rPr lang="en-US" altLang="zh-TW" sz="7200" b="1" dirty="0"/>
            </a:br>
            <a:endParaRPr lang="zh-TW" altLang="en-US" sz="7200" b="1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91F2020-5494-4F9E-BC2F-CCEC89E6FF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8820" y="4845491"/>
            <a:ext cx="7766936" cy="1096899"/>
          </a:xfrm>
        </p:spPr>
        <p:txBody>
          <a:bodyPr>
            <a:normAutofit/>
          </a:bodyPr>
          <a:lstStyle/>
          <a:p>
            <a:r>
              <a:rPr lang="zh-TW" altLang="en-US" sz="3200" dirty="0">
                <a:solidFill>
                  <a:schemeClr val="accent4">
                    <a:lumMod val="50000"/>
                  </a:schemeClr>
                </a:solidFill>
              </a:rPr>
              <a:t>人事室</a:t>
            </a:r>
            <a:r>
              <a:rPr lang="en-US" altLang="zh-TW" sz="3200" dirty="0">
                <a:solidFill>
                  <a:schemeClr val="accent4">
                    <a:lumMod val="50000"/>
                  </a:schemeClr>
                </a:solidFill>
              </a:rPr>
              <a:t>114.3.24</a:t>
            </a:r>
            <a:endParaRPr lang="zh-TW" altLang="en-US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8A45DE3-EE85-9E93-6CF4-B67D5CA17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8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B197D9-F03D-97B0-7CBC-97668DBCCD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bject 32">
            <a:extLst>
              <a:ext uri="{FF2B5EF4-FFF2-40B4-BE49-F238E27FC236}">
                <a16:creationId xmlns:a16="http://schemas.microsoft.com/office/drawing/2014/main" id="{F73546CA-F41F-D4D1-48A7-2ADD730299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-765314" y="150524"/>
            <a:ext cx="9432235" cy="747213"/>
          </a:xfrm>
          <a:prstGeom prst="rect">
            <a:avLst/>
          </a:prstGeom>
        </p:spPr>
        <p:txBody>
          <a:bodyPr vert="horz" wrap="square" lIns="0" tIns="8467" rIns="0" bIns="0" rtlCol="0" anchor="t">
            <a:spAutoFit/>
          </a:bodyPr>
          <a:lstStyle/>
          <a:p>
            <a:pPr marL="2037182">
              <a:lnSpc>
                <a:spcPct val="100000"/>
              </a:lnSpc>
              <a:spcBef>
                <a:spcPts val="67"/>
              </a:spcBef>
            </a:pPr>
            <a:r>
              <a:rPr sz="4800" dirty="0" err="1">
                <a:solidFill>
                  <a:schemeClr val="bg2">
                    <a:lumMod val="25000"/>
                  </a:schemeClr>
                </a:solidFill>
              </a:rPr>
              <a:t>加班</a:t>
            </a:r>
            <a:r>
              <a:rPr lang="zh-TW" altLang="en-US" sz="4800" dirty="0">
                <a:solidFill>
                  <a:schemeClr val="bg2">
                    <a:lumMod val="25000"/>
                  </a:schemeClr>
                </a:solidFill>
              </a:rPr>
              <a:t>費</a:t>
            </a:r>
            <a:r>
              <a:rPr sz="4800" dirty="0" err="1">
                <a:solidFill>
                  <a:schemeClr val="bg2">
                    <a:lumMod val="25000"/>
                  </a:schemeClr>
                </a:solidFill>
              </a:rPr>
              <a:t>補償</a:t>
            </a:r>
            <a:r>
              <a:rPr lang="zh-TW" altLang="en-US" sz="4800" dirty="0">
                <a:solidFill>
                  <a:schemeClr val="bg2">
                    <a:lumMod val="25000"/>
                  </a:schemeClr>
                </a:solidFill>
              </a:rPr>
              <a:t>案例</a:t>
            </a:r>
            <a:endParaRPr sz="4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6" name="object 36">
            <a:extLst>
              <a:ext uri="{FF2B5EF4-FFF2-40B4-BE49-F238E27FC236}">
                <a16:creationId xmlns:a16="http://schemas.microsoft.com/office/drawing/2014/main" id="{D168A885-E34B-CDD3-3A07-1C81D9D53754}"/>
              </a:ext>
            </a:extLst>
          </p:cNvPr>
          <p:cNvSpPr txBox="1"/>
          <p:nvPr/>
        </p:nvSpPr>
        <p:spPr>
          <a:xfrm>
            <a:off x="1533300" y="1146215"/>
            <a:ext cx="10284326" cy="5388997"/>
          </a:xfrm>
          <a:prstGeom prst="rect">
            <a:avLst/>
          </a:prstGeom>
        </p:spPr>
        <p:txBody>
          <a:bodyPr vert="horz" wrap="square" lIns="0" tIns="183727" rIns="0" bIns="0" rtlCol="0">
            <a:spAutoFit/>
          </a:bodyPr>
          <a:lstStyle/>
          <a:p>
            <a:pPr marL="707403" indent="-457200">
              <a:spcBef>
                <a:spcPts val="1447"/>
              </a:spcBef>
              <a:buFont typeface="Wingdings" panose="05000000000000000000" pitchFamily="2" charset="2"/>
              <a:buChar char="l"/>
            </a:pPr>
            <a:r>
              <a:rPr lang="zh-TW" altLang="en-US" sz="3067" b="1" spc="-3" dirty="0">
                <a:solidFill>
                  <a:schemeClr val="bg2">
                    <a:lumMod val="25000"/>
                  </a:schemeClr>
                </a:solidFill>
                <a:latin typeface="微軟正黑體"/>
                <a:cs typeface="微軟正黑體"/>
              </a:rPr>
              <a:t>公務人員：</a:t>
            </a:r>
            <a:r>
              <a:rPr lang="en-US" altLang="zh-TW" sz="3067" b="1" spc="-3" dirty="0">
                <a:solidFill>
                  <a:schemeClr val="bg2">
                    <a:lumMod val="25000"/>
                  </a:schemeClr>
                </a:solidFill>
                <a:latin typeface="微軟正黑體"/>
                <a:cs typeface="微軟正黑體"/>
              </a:rPr>
              <a:t>(</a:t>
            </a:r>
            <a:r>
              <a:rPr lang="zh-TW" altLang="en-US" sz="3067" b="1" spc="-3" dirty="0">
                <a:solidFill>
                  <a:schemeClr val="bg2">
                    <a:lumMod val="25000"/>
                  </a:schemeClr>
                </a:solidFill>
                <a:latin typeface="微軟正黑體"/>
                <a:cs typeface="微軟正黑體"/>
              </a:rPr>
              <a:t>本</a:t>
            </a:r>
            <a:r>
              <a:rPr lang="en-US" altLang="zh-TW" sz="3067" b="1" spc="-3" dirty="0">
                <a:solidFill>
                  <a:schemeClr val="bg2">
                    <a:lumMod val="25000"/>
                  </a:schemeClr>
                </a:solidFill>
                <a:latin typeface="微軟正黑體"/>
                <a:cs typeface="微軟正黑體"/>
              </a:rPr>
              <a:t>(</a:t>
            </a:r>
            <a:r>
              <a:rPr lang="zh-TW" altLang="en-US" sz="3067" b="1" spc="-3" dirty="0">
                <a:solidFill>
                  <a:schemeClr val="bg2">
                    <a:lumMod val="25000"/>
                  </a:schemeClr>
                </a:solidFill>
                <a:latin typeface="微軟正黑體"/>
                <a:cs typeface="微軟正黑體"/>
              </a:rPr>
              <a:t>年功</a:t>
            </a:r>
            <a:r>
              <a:rPr lang="en-US" altLang="zh-TW" sz="3067" b="1" spc="-3" dirty="0">
                <a:solidFill>
                  <a:schemeClr val="bg2">
                    <a:lumMod val="25000"/>
                  </a:schemeClr>
                </a:solidFill>
                <a:latin typeface="微軟正黑體"/>
                <a:cs typeface="微軟正黑體"/>
              </a:rPr>
              <a:t>)</a:t>
            </a:r>
            <a:r>
              <a:rPr lang="zh-TW" altLang="en-US" sz="3067" b="1" spc="-3" dirty="0">
                <a:solidFill>
                  <a:schemeClr val="bg2">
                    <a:lumMod val="25000"/>
                  </a:schemeClr>
                </a:solidFill>
                <a:latin typeface="微軟正黑體"/>
                <a:cs typeface="微軟正黑體"/>
              </a:rPr>
              <a:t>俸</a:t>
            </a:r>
            <a:r>
              <a:rPr lang="en-US" altLang="zh-TW" sz="3067" b="1" spc="-3" dirty="0">
                <a:solidFill>
                  <a:schemeClr val="bg2">
                    <a:lumMod val="25000"/>
                  </a:schemeClr>
                </a:solidFill>
                <a:latin typeface="微軟正黑體"/>
                <a:cs typeface="微軟正黑體"/>
              </a:rPr>
              <a:t>+</a:t>
            </a:r>
            <a:r>
              <a:rPr lang="zh-TW" altLang="en-US" sz="3067" b="1" spc="-3" dirty="0">
                <a:solidFill>
                  <a:schemeClr val="bg2">
                    <a:lumMod val="25000"/>
                  </a:schemeClr>
                </a:solidFill>
                <a:latin typeface="微軟正黑體"/>
                <a:cs typeface="微軟正黑體"/>
              </a:rPr>
              <a:t>專業加給</a:t>
            </a:r>
            <a:r>
              <a:rPr lang="en-US" altLang="zh-TW" sz="3067" b="1" spc="-3" dirty="0">
                <a:solidFill>
                  <a:schemeClr val="bg2">
                    <a:lumMod val="25000"/>
                  </a:schemeClr>
                </a:solidFill>
                <a:latin typeface="微軟正黑體"/>
                <a:cs typeface="微軟正黑體"/>
              </a:rPr>
              <a:t>+</a:t>
            </a:r>
            <a:r>
              <a:rPr lang="zh-TW" altLang="en-US" sz="3067" b="1" spc="-3" dirty="0">
                <a:solidFill>
                  <a:schemeClr val="bg2">
                    <a:lumMod val="25000"/>
                  </a:schemeClr>
                </a:solidFill>
                <a:latin typeface="微軟正黑體"/>
                <a:cs typeface="微軟正黑體"/>
              </a:rPr>
              <a:t>主管職務加給</a:t>
            </a:r>
            <a:r>
              <a:rPr lang="en-US" altLang="zh-TW" sz="3067" b="1" spc="-3" dirty="0">
                <a:solidFill>
                  <a:schemeClr val="bg2">
                    <a:lumMod val="25000"/>
                  </a:schemeClr>
                </a:solidFill>
                <a:latin typeface="微軟正黑體"/>
                <a:cs typeface="微軟正黑體"/>
              </a:rPr>
              <a:t>)/240</a:t>
            </a:r>
          </a:p>
          <a:p>
            <a:pPr marL="707403" indent="-457200">
              <a:spcBef>
                <a:spcPts val="1447"/>
              </a:spcBef>
              <a:buFont typeface="Wingdings" panose="05000000000000000000" pitchFamily="2" charset="2"/>
              <a:buChar char="l"/>
            </a:pPr>
            <a:r>
              <a:rPr lang="zh-TW" altLang="en-US" sz="3067" b="1" spc="-3" dirty="0">
                <a:solidFill>
                  <a:schemeClr val="bg2">
                    <a:lumMod val="25000"/>
                  </a:schemeClr>
                </a:solidFill>
                <a:latin typeface="微軟正黑體"/>
                <a:cs typeface="微軟正黑體"/>
              </a:rPr>
              <a:t>勞基法人員：月支單一薪酬</a:t>
            </a:r>
            <a:r>
              <a:rPr lang="en-US" altLang="zh-TW" sz="3067" b="1" spc="-3" dirty="0">
                <a:solidFill>
                  <a:schemeClr val="bg2">
                    <a:lumMod val="25000"/>
                  </a:schemeClr>
                </a:solidFill>
                <a:latin typeface="微軟正黑體"/>
                <a:cs typeface="微軟正黑體"/>
              </a:rPr>
              <a:t>/240</a:t>
            </a:r>
          </a:p>
          <a:p>
            <a:pPr marL="250203">
              <a:spcBef>
                <a:spcPts val="1447"/>
              </a:spcBef>
            </a:pPr>
            <a:r>
              <a:rPr lang="zh-TW" altLang="en-US" sz="3600" b="1" spc="-3" dirty="0">
                <a:solidFill>
                  <a:schemeClr val="tx2">
                    <a:lumMod val="90000"/>
                    <a:lumOff val="10000"/>
                  </a:schemeClr>
                </a:solidFill>
                <a:latin typeface="微軟正黑體"/>
                <a:cs typeface="微軟正黑體"/>
              </a:rPr>
              <a:t>說明</a:t>
            </a:r>
            <a:r>
              <a:rPr lang="en-US" altLang="zh-TW" sz="3600" b="1" spc="-3" dirty="0">
                <a:solidFill>
                  <a:schemeClr val="tx2">
                    <a:lumMod val="90000"/>
                    <a:lumOff val="10000"/>
                  </a:schemeClr>
                </a:solidFill>
                <a:latin typeface="微軟正黑體"/>
                <a:cs typeface="微軟正黑體"/>
              </a:rPr>
              <a:t>-</a:t>
            </a:r>
          </a:p>
          <a:p>
            <a:pPr marL="250203">
              <a:spcBef>
                <a:spcPts val="1447"/>
              </a:spcBef>
            </a:pPr>
            <a:r>
              <a:rPr lang="zh-TW" altLang="en-US" sz="24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微軟正黑體"/>
                <a:cs typeface="微軟正黑體"/>
              </a:rPr>
              <a:t>公務人員</a:t>
            </a:r>
            <a:r>
              <a:rPr lang="en-US" altLang="zh-TW" sz="24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微軟正黑體"/>
                <a:cs typeface="微軟正黑體"/>
              </a:rPr>
              <a:t>(</a:t>
            </a:r>
            <a:r>
              <a:rPr lang="zh-TW" altLang="en-US" sz="24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微軟正黑體"/>
                <a:cs typeface="微軟正黑體"/>
              </a:rPr>
              <a:t>主管</a:t>
            </a:r>
            <a:r>
              <a:rPr lang="en-US" altLang="zh-TW" sz="24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微軟正黑體"/>
                <a:cs typeface="微軟正黑體"/>
              </a:rPr>
              <a:t>)</a:t>
            </a:r>
            <a:r>
              <a:rPr lang="zh-TW" altLang="en-US" sz="24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微軟正黑體"/>
                <a:cs typeface="微軟正黑體"/>
              </a:rPr>
              <a:t>薦任</a:t>
            </a:r>
            <a:r>
              <a:rPr lang="en-US" altLang="zh-TW" sz="24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微軟正黑體"/>
                <a:cs typeface="微軟正黑體"/>
              </a:rPr>
              <a:t>9</a:t>
            </a:r>
            <a:r>
              <a:rPr lang="zh-TW" altLang="en-US" sz="24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微軟正黑體"/>
                <a:cs typeface="微軟正黑體"/>
              </a:rPr>
              <a:t>職等年功俸</a:t>
            </a:r>
            <a:r>
              <a:rPr lang="en-US" altLang="zh-TW" sz="24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微軟正黑體"/>
                <a:cs typeface="微軟正黑體"/>
              </a:rPr>
              <a:t>7</a:t>
            </a:r>
            <a:r>
              <a:rPr lang="zh-TW" altLang="en-US" sz="24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微軟正黑體"/>
                <a:cs typeface="微軟正黑體"/>
              </a:rPr>
              <a:t>級加班支給基準：</a:t>
            </a:r>
            <a:r>
              <a:rPr lang="en-US" altLang="zh-TW" sz="2400" b="1" dirty="0">
                <a:solidFill>
                  <a:srgbClr val="7030A0"/>
                </a:solidFill>
                <a:latin typeface="微軟正黑體"/>
                <a:cs typeface="微軟正黑體"/>
              </a:rPr>
              <a:t>(52,540+30,020+9,710)/240=384(</a:t>
            </a:r>
            <a:r>
              <a:rPr lang="zh-TW" altLang="en-US" sz="2400" b="1" dirty="0">
                <a:solidFill>
                  <a:srgbClr val="7030A0"/>
                </a:solidFill>
                <a:latin typeface="微軟正黑體"/>
                <a:cs typeface="微軟正黑體"/>
              </a:rPr>
              <a:t>四捨五入</a:t>
            </a:r>
            <a:r>
              <a:rPr lang="en-US" altLang="zh-TW" sz="2400" b="1" dirty="0">
                <a:solidFill>
                  <a:srgbClr val="7030A0"/>
                </a:solidFill>
                <a:latin typeface="微軟正黑體"/>
                <a:cs typeface="微軟正黑體"/>
              </a:rPr>
              <a:t>)</a:t>
            </a:r>
          </a:p>
          <a:p>
            <a:pPr marL="250203">
              <a:spcBef>
                <a:spcPts val="1447"/>
              </a:spcBef>
            </a:pPr>
            <a:r>
              <a:rPr lang="zh-TW" altLang="en-US" sz="24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微軟正黑體"/>
                <a:cs typeface="微軟正黑體"/>
              </a:rPr>
              <a:t>約用人員一級十階加班支給基準：</a:t>
            </a:r>
            <a:endParaRPr lang="en-US" altLang="zh-TW" sz="2400" b="1" dirty="0">
              <a:solidFill>
                <a:schemeClr val="tx2">
                  <a:lumMod val="90000"/>
                  <a:lumOff val="10000"/>
                </a:schemeClr>
              </a:solidFill>
              <a:latin typeface="微軟正黑體"/>
              <a:cs typeface="微軟正黑體"/>
            </a:endParaRPr>
          </a:p>
          <a:p>
            <a:pPr marL="250203">
              <a:spcBef>
                <a:spcPts val="1447"/>
              </a:spcBef>
            </a:pPr>
            <a:r>
              <a:rPr lang="en-US" altLang="zh-TW" sz="2400" b="1" dirty="0">
                <a:solidFill>
                  <a:srgbClr val="7030A0"/>
                </a:solidFill>
                <a:latin typeface="微軟正黑體"/>
                <a:cs typeface="微軟正黑體"/>
              </a:rPr>
              <a:t>41,820/240=174(</a:t>
            </a:r>
            <a:r>
              <a:rPr lang="zh-TW" altLang="en-US" sz="2400" b="1" dirty="0">
                <a:solidFill>
                  <a:srgbClr val="7030A0"/>
                </a:solidFill>
                <a:latin typeface="微軟正黑體"/>
                <a:cs typeface="微軟正黑體"/>
              </a:rPr>
              <a:t>四捨五入</a:t>
            </a:r>
            <a:r>
              <a:rPr lang="en-US" altLang="zh-TW" sz="2400" b="1" dirty="0">
                <a:solidFill>
                  <a:srgbClr val="7030A0"/>
                </a:solidFill>
                <a:latin typeface="微軟正黑體"/>
                <a:cs typeface="微軟正黑體"/>
              </a:rPr>
              <a:t>)</a:t>
            </a:r>
            <a:endParaRPr sz="2100" dirty="0">
              <a:latin typeface="微軟正黑體"/>
              <a:cs typeface="微軟正黑體"/>
            </a:endParaRPr>
          </a:p>
          <a:p>
            <a:pPr marL="707403" indent="-457200">
              <a:buFont typeface="Wingdings" panose="05000000000000000000" pitchFamily="2" charset="2"/>
              <a:buChar char="l"/>
            </a:pPr>
            <a:r>
              <a:rPr sz="3067" b="1" spc="-3" dirty="0">
                <a:solidFill>
                  <a:schemeClr val="bg2">
                    <a:lumMod val="25000"/>
                  </a:schemeClr>
                </a:solidFill>
                <a:latin typeface="微軟正黑體"/>
                <a:cs typeface="微軟正黑體"/>
              </a:rPr>
              <a:t>行政獎</a:t>
            </a:r>
            <a:r>
              <a:rPr sz="3067" b="1" dirty="0">
                <a:solidFill>
                  <a:schemeClr val="bg2">
                    <a:lumMod val="25000"/>
                  </a:schemeClr>
                </a:solidFill>
                <a:latin typeface="微軟正黑體"/>
                <a:cs typeface="微軟正黑體"/>
              </a:rPr>
              <a:t>勵</a:t>
            </a:r>
            <a:endParaRPr sz="3067" dirty="0">
              <a:solidFill>
                <a:schemeClr val="bg2">
                  <a:lumMod val="25000"/>
                </a:schemeClr>
              </a:solidFill>
              <a:latin typeface="微軟正黑體"/>
              <a:cs typeface="微軟正黑體"/>
            </a:endParaRPr>
          </a:p>
          <a:p>
            <a:pPr marL="566872" marR="291691">
              <a:lnSpc>
                <a:spcPct val="108000"/>
              </a:lnSpc>
              <a:spcBef>
                <a:spcPts val="720"/>
              </a:spcBef>
            </a:pPr>
            <a:r>
              <a:rPr sz="2400" spc="-3" dirty="0">
                <a:latin typeface="微軟正黑體"/>
                <a:cs typeface="微軟正黑體"/>
              </a:rPr>
              <a:t>因機關預算之限制或必要範圍內之業務需要，致無法給予加班費、補休假，</a:t>
            </a:r>
            <a:r>
              <a:rPr sz="2400" spc="-3" dirty="0">
                <a:solidFill>
                  <a:srgbClr val="FF0000"/>
                </a:solidFill>
                <a:latin typeface="微軟正黑體"/>
                <a:cs typeface="微軟正黑體"/>
              </a:rPr>
              <a:t>應給予公務⼈員考績（成</a:t>
            </a:r>
            <a:r>
              <a:rPr sz="2400" dirty="0">
                <a:solidFill>
                  <a:srgbClr val="FF0000"/>
                </a:solidFill>
                <a:latin typeface="微軟正黑體"/>
                <a:cs typeface="微軟正黑體"/>
              </a:rPr>
              <a:t>、 </a:t>
            </a:r>
            <a:r>
              <a:rPr sz="2400" spc="-3" dirty="0" err="1">
                <a:solidFill>
                  <a:srgbClr val="FF0000"/>
                </a:solidFill>
                <a:latin typeface="微軟正黑體"/>
                <a:cs typeface="微軟正黑體"/>
              </a:rPr>
              <a:t>核）法規所定平時考核之獎勵</a:t>
            </a:r>
            <a:r>
              <a:rPr lang="zh-TW" altLang="en-US" sz="2400" spc="-3" dirty="0">
                <a:latin typeface="微軟正黑體"/>
                <a:cs typeface="微軟正黑體"/>
              </a:rPr>
              <a:t>。</a:t>
            </a:r>
            <a:endParaRPr sz="2400" dirty="0">
              <a:latin typeface="微軟正黑體"/>
              <a:cs typeface="微軟正黑體"/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BD4B3A42-A235-C09D-A040-C1AD1F19B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95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1633707" y="2187461"/>
            <a:ext cx="9701107" cy="2631340"/>
          </a:xfrm>
          <a:prstGeom prst="rect">
            <a:avLst/>
          </a:prstGeom>
        </p:spPr>
        <p:txBody>
          <a:bodyPr vert="horz" wrap="square" lIns="0" tIns="8043" rIns="0" bIns="0" rtlCol="0">
            <a:spAutoFit/>
          </a:bodyPr>
          <a:lstStyle/>
          <a:p>
            <a:pPr marL="465667" marR="3387" indent="-457200">
              <a:lnSpc>
                <a:spcPct val="116500"/>
              </a:lnSpc>
              <a:spcBef>
                <a:spcPts val="63"/>
              </a:spcBef>
              <a:buFont typeface="Wingdings" panose="05000000000000000000" pitchFamily="2" charset="2"/>
              <a:buChar char="u"/>
            </a:pPr>
            <a:r>
              <a:rPr sz="2933" spc="-3" dirty="0">
                <a:latin typeface="微軟正黑體"/>
                <a:cs typeface="微軟正黑體"/>
              </a:rPr>
              <a:t>依各機關正常辦公時間為每⽇辦公時數之起算時點，以連</a:t>
            </a:r>
            <a:r>
              <a:rPr sz="2933" dirty="0">
                <a:latin typeface="微軟正黑體"/>
                <a:cs typeface="微軟正黑體"/>
              </a:rPr>
              <a:t>續  </a:t>
            </a:r>
            <a:r>
              <a:rPr sz="2933" spc="-76" dirty="0">
                <a:latin typeface="微軟正黑體"/>
                <a:cs typeface="微軟正黑體"/>
              </a:rPr>
              <a:t>24</a:t>
            </a:r>
            <a:r>
              <a:rPr sz="2933" spc="-3" dirty="0">
                <a:latin typeface="微軟正黑體"/>
                <a:cs typeface="微軟正黑體"/>
              </a:rPr>
              <a:t>⼩時為⼀⽇上限</a:t>
            </a:r>
            <a:r>
              <a:rPr sz="2933" dirty="0">
                <a:latin typeface="微軟正黑體"/>
                <a:cs typeface="微軟正黑體"/>
              </a:rPr>
              <a:t>。</a:t>
            </a:r>
          </a:p>
          <a:p>
            <a:pPr marL="465667" marR="375515" indent="-457200">
              <a:lnSpc>
                <a:spcPts val="4100"/>
              </a:lnSpc>
              <a:spcBef>
                <a:spcPts val="233"/>
              </a:spcBef>
              <a:buFont typeface="Wingdings" panose="05000000000000000000" pitchFamily="2" charset="2"/>
              <a:buChar char="u"/>
            </a:pPr>
            <a:r>
              <a:rPr sz="2933" spc="-3" dirty="0">
                <a:latin typeface="微軟正黑體"/>
                <a:cs typeface="微軟正黑體"/>
              </a:rPr>
              <a:t>辦公時間跨越⼆⽇者，應合併計算為第⼀⽇之辦公時間</a:t>
            </a:r>
            <a:r>
              <a:rPr sz="2933" dirty="0">
                <a:latin typeface="微軟正黑體"/>
                <a:cs typeface="微軟正黑體"/>
              </a:rPr>
              <a:t>。 </a:t>
            </a:r>
            <a:r>
              <a:rPr sz="2933" spc="-3" dirty="0">
                <a:latin typeface="微軟正黑體"/>
                <a:cs typeface="微軟正黑體"/>
              </a:rPr>
              <a:t>例</a:t>
            </a:r>
            <a:r>
              <a:rPr sz="2933" spc="136" dirty="0">
                <a:latin typeface="微軟正黑體"/>
                <a:cs typeface="微軟正黑體"/>
              </a:rPr>
              <a:t>:</a:t>
            </a:r>
            <a:r>
              <a:rPr sz="2933" spc="-76" dirty="0">
                <a:latin typeface="微軟正黑體"/>
                <a:cs typeface="微軟正黑體"/>
              </a:rPr>
              <a:t> </a:t>
            </a:r>
            <a:r>
              <a:rPr lang="en-US" altLang="zh-TW" sz="2933" spc="-70" dirty="0">
                <a:latin typeface="微軟正黑體"/>
                <a:cs typeface="微軟正黑體"/>
              </a:rPr>
              <a:t>4</a:t>
            </a:r>
            <a:r>
              <a:rPr sz="2933" spc="-70" dirty="0">
                <a:latin typeface="微軟正黑體"/>
                <a:cs typeface="微軟正黑體"/>
              </a:rPr>
              <a:t>/1(1600-2400)</a:t>
            </a:r>
            <a:r>
              <a:rPr sz="2933" b="1" spc="-70" dirty="0">
                <a:solidFill>
                  <a:srgbClr val="003DA7"/>
                </a:solidFill>
                <a:latin typeface="微軟正黑體"/>
                <a:cs typeface="微軟正黑體"/>
              </a:rPr>
              <a:t>8</a:t>
            </a:r>
            <a:r>
              <a:rPr sz="2933" b="1" dirty="0">
                <a:solidFill>
                  <a:srgbClr val="003DA7"/>
                </a:solidFill>
                <a:latin typeface="微軟正黑體"/>
                <a:cs typeface="微軟正黑體"/>
              </a:rPr>
              <a:t>時</a:t>
            </a:r>
            <a:r>
              <a:rPr sz="2933" b="1" spc="-76" dirty="0">
                <a:solidFill>
                  <a:srgbClr val="003DA7"/>
                </a:solidFill>
                <a:latin typeface="微軟正黑體"/>
                <a:cs typeface="微軟正黑體"/>
              </a:rPr>
              <a:t> </a:t>
            </a:r>
            <a:r>
              <a:rPr sz="2933" spc="-537" dirty="0">
                <a:latin typeface="微軟正黑體"/>
                <a:cs typeface="微軟正黑體"/>
              </a:rPr>
              <a:t>+</a:t>
            </a:r>
            <a:r>
              <a:rPr sz="2933" spc="-470" dirty="0">
                <a:latin typeface="微軟正黑體"/>
                <a:cs typeface="微軟正黑體"/>
              </a:rPr>
              <a:t> </a:t>
            </a:r>
            <a:r>
              <a:rPr lang="en-US" altLang="zh-TW" sz="2933" spc="-70" dirty="0">
                <a:latin typeface="微軟正黑體"/>
                <a:cs typeface="微軟正黑體"/>
              </a:rPr>
              <a:t>4</a:t>
            </a:r>
            <a:r>
              <a:rPr sz="2933" spc="-70" dirty="0">
                <a:latin typeface="微軟正黑體"/>
                <a:cs typeface="微軟正黑體"/>
              </a:rPr>
              <a:t>/2(0000-0</a:t>
            </a:r>
            <a:r>
              <a:rPr lang="en-US" altLang="zh-TW" sz="2933" spc="-70" dirty="0">
                <a:latin typeface="微軟正黑體"/>
                <a:cs typeface="微軟正黑體"/>
              </a:rPr>
              <a:t>4</a:t>
            </a:r>
            <a:r>
              <a:rPr sz="2933" spc="-70" dirty="0">
                <a:latin typeface="微軟正黑體"/>
                <a:cs typeface="微軟正黑體"/>
              </a:rPr>
              <a:t>00)</a:t>
            </a:r>
            <a:r>
              <a:rPr lang="en-US" altLang="zh-TW" sz="2933" b="1" spc="-70" dirty="0">
                <a:solidFill>
                  <a:srgbClr val="003DA7"/>
                </a:solidFill>
                <a:latin typeface="微軟正黑體"/>
                <a:cs typeface="微軟正黑體"/>
              </a:rPr>
              <a:t>4</a:t>
            </a:r>
            <a:r>
              <a:rPr sz="2933" b="1" dirty="0">
                <a:solidFill>
                  <a:srgbClr val="003DA7"/>
                </a:solidFill>
                <a:latin typeface="微軟正黑體"/>
                <a:cs typeface="微軟正黑體"/>
              </a:rPr>
              <a:t>時</a:t>
            </a:r>
            <a:endParaRPr sz="2933" dirty="0">
              <a:latin typeface="微軟正黑體"/>
              <a:cs typeface="微軟正黑體"/>
            </a:endParaRPr>
          </a:p>
          <a:p>
            <a:pPr marL="543164">
              <a:spcBef>
                <a:spcPts val="347"/>
              </a:spcBef>
              <a:tabLst>
                <a:tab pos="916986" algn="l"/>
              </a:tabLst>
            </a:pPr>
            <a:r>
              <a:rPr sz="2933" spc="-537" dirty="0">
                <a:latin typeface="微軟正黑體"/>
                <a:cs typeface="微軟正黑體"/>
              </a:rPr>
              <a:t>=	</a:t>
            </a:r>
            <a:r>
              <a:rPr lang="en-US" altLang="zh-TW" sz="2933" spc="-40" dirty="0">
                <a:latin typeface="微軟正黑體"/>
                <a:cs typeface="微軟正黑體"/>
              </a:rPr>
              <a:t>4</a:t>
            </a:r>
            <a:r>
              <a:rPr sz="2933" spc="-40" dirty="0">
                <a:latin typeface="微軟正黑體"/>
                <a:cs typeface="微軟正黑體"/>
              </a:rPr>
              <a:t>/1(</a:t>
            </a:r>
            <a:r>
              <a:rPr sz="2933" b="1" spc="-40" dirty="0">
                <a:solidFill>
                  <a:srgbClr val="003DA7"/>
                </a:solidFill>
                <a:latin typeface="微軟正黑體"/>
                <a:cs typeface="微軟正黑體"/>
              </a:rPr>
              <a:t>1</a:t>
            </a:r>
            <a:r>
              <a:rPr lang="en-US" altLang="zh-TW" sz="2933" b="1" spc="-40" dirty="0">
                <a:solidFill>
                  <a:srgbClr val="003DA7"/>
                </a:solidFill>
                <a:latin typeface="微軟正黑體"/>
                <a:cs typeface="微軟正黑體"/>
              </a:rPr>
              <a:t>2</a:t>
            </a:r>
            <a:r>
              <a:rPr sz="2933" b="1" dirty="0">
                <a:solidFill>
                  <a:srgbClr val="003DA7"/>
                </a:solidFill>
                <a:latin typeface="微軟正黑體"/>
                <a:cs typeface="微軟正黑體"/>
              </a:rPr>
              <a:t>時</a:t>
            </a:r>
            <a:r>
              <a:rPr sz="2933" spc="50" dirty="0">
                <a:latin typeface="微軟正黑體"/>
                <a:cs typeface="微軟正黑體"/>
              </a:rPr>
              <a:t>)</a:t>
            </a:r>
            <a:endParaRPr sz="2933" dirty="0">
              <a:latin typeface="微軟正黑體"/>
              <a:cs typeface="微軟正黑體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1499849" y="2641971"/>
            <a:ext cx="0" cy="3479800"/>
          </a:xfrm>
          <a:custGeom>
            <a:avLst/>
            <a:gdLst/>
            <a:ahLst/>
            <a:cxnLst/>
            <a:rect l="l" t="t" r="r" b="b"/>
            <a:pathLst>
              <a:path h="5219700">
                <a:moveTo>
                  <a:pt x="0" y="0"/>
                </a:moveTo>
                <a:lnTo>
                  <a:pt x="0" y="5219699"/>
                </a:lnTo>
              </a:path>
            </a:pathLst>
          </a:custGeom>
          <a:ln w="19049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" name="object 8"/>
          <p:cNvSpPr/>
          <p:nvPr/>
        </p:nvSpPr>
        <p:spPr>
          <a:xfrm>
            <a:off x="603664" y="6121770"/>
            <a:ext cx="10902950" cy="12700"/>
          </a:xfrm>
          <a:custGeom>
            <a:avLst/>
            <a:gdLst/>
            <a:ahLst/>
            <a:cxnLst/>
            <a:rect l="l" t="t" r="r" b="b"/>
            <a:pathLst>
              <a:path w="16354425" h="19050">
                <a:moveTo>
                  <a:pt x="0" y="0"/>
                </a:moveTo>
                <a:lnTo>
                  <a:pt x="16353803" y="0"/>
                </a:lnTo>
                <a:lnTo>
                  <a:pt x="16353803" y="19049"/>
                </a:lnTo>
                <a:lnTo>
                  <a:pt x="0" y="19049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2EC7BE2F-CEFF-AD7B-EB81-2A7BBC307576}"/>
              </a:ext>
            </a:extLst>
          </p:cNvPr>
          <p:cNvSpPr txBox="1"/>
          <p:nvPr/>
        </p:nvSpPr>
        <p:spPr>
          <a:xfrm>
            <a:off x="1371598" y="1062839"/>
            <a:ext cx="76233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/>
              <a:t>辦公時數跨日合併計算方式</a:t>
            </a: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B785D2D2-DC5B-E00B-2EEA-3CB181DE0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6818AA-7EEB-A1C5-2972-4D1AC68DC2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>
            <a:extLst>
              <a:ext uri="{FF2B5EF4-FFF2-40B4-BE49-F238E27FC236}">
                <a16:creationId xmlns:a16="http://schemas.microsoft.com/office/drawing/2014/main" id="{930B089E-F67F-A510-DDCB-32DB4A1BA4F6}"/>
              </a:ext>
            </a:extLst>
          </p:cNvPr>
          <p:cNvSpPr txBox="1"/>
          <p:nvPr/>
        </p:nvSpPr>
        <p:spPr>
          <a:xfrm>
            <a:off x="1461049" y="2304041"/>
            <a:ext cx="9701107" cy="3676049"/>
          </a:xfrm>
          <a:prstGeom prst="rect">
            <a:avLst/>
          </a:prstGeom>
        </p:spPr>
        <p:txBody>
          <a:bodyPr vert="horz" wrap="square" lIns="0" tIns="8043" rIns="0" bIns="0" rtlCol="0">
            <a:spAutoFit/>
          </a:bodyPr>
          <a:lstStyle/>
          <a:p>
            <a:pPr marL="465667" marR="123196" indent="-457200" algn="just">
              <a:lnSpc>
                <a:spcPct val="116500"/>
              </a:lnSpc>
              <a:spcBef>
                <a:spcPts val="63"/>
              </a:spcBef>
              <a:buFont typeface="Wingdings" panose="05000000000000000000" pitchFamily="2" charset="2"/>
              <a:buChar char="u"/>
            </a:pPr>
            <a:r>
              <a:rPr lang="zh-TW" altLang="en-US" sz="2933" spc="-3" dirty="0">
                <a:latin typeface="微軟正黑體"/>
                <a:cs typeface="微軟正黑體"/>
              </a:rPr>
              <a:t>於機關規定之辦公時間內依相關法規請假，係透過請假⽅</a:t>
            </a:r>
            <a:r>
              <a:rPr lang="zh-TW" altLang="en-US" sz="2933" dirty="0">
                <a:latin typeface="微軟正黑體"/>
                <a:cs typeface="微軟正黑體"/>
              </a:rPr>
              <a:t>式 </a:t>
            </a:r>
            <a:r>
              <a:rPr lang="zh-TW" altLang="en-US" sz="2933" spc="-3" dirty="0">
                <a:latin typeface="微軟正黑體"/>
                <a:cs typeface="微軟正黑體"/>
              </a:rPr>
              <a:t>免除法定辦公時間之勞務情形，爰請假時數仍應計⼊當⽇</a:t>
            </a:r>
            <a:r>
              <a:rPr lang="zh-TW" altLang="en-US" sz="2933" dirty="0">
                <a:latin typeface="微軟正黑體"/>
                <a:cs typeface="微軟正黑體"/>
              </a:rPr>
              <a:t>辦 </a:t>
            </a:r>
            <a:r>
              <a:rPr lang="zh-TW" altLang="en-US" sz="2933" spc="-3" dirty="0">
                <a:latin typeface="微軟正黑體"/>
                <a:cs typeface="微軟正黑體"/>
              </a:rPr>
              <a:t>公時數計算</a:t>
            </a:r>
            <a:r>
              <a:rPr lang="zh-TW" altLang="en-US" sz="2933" dirty="0">
                <a:latin typeface="微軟正黑體"/>
                <a:cs typeface="微軟正黑體"/>
              </a:rPr>
              <a:t>。</a:t>
            </a:r>
          </a:p>
          <a:p>
            <a:pPr marL="465667" marR="15664" indent="-457200">
              <a:lnSpc>
                <a:spcPts val="4100"/>
              </a:lnSpc>
              <a:spcBef>
                <a:spcPts val="233"/>
              </a:spcBef>
              <a:buFont typeface="Wingdings" panose="05000000000000000000" pitchFamily="2" charset="2"/>
              <a:buChar char="u"/>
            </a:pPr>
            <a:r>
              <a:rPr lang="zh-TW" altLang="en-US" sz="2933" spc="-3" dirty="0">
                <a:latin typeface="微軟正黑體"/>
                <a:cs typeface="微軟正黑體"/>
              </a:rPr>
              <a:t>例</a:t>
            </a:r>
            <a:r>
              <a:rPr lang="en-US" altLang="zh-TW" sz="2933" spc="136" dirty="0">
                <a:latin typeface="微軟正黑體"/>
                <a:cs typeface="微軟正黑體"/>
              </a:rPr>
              <a:t>:</a:t>
            </a:r>
            <a:r>
              <a:rPr lang="zh-TW" altLang="en-US" sz="2933" spc="-127" dirty="0">
                <a:latin typeface="微軟正黑體"/>
                <a:cs typeface="微軟正黑體"/>
              </a:rPr>
              <a:t> </a:t>
            </a:r>
            <a:r>
              <a:rPr lang="zh-TW" altLang="en-US" sz="2933" spc="-3" dirty="0">
                <a:latin typeface="微軟正黑體"/>
                <a:cs typeface="微軟正黑體"/>
              </a:rPr>
              <a:t>上午請假半⽇，到班時間為</a:t>
            </a:r>
            <a:r>
              <a:rPr lang="en-US" altLang="zh-TW" sz="2933" spc="-87" dirty="0">
                <a:latin typeface="微軟正黑體"/>
                <a:cs typeface="微軟正黑體"/>
              </a:rPr>
              <a:t>1300-1700</a:t>
            </a:r>
            <a:r>
              <a:rPr lang="zh-TW" altLang="en-US" sz="2933" spc="-87" dirty="0">
                <a:latin typeface="微軟正黑體"/>
                <a:cs typeface="微軟正黑體"/>
              </a:rPr>
              <a:t>，</a:t>
            </a:r>
            <a:r>
              <a:rPr lang="zh-TW" altLang="en-US" sz="2933" spc="-3" dirty="0">
                <a:latin typeface="微軟正黑體"/>
                <a:cs typeface="微軟正黑體"/>
              </a:rPr>
              <a:t>依服務法及服</a:t>
            </a:r>
            <a:r>
              <a:rPr lang="zh-TW" altLang="en-US" sz="2933" dirty="0">
                <a:latin typeface="微軟正黑體"/>
                <a:cs typeface="微軟正黑體"/>
              </a:rPr>
              <a:t>勤 </a:t>
            </a:r>
            <a:r>
              <a:rPr lang="zh-TW" altLang="en-US" sz="2933" spc="-3" dirty="0">
                <a:latin typeface="微軟正黑體"/>
                <a:cs typeface="微軟正黑體"/>
              </a:rPr>
              <a:t>辦法相關規定，延⻑辦公時數連同正常辦公時數不得超過</a:t>
            </a:r>
            <a:r>
              <a:rPr lang="en-US" altLang="zh-TW" sz="2933" spc="-76" dirty="0">
                <a:latin typeface="微軟正黑體"/>
                <a:cs typeface="微軟正黑體"/>
              </a:rPr>
              <a:t>12</a:t>
            </a:r>
            <a:r>
              <a:rPr lang="zh-TW" altLang="en-US" sz="2933" spc="-3" dirty="0">
                <a:latin typeface="微軟正黑體"/>
                <a:cs typeface="微軟正黑體"/>
              </a:rPr>
              <a:t>⼩時，延⻑辦公時數⾄多以</a:t>
            </a:r>
            <a:r>
              <a:rPr lang="en-US" altLang="zh-TW" sz="2933" spc="-76" dirty="0">
                <a:latin typeface="微軟正黑體"/>
                <a:cs typeface="微軟正黑體"/>
              </a:rPr>
              <a:t>4</a:t>
            </a:r>
            <a:r>
              <a:rPr lang="zh-TW" altLang="en-US" sz="2933" spc="-3" dirty="0">
                <a:latin typeface="微軟正黑體"/>
                <a:cs typeface="微軟正黑體"/>
              </a:rPr>
              <a:t>⼩時為</a:t>
            </a:r>
            <a:r>
              <a:rPr lang="zh-TW" altLang="en-US" sz="2933" dirty="0">
                <a:latin typeface="微軟正黑體"/>
                <a:cs typeface="微軟正黑體"/>
              </a:rPr>
              <a:t>限</a:t>
            </a:r>
            <a:r>
              <a:rPr lang="zh-TW" altLang="en-US" sz="2933" b="1" spc="-3" dirty="0">
                <a:latin typeface="微軟正黑體"/>
                <a:cs typeface="微軟正黑體"/>
              </a:rPr>
              <a:t>（</a:t>
            </a:r>
            <a:r>
              <a:rPr lang="zh-TW" altLang="en-US" sz="2933" b="1" spc="-3" dirty="0">
                <a:solidFill>
                  <a:srgbClr val="003DA7"/>
                </a:solidFill>
                <a:latin typeface="微軟正黑體"/>
                <a:cs typeface="微軟正黑體"/>
              </a:rPr>
              <a:t>請假</a:t>
            </a:r>
            <a:r>
              <a:rPr lang="en-US" altLang="zh-TW" sz="2933" b="1" spc="-23" dirty="0">
                <a:solidFill>
                  <a:srgbClr val="003DA7"/>
                </a:solidFill>
                <a:latin typeface="微軟正黑體"/>
                <a:cs typeface="微軟正黑體"/>
              </a:rPr>
              <a:t>4</a:t>
            </a:r>
            <a:r>
              <a:rPr lang="zh-TW" altLang="en-US" sz="2933" b="1" spc="-3" dirty="0">
                <a:solidFill>
                  <a:srgbClr val="003DA7"/>
                </a:solidFill>
                <a:latin typeface="微軟正黑體"/>
                <a:cs typeface="微軟正黑體"/>
              </a:rPr>
              <a:t>⼩時</a:t>
            </a:r>
            <a:r>
              <a:rPr lang="en-US" altLang="zh-TW" sz="2933" b="1" spc="-470" dirty="0">
                <a:solidFill>
                  <a:srgbClr val="003DA7"/>
                </a:solidFill>
                <a:latin typeface="微軟正黑體"/>
                <a:cs typeface="微軟正黑體"/>
              </a:rPr>
              <a:t>+</a:t>
            </a:r>
            <a:r>
              <a:rPr lang="zh-TW" altLang="en-US" sz="2933" b="1" spc="-3" dirty="0">
                <a:solidFill>
                  <a:srgbClr val="003DA7"/>
                </a:solidFill>
                <a:latin typeface="微軟正黑體"/>
                <a:cs typeface="微軟正黑體"/>
              </a:rPr>
              <a:t>辦公</a:t>
            </a:r>
            <a:r>
              <a:rPr lang="en-US" altLang="zh-TW" sz="2933" b="1" spc="-23" dirty="0">
                <a:solidFill>
                  <a:srgbClr val="003DA7"/>
                </a:solidFill>
                <a:latin typeface="微軟正黑體"/>
                <a:cs typeface="微軟正黑體"/>
              </a:rPr>
              <a:t>4</a:t>
            </a:r>
            <a:r>
              <a:rPr lang="zh-TW" altLang="en-US" sz="2933" b="1" dirty="0">
                <a:solidFill>
                  <a:srgbClr val="003DA7"/>
                </a:solidFill>
                <a:latin typeface="微軟正黑體"/>
                <a:cs typeface="微軟正黑體"/>
              </a:rPr>
              <a:t>⼩ </a:t>
            </a:r>
            <a:r>
              <a:rPr lang="zh-TW" altLang="en-US" sz="2933" b="1" spc="-3" dirty="0">
                <a:solidFill>
                  <a:srgbClr val="003DA7"/>
                </a:solidFill>
                <a:latin typeface="微軟正黑體"/>
                <a:cs typeface="微軟正黑體"/>
              </a:rPr>
              <a:t>時</a:t>
            </a:r>
            <a:r>
              <a:rPr lang="en-US" altLang="zh-TW" sz="2933" b="1" spc="-470" dirty="0">
                <a:solidFill>
                  <a:srgbClr val="003DA7"/>
                </a:solidFill>
                <a:latin typeface="微軟正黑體"/>
                <a:cs typeface="微軟正黑體"/>
              </a:rPr>
              <a:t>+</a:t>
            </a:r>
            <a:r>
              <a:rPr lang="zh-TW" altLang="en-US" sz="2933" b="1" spc="-3" dirty="0">
                <a:solidFill>
                  <a:srgbClr val="003DA7"/>
                </a:solidFill>
                <a:latin typeface="微軟正黑體"/>
                <a:cs typeface="微軟正黑體"/>
              </a:rPr>
              <a:t>加班</a:t>
            </a:r>
            <a:r>
              <a:rPr lang="en-US" altLang="zh-TW" sz="2933" b="1" spc="-23" dirty="0">
                <a:solidFill>
                  <a:srgbClr val="003DA7"/>
                </a:solidFill>
                <a:latin typeface="微軟正黑體"/>
                <a:cs typeface="微軟正黑體"/>
              </a:rPr>
              <a:t>4</a:t>
            </a:r>
            <a:r>
              <a:rPr lang="zh-TW" altLang="en-US" sz="2933" b="1" spc="-3" dirty="0">
                <a:solidFill>
                  <a:srgbClr val="003DA7"/>
                </a:solidFill>
                <a:latin typeface="微軟正黑體"/>
                <a:cs typeface="微軟正黑體"/>
              </a:rPr>
              <a:t>⼩時）</a:t>
            </a:r>
            <a:r>
              <a:rPr lang="zh-TW" altLang="en-US" sz="2933" b="1" dirty="0">
                <a:solidFill>
                  <a:srgbClr val="003DA7"/>
                </a:solidFill>
                <a:latin typeface="微軟正黑體"/>
                <a:cs typeface="微軟正黑體"/>
              </a:rPr>
              <a:t>。</a:t>
            </a:r>
            <a:endParaRPr lang="zh-TW" altLang="en-US" sz="2933" dirty="0">
              <a:latin typeface="微軟正黑體"/>
              <a:cs typeface="微軟正黑體"/>
            </a:endParaRPr>
          </a:p>
        </p:txBody>
      </p:sp>
      <p:sp>
        <p:nvSpPr>
          <p:cNvPr id="7" name="object 7">
            <a:extLst>
              <a:ext uri="{FF2B5EF4-FFF2-40B4-BE49-F238E27FC236}">
                <a16:creationId xmlns:a16="http://schemas.microsoft.com/office/drawing/2014/main" id="{96FF3486-00FF-6B63-5606-8D14E5A1E47E}"/>
              </a:ext>
            </a:extLst>
          </p:cNvPr>
          <p:cNvSpPr/>
          <p:nvPr/>
        </p:nvSpPr>
        <p:spPr>
          <a:xfrm>
            <a:off x="11499849" y="2641971"/>
            <a:ext cx="0" cy="3479800"/>
          </a:xfrm>
          <a:custGeom>
            <a:avLst/>
            <a:gdLst/>
            <a:ahLst/>
            <a:cxnLst/>
            <a:rect l="l" t="t" r="r" b="b"/>
            <a:pathLst>
              <a:path h="5219700">
                <a:moveTo>
                  <a:pt x="0" y="0"/>
                </a:moveTo>
                <a:lnTo>
                  <a:pt x="0" y="5219699"/>
                </a:lnTo>
              </a:path>
            </a:pathLst>
          </a:custGeom>
          <a:ln w="19049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id="{FC549C00-00BC-5E8F-67B4-AF29C362C052}"/>
              </a:ext>
            </a:extLst>
          </p:cNvPr>
          <p:cNvSpPr/>
          <p:nvPr/>
        </p:nvSpPr>
        <p:spPr>
          <a:xfrm>
            <a:off x="603664" y="6121770"/>
            <a:ext cx="10902950" cy="12700"/>
          </a:xfrm>
          <a:custGeom>
            <a:avLst/>
            <a:gdLst/>
            <a:ahLst/>
            <a:cxnLst/>
            <a:rect l="l" t="t" r="r" b="b"/>
            <a:pathLst>
              <a:path w="16354425" h="19050">
                <a:moveTo>
                  <a:pt x="0" y="0"/>
                </a:moveTo>
                <a:lnTo>
                  <a:pt x="16353803" y="0"/>
                </a:lnTo>
                <a:lnTo>
                  <a:pt x="16353803" y="19049"/>
                </a:lnTo>
                <a:lnTo>
                  <a:pt x="0" y="19049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B0C8B17B-6105-2B88-87B2-7669000E9E77}"/>
              </a:ext>
            </a:extLst>
          </p:cNvPr>
          <p:cNvSpPr txBox="1"/>
          <p:nvPr/>
        </p:nvSpPr>
        <p:spPr>
          <a:xfrm>
            <a:off x="1321902" y="723530"/>
            <a:ext cx="105056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/>
              <a:t>公務員每日辦公時數（含延長辦公時數）之上</a:t>
            </a:r>
          </a:p>
          <a:p>
            <a:r>
              <a:rPr lang="zh-TW" altLang="en-US" sz="3600" dirty="0"/>
              <a:t>限規定，如遇請假、出差或公假情形，應如何計算？</a:t>
            </a: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D8F46313-1166-D823-16B2-3A2070C49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371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C6AB4FC-6922-4DD3-806D-171FDFF3C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1966" y="896059"/>
            <a:ext cx="8596668" cy="1044280"/>
          </a:xfrm>
        </p:spPr>
        <p:txBody>
          <a:bodyPr>
            <a:normAutofit/>
          </a:bodyPr>
          <a:lstStyle/>
          <a:p>
            <a:r>
              <a:rPr lang="zh-TW" altLang="en-US" sz="5400" dirty="0">
                <a:latin typeface="微軟正黑體" panose="020B0604030504040204" pitchFamily="34" charset="-120"/>
              </a:rPr>
              <a:t>定期檢討勤休制度妥適性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C2C2B0E-7DBB-491A-B478-2DBDFF2A8E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7035" y="2460053"/>
            <a:ext cx="9601200" cy="3581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sz="4800" dirty="0">
                <a:latin typeface="+mj-ea"/>
                <a:ea typeface="+mj-ea"/>
              </a:rPr>
              <a:t>檢討非必要勤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4800" dirty="0">
                <a:latin typeface="+mj-ea"/>
                <a:ea typeface="+mj-ea"/>
              </a:rPr>
              <a:t>業務</a:t>
            </a:r>
            <a:endParaRPr lang="en-US" altLang="zh-TW" sz="4800" dirty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4800" dirty="0">
                <a:latin typeface="+mj-ea"/>
                <a:ea typeface="+mj-ea"/>
              </a:rPr>
              <a:t>業務流程簡化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4800" dirty="0">
                <a:latin typeface="+mj-ea"/>
                <a:ea typeface="+mj-ea"/>
              </a:rPr>
              <a:t>資訊化</a:t>
            </a:r>
            <a:endParaRPr lang="en-US" altLang="zh-TW" sz="4800" dirty="0">
              <a:latin typeface="+mj-ea"/>
              <a:ea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4800" dirty="0">
                <a:latin typeface="+mj-ea"/>
                <a:ea typeface="+mj-ea"/>
              </a:rPr>
              <a:t>檢視加班必要及合理性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8422226-E2EE-30AE-0A17-4DD40F2A2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134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A10EAF-A98B-D9C8-A09F-D53CAA31C2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7365C3F-B489-4B31-A480-B25A2B99A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0298" y="2777651"/>
            <a:ext cx="3001616" cy="1044280"/>
          </a:xfrm>
        </p:spPr>
        <p:txBody>
          <a:bodyPr>
            <a:normAutofit/>
          </a:bodyPr>
          <a:lstStyle/>
          <a:p>
            <a:r>
              <a:rPr lang="zh-TW" altLang="en-US" sz="5400" dirty="0">
                <a:latin typeface="微軟正黑體" panose="020B0604030504040204" pitchFamily="34" charset="-120"/>
              </a:rPr>
              <a:t>結束播放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EE3A2C5-273E-B31B-783C-3B6FFE931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97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FD84AE2-0425-47E7-8625-0641F3B119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9980" y="1352625"/>
            <a:ext cx="9234768" cy="953253"/>
          </a:xfrm>
        </p:spPr>
        <p:txBody>
          <a:bodyPr>
            <a:normAutofit fontScale="90000"/>
          </a:bodyPr>
          <a:lstStyle/>
          <a:p>
            <a:pPr algn="l"/>
            <a:br>
              <a:rPr lang="en-US" altLang="zh-TW" dirty="0"/>
            </a:b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司法院釋字第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785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號解釋：健康權</a:t>
            </a:r>
            <a:b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800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訂定「行政院與所屬中央及地方各機關（構）公務員服勤實施辦法」及「各機關加班費支給辦法」。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1B78E10-D2AE-433E-8EE0-D90BEEA771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9980" y="2416233"/>
            <a:ext cx="8598467" cy="3176832"/>
          </a:xfrm>
        </p:spPr>
        <p:txBody>
          <a:bodyPr>
            <a:noAutofit/>
          </a:bodyPr>
          <a:lstStyle/>
          <a:p>
            <a:pPr algn="l"/>
            <a:r>
              <a:rPr lang="zh-TW" alt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訂定框架性規範</a:t>
            </a:r>
            <a:endParaRPr lang="en-US" altLang="zh-TW" sz="4400" b="1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  <a:p>
            <a:pPr marL="342900" indent="-342900" algn="l">
              <a:buFont typeface="Wingdings" panose="05000000000000000000" pitchFamily="2" charset="2"/>
              <a:buChar char="l"/>
            </a:pPr>
            <a:r>
              <a:rPr lang="zh-TW" altLang="en-US" sz="44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服勤時數合理上限</a:t>
            </a:r>
            <a:endParaRPr lang="en-US" altLang="zh-TW" sz="4400" b="1" dirty="0">
              <a:solidFill>
                <a:schemeClr val="accent6">
                  <a:lumMod val="75000"/>
                </a:schemeClr>
              </a:solidFill>
              <a:latin typeface="+mj-ea"/>
              <a:ea typeface="+mj-ea"/>
            </a:endParaRPr>
          </a:p>
          <a:p>
            <a:pPr marL="342900" indent="-342900" algn="l">
              <a:buFont typeface="Wingdings" panose="05000000000000000000" pitchFamily="2" charset="2"/>
              <a:buChar char="l"/>
            </a:pPr>
            <a:r>
              <a:rPr lang="zh-TW" altLang="en-US" sz="44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服勤與休假之頻率</a:t>
            </a:r>
            <a:endParaRPr lang="en-US" altLang="zh-TW" sz="4400" b="1" dirty="0">
              <a:solidFill>
                <a:schemeClr val="accent6">
                  <a:lumMod val="75000"/>
                </a:schemeClr>
              </a:solidFill>
              <a:latin typeface="+mj-ea"/>
              <a:ea typeface="+mj-ea"/>
            </a:endParaRPr>
          </a:p>
          <a:p>
            <a:pPr marL="342900" indent="-342900" algn="l">
              <a:buFont typeface="Wingdings" panose="05000000000000000000" pitchFamily="2" charset="2"/>
              <a:buChar char="l"/>
            </a:pPr>
            <a:r>
              <a:rPr lang="zh-TW" altLang="en-US" sz="44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服勤日中連續休息最低時數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7EAE3FC1-7E86-BE9E-0883-24CC05CC4D56}"/>
              </a:ext>
            </a:extLst>
          </p:cNvPr>
          <p:cNvSpPr txBox="1"/>
          <p:nvPr/>
        </p:nvSpPr>
        <p:spPr>
          <a:xfrm>
            <a:off x="4519820" y="281784"/>
            <a:ext cx="198037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6000" b="1" u="sng" dirty="0">
                <a:solidFill>
                  <a:schemeClr val="accent4">
                    <a:lumMod val="50000"/>
                  </a:schemeClr>
                </a:solidFill>
              </a:rPr>
              <a:t>背景</a:t>
            </a:r>
            <a:endParaRPr lang="zh-TW" altLang="en-US" sz="6000" u="sng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41699CA-8A29-B94F-20FC-A9DFFB0E4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619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24">
            <a:extLst>
              <a:ext uri="{FF2B5EF4-FFF2-40B4-BE49-F238E27FC236}">
                <a16:creationId xmlns:a16="http://schemas.microsoft.com/office/drawing/2014/main" id="{B3BA4249-8EBC-1E2C-D4F6-C51DEE5252AD}"/>
              </a:ext>
            </a:extLst>
          </p:cNvPr>
          <p:cNvSpPr txBox="1"/>
          <p:nvPr/>
        </p:nvSpPr>
        <p:spPr>
          <a:xfrm>
            <a:off x="1570381" y="238540"/>
            <a:ext cx="9471991" cy="5034070"/>
          </a:xfrm>
          <a:prstGeom prst="rect">
            <a:avLst/>
          </a:prstGeom>
        </p:spPr>
        <p:txBody>
          <a:bodyPr vert="horz" wrap="square" lIns="0" tIns="302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385"/>
              </a:spcBef>
            </a:pPr>
            <a:r>
              <a:rPr sz="4000" b="1" spc="-15" dirty="0">
                <a:solidFill>
                  <a:srgbClr val="003DA7"/>
                </a:solidFill>
                <a:latin typeface="微軟正黑體"/>
                <a:cs typeface="微軟正黑體"/>
                <a:hlinkClick r:id="rId2"/>
              </a:rPr>
              <a:t>公務員服務法</a:t>
            </a:r>
            <a:r>
              <a:rPr sz="4000" b="1" spc="650" dirty="0">
                <a:solidFill>
                  <a:srgbClr val="003DA7"/>
                </a:solidFill>
                <a:latin typeface="微軟正黑體"/>
                <a:cs typeface="微軟正黑體"/>
                <a:hlinkClick r:id="rId2"/>
              </a:rPr>
              <a:t>§12Ⅱ</a:t>
            </a:r>
            <a:endParaRPr sz="4000" dirty="0">
              <a:latin typeface="微軟正黑體"/>
              <a:cs typeface="微軟正黑體"/>
            </a:endParaRPr>
          </a:p>
          <a:p>
            <a:pPr marL="1766570" marR="5080" indent="-685800">
              <a:lnSpc>
                <a:spcPct val="109300"/>
              </a:lnSpc>
              <a:spcBef>
                <a:spcPts val="2050"/>
              </a:spcBef>
              <a:buFont typeface="Wingdings 2" panose="05020102010507070707" pitchFamily="18" charset="2"/>
              <a:buChar char=""/>
            </a:pPr>
            <a:r>
              <a:rPr sz="4000" spc="35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每⽇</a:t>
            </a:r>
            <a:r>
              <a:rPr sz="4000" spc="-15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8</a:t>
            </a:r>
            <a:r>
              <a:rPr sz="4000" spc="35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⼩時、每週</a:t>
            </a:r>
            <a:r>
              <a:rPr sz="4000" spc="-15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40</a:t>
            </a:r>
            <a:r>
              <a:rPr sz="4000" spc="25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⼩時</a:t>
            </a:r>
            <a:endParaRPr lang="en-US" sz="4000" spc="25" dirty="0">
              <a:solidFill>
                <a:schemeClr val="accent6">
                  <a:lumMod val="75000"/>
                </a:schemeClr>
              </a:solidFill>
              <a:latin typeface="微軟正黑體"/>
              <a:cs typeface="微軟正黑體"/>
            </a:endParaRPr>
          </a:p>
          <a:p>
            <a:pPr marL="1766570" marR="5080" indent="-685800">
              <a:lnSpc>
                <a:spcPct val="109300"/>
              </a:lnSpc>
              <a:spcBef>
                <a:spcPts val="2050"/>
              </a:spcBef>
              <a:buFont typeface="Wingdings 2" panose="05020102010507070707" pitchFamily="18" charset="2"/>
              <a:buChar char=""/>
            </a:pPr>
            <a:r>
              <a:rPr sz="4000" spc="30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每⽇正常辦公時數，</a:t>
            </a:r>
            <a:r>
              <a:rPr sz="4000" spc="35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連</a:t>
            </a:r>
            <a:r>
              <a:rPr sz="4000" spc="30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同延⻑辦公時數不得</a:t>
            </a:r>
            <a:r>
              <a:rPr sz="4000" spc="35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超</a:t>
            </a:r>
            <a:r>
              <a:rPr sz="4000" spc="30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過</a:t>
            </a:r>
            <a:r>
              <a:rPr sz="4000" spc="-20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12</a:t>
            </a:r>
            <a:r>
              <a:rPr sz="4000" spc="30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⼩</a:t>
            </a:r>
            <a:r>
              <a:rPr sz="4000" spc="35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時</a:t>
            </a:r>
            <a:endParaRPr lang="en-US" sz="4000" spc="35" dirty="0">
              <a:solidFill>
                <a:schemeClr val="accent6">
                  <a:lumMod val="75000"/>
                </a:schemeClr>
              </a:solidFill>
              <a:latin typeface="微軟正黑體"/>
              <a:cs typeface="微軟正黑體"/>
            </a:endParaRPr>
          </a:p>
          <a:p>
            <a:pPr marL="1766570" marR="5080" indent="-685800">
              <a:lnSpc>
                <a:spcPct val="109300"/>
              </a:lnSpc>
              <a:spcBef>
                <a:spcPts val="2050"/>
              </a:spcBef>
              <a:buFont typeface="Wingdings 2" panose="05020102010507070707" pitchFamily="18" charset="2"/>
              <a:buChar char=""/>
            </a:pPr>
            <a:r>
              <a:rPr sz="4000" spc="30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每⽉延⻑辦公時數不</a:t>
            </a:r>
            <a:r>
              <a:rPr sz="4000" spc="20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得</a:t>
            </a:r>
            <a:r>
              <a:rPr sz="4000" spc="30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超過</a:t>
            </a:r>
            <a:r>
              <a:rPr sz="4000" spc="-20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60</a:t>
            </a:r>
            <a:r>
              <a:rPr sz="4000" spc="30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⼩</a:t>
            </a:r>
            <a:r>
              <a:rPr sz="4000" spc="35" dirty="0">
                <a:solidFill>
                  <a:schemeClr val="accent6">
                    <a:lumMod val="75000"/>
                  </a:schemeClr>
                </a:solidFill>
                <a:latin typeface="微軟正黑體"/>
                <a:cs typeface="微軟正黑體"/>
              </a:rPr>
              <a:t>時</a:t>
            </a:r>
            <a:endParaRPr sz="4000" dirty="0">
              <a:solidFill>
                <a:schemeClr val="accent6">
                  <a:lumMod val="75000"/>
                </a:schemeClr>
              </a:solidFill>
              <a:latin typeface="微軟正黑體"/>
              <a:cs typeface="微軟正黑體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06FEE506-E075-0575-8A9E-86C5CB667163}"/>
              </a:ext>
            </a:extLst>
          </p:cNvPr>
          <p:cNvSpPr txBox="1"/>
          <p:nvPr/>
        </p:nvSpPr>
        <p:spPr>
          <a:xfrm>
            <a:off x="1570381" y="5272610"/>
            <a:ext cx="969313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zh-TW" altLang="en-US" sz="2800" dirty="0"/>
              <a:t>適用</a:t>
            </a:r>
            <a:r>
              <a:rPr lang="zh-TW" altLang="en-US" sz="2800" dirty="0">
                <a:solidFill>
                  <a:srgbClr val="FF0000"/>
                </a:solidFill>
              </a:rPr>
              <a:t>勞基法人員</a:t>
            </a:r>
            <a:r>
              <a:rPr lang="zh-TW" altLang="en-US" sz="2800" dirty="0"/>
              <a:t>休息日加班上限</a:t>
            </a:r>
            <a:r>
              <a:rPr lang="en-US" altLang="zh-TW" sz="2800" dirty="0"/>
              <a:t>12</a:t>
            </a:r>
            <a:r>
              <a:rPr lang="zh-TW" altLang="en-US" sz="2800" dirty="0"/>
              <a:t>小時，每人</a:t>
            </a:r>
            <a:r>
              <a:rPr lang="zh-TW" altLang="en-US" sz="2800" dirty="0">
                <a:solidFill>
                  <a:srgbClr val="FF0000"/>
                </a:solidFill>
              </a:rPr>
              <a:t>每月加班</a:t>
            </a:r>
            <a:r>
              <a:rPr lang="zh-TW" altLang="en-US" sz="2800" dirty="0"/>
              <a:t>以不超過</a:t>
            </a:r>
            <a:r>
              <a:rPr lang="en-US" altLang="zh-TW" sz="2800" dirty="0">
                <a:solidFill>
                  <a:srgbClr val="FF0000"/>
                </a:solidFill>
              </a:rPr>
              <a:t>46</a:t>
            </a:r>
            <a:r>
              <a:rPr lang="zh-TW" altLang="en-US" sz="2800" dirty="0">
                <a:solidFill>
                  <a:srgbClr val="FF0000"/>
                </a:solidFill>
              </a:rPr>
              <a:t>小時</a:t>
            </a:r>
            <a:r>
              <a:rPr lang="zh-TW" altLang="en-US" sz="2800" dirty="0"/>
              <a:t>為上限。</a:t>
            </a:r>
            <a:endParaRPr lang="en-US" altLang="zh-TW" sz="28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zh-TW" altLang="en-US" sz="2800" dirty="0"/>
              <a:t>每月加班時數逾</a:t>
            </a:r>
            <a:r>
              <a:rPr lang="en-US" altLang="zh-TW" sz="2800" dirty="0">
                <a:solidFill>
                  <a:srgbClr val="FF0000"/>
                </a:solidFill>
              </a:rPr>
              <a:t>20</a:t>
            </a:r>
            <a:r>
              <a:rPr lang="zh-TW" altLang="en-US" sz="2800" dirty="0">
                <a:solidFill>
                  <a:srgbClr val="FF0000"/>
                </a:solidFill>
              </a:rPr>
              <a:t>小時</a:t>
            </a:r>
            <a:r>
              <a:rPr lang="zh-TW" altLang="en-US" sz="2800" dirty="0"/>
              <a:t>，需申請專案加班。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F0B3481-463B-19BF-4CD6-9FB1A41E9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09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D8C512-64C7-3485-E029-595208BBF8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F3B1F4E8-6209-44CB-CBCE-8C2DE73995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5067" y="1401884"/>
            <a:ext cx="9872003" cy="4909464"/>
          </a:xfrm>
          <a:prstGeom prst="rect">
            <a:avLst/>
          </a:prstGeo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83F71F9E-FF40-0359-9735-FB2D30D7E8F9}"/>
              </a:ext>
            </a:extLst>
          </p:cNvPr>
          <p:cNvSpPr txBox="1"/>
          <p:nvPr/>
        </p:nvSpPr>
        <p:spPr>
          <a:xfrm>
            <a:off x="8922854" y="640931"/>
            <a:ext cx="60976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[</a:t>
            </a:r>
            <a:r>
              <a:rPr lang="zh-TW" altLang="en-US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本校差勤管理注意事項</a:t>
            </a:r>
            <a:r>
              <a:rPr lang="en-US" altLang="zh-TW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]</a:t>
            </a:r>
            <a:br>
              <a:rPr lang="en-US" altLang="zh-TW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</a:br>
            <a:endParaRPr lang="zh-TW" altLang="en-US" sz="2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DE59BFDD-D9DA-2D5D-09C7-8496DFA2EAFF}"/>
              </a:ext>
            </a:extLst>
          </p:cNvPr>
          <p:cNvSpPr txBox="1"/>
          <p:nvPr/>
        </p:nvSpPr>
        <p:spPr>
          <a:xfrm>
            <a:off x="1535067" y="398954"/>
            <a:ext cx="750901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36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彈性辦公時間</a:t>
            </a:r>
            <a:endParaRPr lang="en-US" altLang="zh-TW" sz="36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AC42A61-58A1-A8CC-5EE5-E452E1F81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900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bject 32"/>
          <p:cNvSpPr/>
          <p:nvPr/>
        </p:nvSpPr>
        <p:spPr>
          <a:xfrm>
            <a:off x="11160228" y="6637227"/>
            <a:ext cx="57997" cy="220980"/>
          </a:xfrm>
          <a:custGeom>
            <a:avLst/>
            <a:gdLst/>
            <a:ahLst/>
            <a:cxnLst/>
            <a:rect l="l" t="t" r="r" b="b"/>
            <a:pathLst>
              <a:path w="86994" h="331470">
                <a:moveTo>
                  <a:pt x="86486" y="331158"/>
                </a:moveTo>
                <a:lnTo>
                  <a:pt x="86613" y="331158"/>
                </a:lnTo>
                <a:lnTo>
                  <a:pt x="0" y="0"/>
                </a:lnTo>
                <a:lnTo>
                  <a:pt x="86486" y="33115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4" name="object 34"/>
          <p:cNvSpPr/>
          <p:nvPr/>
        </p:nvSpPr>
        <p:spPr>
          <a:xfrm>
            <a:off x="10348830" y="4630130"/>
            <a:ext cx="28363" cy="242147"/>
          </a:xfrm>
          <a:custGeom>
            <a:avLst/>
            <a:gdLst/>
            <a:ahLst/>
            <a:cxnLst/>
            <a:rect l="l" t="t" r="r" b="b"/>
            <a:pathLst>
              <a:path w="42544" h="363220">
                <a:moveTo>
                  <a:pt x="0" y="363106"/>
                </a:moveTo>
                <a:lnTo>
                  <a:pt x="41717" y="6068"/>
                </a:lnTo>
                <a:lnTo>
                  <a:pt x="42409" y="0"/>
                </a:lnTo>
                <a:lnTo>
                  <a:pt x="0" y="36310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35" name="object 35"/>
          <p:cNvSpPr/>
          <p:nvPr/>
        </p:nvSpPr>
        <p:spPr>
          <a:xfrm>
            <a:off x="9656547" y="5097943"/>
            <a:ext cx="462280" cy="1760220"/>
          </a:xfrm>
          <a:custGeom>
            <a:avLst/>
            <a:gdLst/>
            <a:ahLst/>
            <a:cxnLst/>
            <a:rect l="l" t="t" r="r" b="b"/>
            <a:pathLst>
              <a:path w="693419" h="2640329">
                <a:moveTo>
                  <a:pt x="0" y="2640083"/>
                </a:moveTo>
                <a:lnTo>
                  <a:pt x="693119" y="0"/>
                </a:lnTo>
                <a:lnTo>
                  <a:pt x="0" y="264008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200"/>
          </a:p>
        </p:txBody>
      </p:sp>
      <p:sp>
        <p:nvSpPr>
          <p:cNvPr id="44" name="object 44"/>
          <p:cNvSpPr txBox="1">
            <a:spLocks noGrp="1"/>
          </p:cNvSpPr>
          <p:nvPr>
            <p:ph type="title"/>
          </p:nvPr>
        </p:nvSpPr>
        <p:spPr>
          <a:xfrm>
            <a:off x="1100619" y="723174"/>
            <a:ext cx="10962640" cy="685658"/>
          </a:xfrm>
          <a:prstGeom prst="rect">
            <a:avLst/>
          </a:prstGeom>
        </p:spPr>
        <p:txBody>
          <a:bodyPr vert="horz" wrap="square" lIns="0" tIns="8467" rIns="0" bIns="0" rtlCol="0" anchor="t">
            <a:spAutoFit/>
          </a:bodyPr>
          <a:lstStyle/>
          <a:p>
            <a:pPr marL="201940">
              <a:lnSpc>
                <a:spcPct val="100000"/>
              </a:lnSpc>
              <a:spcBef>
                <a:spcPts val="67"/>
              </a:spcBef>
            </a:pPr>
            <a:r>
              <a:rPr spc="-3" dirty="0"/>
              <a:t>延長辦公時數要</a:t>
            </a:r>
            <a:r>
              <a:rPr dirty="0"/>
              <a:t>件</a:t>
            </a:r>
          </a:p>
        </p:txBody>
      </p:sp>
      <p:sp>
        <p:nvSpPr>
          <p:cNvPr id="45" name="object 45"/>
          <p:cNvSpPr txBox="1"/>
          <p:nvPr/>
        </p:nvSpPr>
        <p:spPr>
          <a:xfrm>
            <a:off x="2564212" y="1683262"/>
            <a:ext cx="8306988" cy="1475190"/>
          </a:xfrm>
          <a:prstGeom prst="rect">
            <a:avLst/>
          </a:prstGeom>
        </p:spPr>
        <p:txBody>
          <a:bodyPr vert="horz" wrap="square" lIns="0" tIns="297603" rIns="0" bIns="0" rtlCol="0">
            <a:spAutoFit/>
          </a:bodyPr>
          <a:lstStyle/>
          <a:p>
            <a:pPr marL="579996" indent="-571529">
              <a:spcBef>
                <a:spcPts val="2343"/>
              </a:spcBef>
              <a:buFont typeface="Wingdings 2" panose="05020102010507070707" pitchFamily="18" charset="2"/>
              <a:buChar char=""/>
            </a:pPr>
            <a:r>
              <a:rPr sz="4700" b="1" spc="-3" dirty="0" err="1">
                <a:solidFill>
                  <a:schemeClr val="accent4">
                    <a:lumMod val="50000"/>
                  </a:schemeClr>
                </a:solidFill>
                <a:latin typeface="微軟正黑體"/>
                <a:cs typeface="微軟正黑體"/>
              </a:rPr>
              <a:t>經主管指</a:t>
            </a:r>
            <a:r>
              <a:rPr sz="4700" b="1" dirty="0" err="1">
                <a:solidFill>
                  <a:schemeClr val="accent4">
                    <a:lumMod val="50000"/>
                  </a:schemeClr>
                </a:solidFill>
                <a:latin typeface="微軟正黑體"/>
                <a:cs typeface="微軟正黑體"/>
              </a:rPr>
              <a:t>派</a:t>
            </a:r>
            <a:endParaRPr sz="4700" dirty="0">
              <a:solidFill>
                <a:schemeClr val="accent4">
                  <a:lumMod val="50000"/>
                </a:schemeClr>
              </a:solidFill>
              <a:latin typeface="微軟正黑體"/>
              <a:cs typeface="微軟正黑體"/>
            </a:endParaRPr>
          </a:p>
          <a:p>
            <a:pPr marL="8467">
              <a:spcBef>
                <a:spcPts val="1033"/>
              </a:spcBef>
            </a:pPr>
            <a:r>
              <a:rPr sz="2100" b="1" spc="7" dirty="0">
                <a:solidFill>
                  <a:srgbClr val="FF3131"/>
                </a:solidFill>
                <a:latin typeface="微軟正黑體"/>
                <a:cs typeface="微軟正黑體"/>
              </a:rPr>
              <a:t>加班指派考量急迫、必要及合理性</a:t>
            </a:r>
            <a:r>
              <a:rPr sz="2100" b="1" spc="10" dirty="0">
                <a:solidFill>
                  <a:srgbClr val="FF3131"/>
                </a:solidFill>
                <a:latin typeface="微軟正黑體"/>
                <a:cs typeface="微軟正黑體"/>
              </a:rPr>
              <a:t>，</a:t>
            </a:r>
            <a:r>
              <a:rPr sz="2100" b="1" spc="7" dirty="0">
                <a:solidFill>
                  <a:srgbClr val="FF3131"/>
                </a:solidFill>
                <a:latin typeface="微軟正黑體"/>
                <a:cs typeface="微軟正黑體"/>
              </a:rPr>
              <a:t>並應併同檢視同仁當⽉加班情形</a:t>
            </a:r>
            <a:r>
              <a:rPr sz="2100" b="1" spc="10" dirty="0">
                <a:solidFill>
                  <a:srgbClr val="FF3131"/>
                </a:solidFill>
                <a:latin typeface="微軟正黑體"/>
                <a:cs typeface="微軟正黑體"/>
              </a:rPr>
              <a:t>。</a:t>
            </a:r>
            <a:endParaRPr sz="2100" dirty="0">
              <a:latin typeface="微軟正黑體"/>
              <a:cs typeface="微軟正黑體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564212" y="3395612"/>
            <a:ext cx="9002091" cy="1437146"/>
          </a:xfrm>
          <a:prstGeom prst="rect">
            <a:avLst/>
          </a:prstGeom>
        </p:spPr>
        <p:txBody>
          <a:bodyPr vert="horz" wrap="square" lIns="0" tIns="8467" rIns="0" bIns="0" rtlCol="0">
            <a:spAutoFit/>
          </a:bodyPr>
          <a:lstStyle/>
          <a:p>
            <a:pPr marL="579996" indent="-571529">
              <a:spcBef>
                <a:spcPts val="67"/>
              </a:spcBef>
              <a:buFont typeface="Wingdings 2" panose="05020102010507070707" pitchFamily="18" charset="2"/>
              <a:buChar char=""/>
            </a:pPr>
            <a:r>
              <a:rPr sz="4600" b="1" spc="-3" dirty="0" err="1">
                <a:solidFill>
                  <a:schemeClr val="accent4">
                    <a:lumMod val="50000"/>
                  </a:schemeClr>
                </a:solidFill>
                <a:latin typeface="微軟正黑體"/>
                <a:cs typeface="微軟正黑體"/>
              </a:rPr>
              <a:t>於法定工作時間以</a:t>
            </a:r>
            <a:r>
              <a:rPr sz="4600" b="1" dirty="0" err="1">
                <a:solidFill>
                  <a:schemeClr val="accent4">
                    <a:lumMod val="50000"/>
                  </a:schemeClr>
                </a:solidFill>
                <a:latin typeface="微軟正黑體"/>
                <a:cs typeface="微軟正黑體"/>
              </a:rPr>
              <a:t>外</a:t>
            </a:r>
            <a:endParaRPr lang="en-US" sz="4600" b="1" dirty="0">
              <a:solidFill>
                <a:schemeClr val="accent4">
                  <a:lumMod val="50000"/>
                </a:schemeClr>
              </a:solidFill>
              <a:latin typeface="微軟正黑體"/>
              <a:cs typeface="微軟正黑體"/>
            </a:endParaRPr>
          </a:p>
          <a:p>
            <a:pPr marL="579996" indent="-571529">
              <a:spcBef>
                <a:spcPts val="67"/>
              </a:spcBef>
              <a:buFont typeface="Wingdings 2" panose="05020102010507070707" pitchFamily="18" charset="2"/>
              <a:buChar char=""/>
            </a:pPr>
            <a:r>
              <a:rPr sz="4600" b="1" spc="-3" dirty="0" err="1">
                <a:solidFill>
                  <a:schemeClr val="accent4">
                    <a:lumMod val="50000"/>
                  </a:schemeClr>
                </a:solidFill>
                <a:latin typeface="微軟正黑體"/>
                <a:cs typeface="微軟正黑體"/>
              </a:rPr>
              <a:t>執行職</a:t>
            </a:r>
            <a:r>
              <a:rPr sz="4600" b="1" dirty="0" err="1">
                <a:solidFill>
                  <a:schemeClr val="accent4">
                    <a:lumMod val="50000"/>
                  </a:schemeClr>
                </a:solidFill>
                <a:latin typeface="微軟正黑體"/>
                <a:cs typeface="微軟正黑體"/>
              </a:rPr>
              <a:t>務</a:t>
            </a:r>
            <a:endParaRPr sz="4600" dirty="0">
              <a:solidFill>
                <a:schemeClr val="accent4">
                  <a:lumMod val="50000"/>
                </a:schemeClr>
              </a:solidFill>
              <a:latin typeface="微軟正黑體"/>
              <a:cs typeface="微軟正黑體"/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18C9611D-2553-AD90-0728-F9DB4D8B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103243" y="626507"/>
            <a:ext cx="6400800" cy="685658"/>
          </a:xfrm>
          <a:prstGeom prst="rect">
            <a:avLst/>
          </a:prstGeom>
        </p:spPr>
        <p:txBody>
          <a:bodyPr vert="horz" wrap="square" lIns="0" tIns="8467" rIns="0" bIns="0" rtlCol="0" anchor="t">
            <a:spAutoFit/>
          </a:bodyPr>
          <a:lstStyle/>
          <a:p>
            <a:pPr marL="8467">
              <a:lnSpc>
                <a:spcPct val="100000"/>
              </a:lnSpc>
              <a:spcBef>
                <a:spcPts val="67"/>
              </a:spcBef>
            </a:pPr>
            <a:r>
              <a:rPr u="sng" spc="-3" dirty="0"/>
              <a:t>得再延長工時之條</a:t>
            </a:r>
            <a:r>
              <a:rPr u="sng" dirty="0"/>
              <a:t>件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idx="1"/>
          </p:nvPr>
        </p:nvSpPr>
        <p:spPr>
          <a:xfrm>
            <a:off x="914400" y="1711110"/>
            <a:ext cx="10364452" cy="4177554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0" marR="3387" indent="0">
              <a:lnSpc>
                <a:spcPct val="108900"/>
              </a:lnSpc>
              <a:spcBef>
                <a:spcPts val="60"/>
              </a:spcBef>
              <a:buNone/>
            </a:pPr>
            <a:r>
              <a:rPr spc="20" dirty="0">
                <a:hlinkClick r:id="rId2"/>
              </a:rPr>
              <a:t>行政院與所屬中央及地方各機關（構）公務員服勤實</a:t>
            </a:r>
            <a:r>
              <a:rPr spc="13" dirty="0">
                <a:hlinkClick r:id="rId2"/>
              </a:rPr>
              <a:t>施 </a:t>
            </a:r>
            <a:r>
              <a:rPr spc="20" dirty="0">
                <a:hlinkClick r:id="rId2"/>
              </a:rPr>
              <a:t>辦法</a:t>
            </a:r>
            <a:r>
              <a:rPr spc="-169" dirty="0"/>
              <a:t>(</a:t>
            </a:r>
            <a:r>
              <a:rPr spc="20" dirty="0"/>
              <a:t>以下簡稱服勤辦法</a:t>
            </a:r>
            <a:r>
              <a:rPr spc="380" dirty="0"/>
              <a:t>)§4(</a:t>
            </a:r>
            <a:r>
              <a:rPr spc="20" dirty="0"/>
              <a:t>一般人員</a:t>
            </a:r>
            <a:r>
              <a:rPr spc="-167" dirty="0"/>
              <a:t>)</a:t>
            </a:r>
          </a:p>
          <a:p>
            <a:pPr marL="1200210" indent="-571529">
              <a:lnSpc>
                <a:spcPct val="100000"/>
              </a:lnSpc>
              <a:spcBef>
                <a:spcPts val="2613"/>
              </a:spcBef>
              <a:buFont typeface="Wingdings 2" panose="05020102010507070707" pitchFamily="18" charset="2"/>
              <a:buChar char=""/>
            </a:pPr>
            <a:r>
              <a:rPr sz="3934" spc="-7" dirty="0" err="1">
                <a:solidFill>
                  <a:srgbClr val="FF0000"/>
                </a:solidFill>
                <a:latin typeface="微軟正黑體"/>
                <a:cs typeface="微軟正黑體"/>
              </a:rPr>
              <a:t>搶救重⼤災</a:t>
            </a:r>
            <a:r>
              <a:rPr sz="3934" spc="-3" dirty="0" err="1">
                <a:solidFill>
                  <a:srgbClr val="FF0000"/>
                </a:solidFill>
                <a:latin typeface="微軟正黑體"/>
                <a:cs typeface="微軟正黑體"/>
              </a:rPr>
              <a:t>害</a:t>
            </a:r>
            <a:endParaRPr lang="en-US" sz="3934" spc="-3" dirty="0">
              <a:solidFill>
                <a:srgbClr val="FF0000"/>
              </a:solidFill>
              <a:latin typeface="微軟正黑體"/>
              <a:cs typeface="微軟正黑體"/>
            </a:endParaRPr>
          </a:p>
          <a:p>
            <a:pPr marL="1200210" indent="-571529">
              <a:lnSpc>
                <a:spcPct val="100000"/>
              </a:lnSpc>
              <a:spcBef>
                <a:spcPts val="2613"/>
              </a:spcBef>
              <a:buFont typeface="Wingdings 2" panose="05020102010507070707" pitchFamily="18" charset="2"/>
              <a:buChar char=""/>
            </a:pPr>
            <a:r>
              <a:rPr sz="3934" spc="-7" dirty="0" err="1">
                <a:solidFill>
                  <a:srgbClr val="FF0000"/>
                </a:solidFill>
                <a:latin typeface="微軟正黑體"/>
                <a:cs typeface="微軟正黑體"/>
              </a:rPr>
              <a:t>處理緊急或重⼤突發事</a:t>
            </a:r>
            <a:r>
              <a:rPr sz="3934" spc="-3" dirty="0" err="1">
                <a:solidFill>
                  <a:srgbClr val="FF0000"/>
                </a:solidFill>
                <a:latin typeface="微軟正黑體"/>
                <a:cs typeface="微軟正黑體"/>
              </a:rPr>
              <a:t>件</a:t>
            </a:r>
            <a:endParaRPr lang="en-US" sz="3934" spc="-3" dirty="0">
              <a:solidFill>
                <a:srgbClr val="FF0000"/>
              </a:solidFill>
              <a:latin typeface="微軟正黑體"/>
              <a:cs typeface="微軟正黑體"/>
            </a:endParaRPr>
          </a:p>
          <a:p>
            <a:pPr marL="1200210" indent="-571529">
              <a:lnSpc>
                <a:spcPct val="100000"/>
              </a:lnSpc>
              <a:spcBef>
                <a:spcPts val="2613"/>
              </a:spcBef>
              <a:buFont typeface="Wingdings 2" panose="05020102010507070707" pitchFamily="18" charset="2"/>
              <a:buChar char=""/>
            </a:pPr>
            <a:r>
              <a:rPr sz="3934" spc="-7" dirty="0" err="1">
                <a:solidFill>
                  <a:srgbClr val="FF0000"/>
                </a:solidFill>
                <a:latin typeface="微軟正黑體"/>
                <a:cs typeface="微軟正黑體"/>
              </a:rPr>
              <a:t>辦理重⼤專</a:t>
            </a:r>
            <a:r>
              <a:rPr sz="3934" spc="-3" dirty="0" err="1">
                <a:solidFill>
                  <a:srgbClr val="FF0000"/>
                </a:solidFill>
                <a:latin typeface="微軟正黑體"/>
                <a:cs typeface="微軟正黑體"/>
              </a:rPr>
              <a:t>案</a:t>
            </a:r>
            <a:r>
              <a:rPr sz="3934" spc="-147" dirty="0">
                <a:solidFill>
                  <a:srgbClr val="FF0000"/>
                </a:solidFill>
                <a:latin typeface="微軟正黑體"/>
                <a:cs typeface="微軟正黑體"/>
              </a:rPr>
              <a:t> </a:t>
            </a:r>
            <a:r>
              <a:rPr sz="3934" spc="3243" dirty="0">
                <a:solidFill>
                  <a:srgbClr val="FF0000"/>
                </a:solidFill>
                <a:latin typeface="微軟正黑體"/>
                <a:cs typeface="微軟正黑體"/>
              </a:rPr>
              <a:t>∕</a:t>
            </a:r>
            <a:r>
              <a:rPr sz="3934" spc="-7" dirty="0">
                <a:solidFill>
                  <a:srgbClr val="FF0000"/>
                </a:solidFill>
                <a:latin typeface="微軟正黑體"/>
                <a:cs typeface="微軟正黑體"/>
              </a:rPr>
              <a:t>特殊重⼤專</a:t>
            </a:r>
            <a:r>
              <a:rPr sz="3934" spc="-3" dirty="0">
                <a:solidFill>
                  <a:srgbClr val="FF0000"/>
                </a:solidFill>
                <a:latin typeface="微軟正黑體"/>
                <a:cs typeface="微軟正黑體"/>
              </a:rPr>
              <a:t>案 </a:t>
            </a:r>
            <a:r>
              <a:rPr sz="3934" spc="-7" dirty="0">
                <a:solidFill>
                  <a:srgbClr val="FF0000"/>
                </a:solidFill>
                <a:latin typeface="微軟正黑體"/>
                <a:cs typeface="微軟正黑體"/>
              </a:rPr>
              <a:t>辦理季節性、週期性⼯</a:t>
            </a:r>
            <a:r>
              <a:rPr sz="3934" spc="-3" dirty="0">
                <a:solidFill>
                  <a:srgbClr val="FF0000"/>
                </a:solidFill>
                <a:latin typeface="微軟正黑體"/>
                <a:cs typeface="微軟正黑體"/>
              </a:rPr>
              <a:t>作</a:t>
            </a:r>
            <a:endParaRPr sz="3934" dirty="0">
              <a:solidFill>
                <a:srgbClr val="FF0000"/>
              </a:solidFill>
              <a:latin typeface="微軟正黑體"/>
              <a:cs typeface="微軟正黑體"/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E190AC02-89B6-96ED-2E2B-DA2F31860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3">
            <a:extLst>
              <a:ext uri="{FF2B5EF4-FFF2-40B4-BE49-F238E27FC236}">
                <a16:creationId xmlns:a16="http://schemas.microsoft.com/office/drawing/2014/main" id="{D3C59C9C-419E-1CA0-63A3-4E71B43A0AC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66177" y="343988"/>
            <a:ext cx="10917767" cy="985013"/>
          </a:xfrm>
          <a:prstGeom prst="rect">
            <a:avLst/>
          </a:prstGeom>
        </p:spPr>
        <p:txBody>
          <a:bodyPr vert="horz" wrap="square" lIns="0" tIns="10160" rIns="0" bIns="0" rtlCol="0" anchor="t">
            <a:spAutoFit/>
          </a:bodyPr>
          <a:lstStyle/>
          <a:p>
            <a:pPr marL="465667" indent="-457200">
              <a:lnSpc>
                <a:spcPct val="100000"/>
              </a:lnSpc>
              <a:spcBef>
                <a:spcPts val="80"/>
              </a:spcBef>
              <a:buFont typeface="Wingdings" panose="05000000000000000000" pitchFamily="2" charset="2"/>
              <a:buChar char="Ø"/>
            </a:pPr>
            <a:r>
              <a:rPr sz="3167" spc="7" dirty="0"/>
              <a:t>搶救重大災害、處理緊急或重大突發事件、辦理重大專案業</a:t>
            </a:r>
            <a:r>
              <a:rPr sz="3167" spc="10" dirty="0"/>
              <a:t>務</a:t>
            </a:r>
            <a:endParaRPr sz="3167" dirty="0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5D708948-A15D-CD32-20D8-BC00B1CEE5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419418"/>
              </p:ext>
            </p:extLst>
          </p:nvPr>
        </p:nvGraphicFramePr>
        <p:xfrm>
          <a:off x="1073148" y="1499755"/>
          <a:ext cx="10160001" cy="397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6667">
                  <a:extLst>
                    <a:ext uri="{9D8B030D-6E8A-4147-A177-3AD203B41FA5}">
                      <a16:colId xmlns:a16="http://schemas.microsoft.com/office/drawing/2014/main" val="702933263"/>
                    </a:ext>
                  </a:extLst>
                </a:gridCol>
                <a:gridCol w="3386667">
                  <a:extLst>
                    <a:ext uri="{9D8B030D-6E8A-4147-A177-3AD203B41FA5}">
                      <a16:colId xmlns:a16="http://schemas.microsoft.com/office/drawing/2014/main" val="2017430815"/>
                    </a:ext>
                  </a:extLst>
                </a:gridCol>
                <a:gridCol w="3386667">
                  <a:extLst>
                    <a:ext uri="{9D8B030D-6E8A-4147-A177-3AD203B41FA5}">
                      <a16:colId xmlns:a16="http://schemas.microsoft.com/office/drawing/2014/main" val="3677976119"/>
                    </a:ext>
                  </a:extLst>
                </a:gridCol>
              </a:tblGrid>
              <a:tr h="2743199">
                <a:tc>
                  <a:txBody>
                    <a:bodyPr/>
                    <a:lstStyle/>
                    <a:p>
                      <a:endParaRPr lang="zh-TW" altLang="en-US" sz="1200" dirty="0"/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dirty="0"/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dirty="0"/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7013703"/>
                  </a:ext>
                </a:extLst>
              </a:tr>
              <a:tr h="1228161">
                <a:tc>
                  <a:txBody>
                    <a:bodyPr/>
                    <a:lstStyle/>
                    <a:p>
                      <a:endParaRPr lang="zh-TW" altLang="en-US" sz="1200" dirty="0"/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dirty="0"/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dirty="0"/>
                    </a:p>
                  </a:txBody>
                  <a:tcPr marL="60960" marR="60960" marT="30480" marB="304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6709135"/>
                  </a:ext>
                </a:extLst>
              </a:tr>
            </a:tbl>
          </a:graphicData>
        </a:graphic>
      </p:graphicFrame>
      <p:sp>
        <p:nvSpPr>
          <p:cNvPr id="7" name="object 2">
            <a:extLst>
              <a:ext uri="{FF2B5EF4-FFF2-40B4-BE49-F238E27FC236}">
                <a16:creationId xmlns:a16="http://schemas.microsoft.com/office/drawing/2014/main" id="{21A22218-3BF0-D696-09F5-4046D489D32B}"/>
              </a:ext>
            </a:extLst>
          </p:cNvPr>
          <p:cNvSpPr txBox="1"/>
          <p:nvPr/>
        </p:nvSpPr>
        <p:spPr>
          <a:xfrm>
            <a:off x="1172633" y="2826276"/>
            <a:ext cx="3149600" cy="19463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9"/>
              </a:lnSpc>
            </a:pPr>
            <a:r>
              <a:rPr sz="2467" b="1" spc="-3" dirty="0">
                <a:solidFill>
                  <a:schemeClr val="accent4">
                    <a:lumMod val="75000"/>
                  </a:schemeClr>
                </a:solidFill>
                <a:latin typeface="微軟正黑體"/>
                <a:cs typeface="微軟正黑體"/>
              </a:rPr>
              <a:t>每日工時上限</a:t>
            </a:r>
            <a:r>
              <a:rPr lang="en-US" altLang="zh-TW" sz="2467" b="1" spc="97" dirty="0">
                <a:solidFill>
                  <a:srgbClr val="FF0000"/>
                </a:solidFill>
                <a:latin typeface="微軟正黑體"/>
                <a:cs typeface="微軟正黑體"/>
              </a:rPr>
              <a:t>14</a:t>
            </a:r>
            <a:r>
              <a:rPr sz="2467" b="1" spc="-3" dirty="0">
                <a:solidFill>
                  <a:schemeClr val="accent4">
                    <a:lumMod val="75000"/>
                  </a:schemeClr>
                </a:solidFill>
                <a:latin typeface="微軟正黑體"/>
                <a:cs typeface="微軟正黑體"/>
              </a:rPr>
              <a:t>小</a:t>
            </a:r>
            <a:r>
              <a:rPr sz="2467" b="1" dirty="0">
                <a:solidFill>
                  <a:schemeClr val="accent4">
                    <a:lumMod val="75000"/>
                  </a:schemeClr>
                </a:solidFill>
                <a:latin typeface="微軟正黑體"/>
                <a:cs typeface="微軟正黑體"/>
              </a:rPr>
              <a:t>時</a:t>
            </a:r>
            <a:endParaRPr sz="2467" dirty="0">
              <a:solidFill>
                <a:schemeClr val="accent4">
                  <a:lumMod val="75000"/>
                </a:schemeClr>
              </a:solidFill>
              <a:latin typeface="微軟正黑體"/>
              <a:cs typeface="微軟正黑體"/>
            </a:endParaRPr>
          </a:p>
          <a:p>
            <a:pPr>
              <a:spcBef>
                <a:spcPts val="490"/>
              </a:spcBef>
            </a:pPr>
            <a:r>
              <a:rPr sz="2467" b="1" spc="-3" dirty="0">
                <a:solidFill>
                  <a:schemeClr val="accent4">
                    <a:lumMod val="75000"/>
                  </a:schemeClr>
                </a:solidFill>
                <a:latin typeface="微軟正黑體"/>
                <a:cs typeface="微軟正黑體"/>
              </a:rPr>
              <a:t>每月加班上限</a:t>
            </a:r>
            <a:r>
              <a:rPr lang="en-US" altLang="zh-TW" sz="2467" b="1" spc="-3" dirty="0">
                <a:solidFill>
                  <a:srgbClr val="FF0000"/>
                </a:solidFill>
                <a:latin typeface="微軟正黑體"/>
                <a:cs typeface="微軟正黑體"/>
              </a:rPr>
              <a:t>8</a:t>
            </a:r>
            <a:r>
              <a:rPr sz="2467" b="1" spc="100" dirty="0">
                <a:solidFill>
                  <a:srgbClr val="FF0000"/>
                </a:solidFill>
                <a:latin typeface="微軟正黑體"/>
                <a:cs typeface="微軟正黑體"/>
              </a:rPr>
              <a:t>0</a:t>
            </a:r>
            <a:r>
              <a:rPr sz="2467" b="1" spc="-3" dirty="0">
                <a:solidFill>
                  <a:schemeClr val="accent4">
                    <a:lumMod val="75000"/>
                  </a:schemeClr>
                </a:solidFill>
                <a:latin typeface="微軟正黑體"/>
                <a:cs typeface="微軟正黑體"/>
              </a:rPr>
              <a:t>小</a:t>
            </a:r>
            <a:r>
              <a:rPr sz="2467" b="1" dirty="0">
                <a:solidFill>
                  <a:schemeClr val="accent4">
                    <a:lumMod val="75000"/>
                  </a:schemeClr>
                </a:solidFill>
                <a:latin typeface="微軟正黑體"/>
                <a:cs typeface="微軟正黑體"/>
              </a:rPr>
              <a:t>時</a:t>
            </a:r>
            <a:endParaRPr sz="2467" dirty="0">
              <a:solidFill>
                <a:schemeClr val="accent4">
                  <a:lumMod val="75000"/>
                </a:schemeClr>
              </a:solidFill>
              <a:latin typeface="微軟正黑體"/>
              <a:cs typeface="微軟正黑體"/>
            </a:endParaRPr>
          </a:p>
          <a:p>
            <a:pPr>
              <a:lnSpc>
                <a:spcPct val="100000"/>
              </a:lnSpc>
            </a:pPr>
            <a:endParaRPr sz="2467" dirty="0">
              <a:solidFill>
                <a:schemeClr val="accent4">
                  <a:lumMod val="75000"/>
                </a:schemeClr>
              </a:solidFill>
              <a:latin typeface="微軟正黑體"/>
              <a:cs typeface="微軟正黑體"/>
            </a:endParaRPr>
          </a:p>
          <a:p>
            <a:pPr>
              <a:spcBef>
                <a:spcPts val="30"/>
              </a:spcBef>
            </a:pPr>
            <a:endParaRPr sz="2867" dirty="0">
              <a:solidFill>
                <a:schemeClr val="accent4">
                  <a:lumMod val="75000"/>
                </a:schemeClr>
              </a:solidFill>
              <a:latin typeface="微軟正黑體"/>
              <a:cs typeface="微軟正黑體"/>
            </a:endParaRPr>
          </a:p>
          <a:p>
            <a:pPr>
              <a:lnSpc>
                <a:spcPts val="2957"/>
              </a:lnSpc>
              <a:spcBef>
                <a:spcPts val="3"/>
              </a:spcBef>
            </a:pPr>
            <a:r>
              <a:rPr lang="zh-TW" altLang="en-US" sz="2467" b="1" spc="-3" dirty="0">
                <a:solidFill>
                  <a:srgbClr val="FF0000"/>
                </a:solidFill>
                <a:latin typeface="微軟正黑體"/>
                <a:cs typeface="微軟正黑體"/>
              </a:rPr>
              <a:t>１個月函報</a:t>
            </a:r>
            <a:r>
              <a:rPr lang="zh-TW" altLang="en-US" sz="2467" b="1" spc="-3" dirty="0">
                <a:solidFill>
                  <a:schemeClr val="accent4">
                    <a:lumMod val="75000"/>
                  </a:schemeClr>
                </a:solidFill>
                <a:latin typeface="微軟正黑體"/>
                <a:cs typeface="微軟正黑體"/>
              </a:rPr>
              <a:t>教育部備查</a:t>
            </a:r>
          </a:p>
        </p:txBody>
      </p:sp>
      <p:sp>
        <p:nvSpPr>
          <p:cNvPr id="8" name="object 4">
            <a:extLst>
              <a:ext uri="{FF2B5EF4-FFF2-40B4-BE49-F238E27FC236}">
                <a16:creationId xmlns:a16="http://schemas.microsoft.com/office/drawing/2014/main" id="{88EE59A5-0F0B-238C-2C65-9FD9723A235E}"/>
              </a:ext>
            </a:extLst>
          </p:cNvPr>
          <p:cNvSpPr txBox="1"/>
          <p:nvPr/>
        </p:nvSpPr>
        <p:spPr>
          <a:xfrm>
            <a:off x="4557183" y="1602865"/>
            <a:ext cx="3191933" cy="31697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9"/>
              </a:lnSpc>
            </a:pPr>
            <a:r>
              <a:rPr sz="2467" b="1" spc="-3" dirty="0">
                <a:solidFill>
                  <a:schemeClr val="accent4">
                    <a:lumMod val="75000"/>
                  </a:schemeClr>
                </a:solidFill>
                <a:latin typeface="微軟正黑體"/>
                <a:cs typeface="微軟正黑體"/>
              </a:rPr>
              <a:t>急迫必要、人力調</a:t>
            </a:r>
            <a:r>
              <a:rPr sz="2467" b="1" dirty="0">
                <a:solidFill>
                  <a:schemeClr val="accent4">
                    <a:lumMod val="75000"/>
                  </a:schemeClr>
                </a:solidFill>
                <a:latin typeface="微軟正黑體"/>
                <a:cs typeface="微軟正黑體"/>
              </a:rPr>
              <a:t>度</a:t>
            </a:r>
            <a:endParaRPr sz="2467" dirty="0">
              <a:solidFill>
                <a:schemeClr val="accent4">
                  <a:lumMod val="75000"/>
                </a:schemeClr>
              </a:solidFill>
              <a:latin typeface="微軟正黑體"/>
              <a:cs typeface="微軟正黑體"/>
            </a:endParaRPr>
          </a:p>
          <a:p>
            <a:pPr>
              <a:spcBef>
                <a:spcPts val="490"/>
              </a:spcBef>
            </a:pPr>
            <a:r>
              <a:rPr sz="2467" b="1" spc="-3" dirty="0">
                <a:solidFill>
                  <a:schemeClr val="accent4">
                    <a:lumMod val="75000"/>
                  </a:schemeClr>
                </a:solidFill>
                <a:latin typeface="微軟正黑體"/>
                <a:cs typeface="微軟正黑體"/>
              </a:rPr>
              <a:t>困</a:t>
            </a:r>
            <a:r>
              <a:rPr sz="2467" b="1" dirty="0">
                <a:solidFill>
                  <a:schemeClr val="accent4">
                    <a:lumMod val="75000"/>
                  </a:schemeClr>
                </a:solidFill>
                <a:latin typeface="微軟正黑體"/>
                <a:cs typeface="微軟正黑體"/>
              </a:rPr>
              <a:t>難</a:t>
            </a:r>
            <a:endParaRPr sz="2467" dirty="0">
              <a:solidFill>
                <a:schemeClr val="accent4">
                  <a:lumMod val="75000"/>
                </a:schemeClr>
              </a:solidFill>
              <a:latin typeface="微軟正黑體"/>
              <a:cs typeface="微軟正黑體"/>
            </a:endParaRPr>
          </a:p>
          <a:p>
            <a:pPr algn="just">
              <a:lnSpc>
                <a:spcPts val="3454"/>
              </a:lnSpc>
              <a:spcBef>
                <a:spcPts val="193"/>
              </a:spcBef>
            </a:pPr>
            <a:r>
              <a:rPr sz="2467" b="1" spc="-3" dirty="0">
                <a:solidFill>
                  <a:schemeClr val="accent4">
                    <a:lumMod val="75000"/>
                  </a:schemeClr>
                </a:solidFill>
                <a:latin typeface="微軟正黑體"/>
                <a:cs typeface="微軟正黑體"/>
              </a:rPr>
              <a:t>每日工時不受</a:t>
            </a:r>
            <a:r>
              <a:rPr sz="2467" b="1" spc="97" dirty="0">
                <a:solidFill>
                  <a:srgbClr val="FF0000"/>
                </a:solidFill>
                <a:latin typeface="微軟正黑體"/>
                <a:cs typeface="微軟正黑體"/>
              </a:rPr>
              <a:t>14</a:t>
            </a:r>
            <a:r>
              <a:rPr sz="2467" b="1" spc="-3" dirty="0">
                <a:solidFill>
                  <a:schemeClr val="accent4">
                    <a:lumMod val="75000"/>
                  </a:schemeClr>
                </a:solidFill>
                <a:latin typeface="微軟正黑體"/>
                <a:cs typeface="微軟正黑體"/>
              </a:rPr>
              <a:t>小</a:t>
            </a:r>
            <a:r>
              <a:rPr sz="2467" b="1" dirty="0">
                <a:solidFill>
                  <a:schemeClr val="accent4">
                    <a:lumMod val="75000"/>
                  </a:schemeClr>
                </a:solidFill>
                <a:latin typeface="微軟正黑體"/>
                <a:cs typeface="微軟正黑體"/>
              </a:rPr>
              <a:t>時 </a:t>
            </a:r>
            <a:r>
              <a:rPr sz="2467" b="1" spc="-3" dirty="0">
                <a:solidFill>
                  <a:schemeClr val="accent4">
                    <a:lumMod val="75000"/>
                  </a:schemeClr>
                </a:solidFill>
                <a:latin typeface="微軟正黑體"/>
                <a:cs typeface="微軟正黑體"/>
              </a:rPr>
              <a:t>之限制</a:t>
            </a:r>
            <a:r>
              <a:rPr sz="2467" b="1" spc="-3" dirty="0">
                <a:solidFill>
                  <a:srgbClr val="FF0000"/>
                </a:solidFill>
                <a:latin typeface="微軟正黑體"/>
                <a:cs typeface="微軟正黑體"/>
              </a:rPr>
              <a:t>（不得連續</a:t>
            </a:r>
            <a:r>
              <a:rPr sz="2467" b="1" dirty="0">
                <a:solidFill>
                  <a:srgbClr val="FF0000"/>
                </a:solidFill>
                <a:latin typeface="微軟正黑體"/>
                <a:cs typeface="微軟正黑體"/>
              </a:rPr>
              <a:t>超 </a:t>
            </a:r>
            <a:r>
              <a:rPr sz="2467" b="1" spc="-3" dirty="0">
                <a:solidFill>
                  <a:srgbClr val="FF0000"/>
                </a:solidFill>
                <a:latin typeface="微軟正黑體"/>
                <a:cs typeface="微軟正黑體"/>
              </a:rPr>
              <a:t>過</a:t>
            </a:r>
            <a:r>
              <a:rPr sz="2467" b="1" spc="97" dirty="0">
                <a:solidFill>
                  <a:srgbClr val="FF0000"/>
                </a:solidFill>
                <a:latin typeface="微軟正黑體"/>
                <a:cs typeface="微軟正黑體"/>
              </a:rPr>
              <a:t>3</a:t>
            </a:r>
            <a:r>
              <a:rPr sz="2467" b="1" dirty="0">
                <a:solidFill>
                  <a:srgbClr val="FF0000"/>
                </a:solidFill>
                <a:latin typeface="微軟正黑體"/>
                <a:cs typeface="微軟正黑體"/>
              </a:rPr>
              <a:t>日）</a:t>
            </a:r>
            <a:endParaRPr sz="2467" dirty="0">
              <a:solidFill>
                <a:srgbClr val="FF0000"/>
              </a:solidFill>
              <a:latin typeface="微軟正黑體"/>
              <a:cs typeface="微軟正黑體"/>
            </a:endParaRPr>
          </a:p>
          <a:p>
            <a:pPr>
              <a:spcBef>
                <a:spcPts val="287"/>
              </a:spcBef>
            </a:pPr>
            <a:r>
              <a:rPr sz="2467" b="1" spc="-3" dirty="0">
                <a:solidFill>
                  <a:schemeClr val="accent4">
                    <a:lumMod val="75000"/>
                  </a:schemeClr>
                </a:solidFill>
                <a:latin typeface="微軟正黑體"/>
                <a:cs typeface="微軟正黑體"/>
              </a:rPr>
              <a:t>每月加班上限</a:t>
            </a:r>
            <a:r>
              <a:rPr sz="2467" b="1" spc="97" dirty="0">
                <a:solidFill>
                  <a:srgbClr val="FF0000"/>
                </a:solidFill>
                <a:latin typeface="微軟正黑體"/>
                <a:cs typeface="微軟正黑體"/>
              </a:rPr>
              <a:t>80</a:t>
            </a:r>
            <a:r>
              <a:rPr sz="2467" b="1" spc="-3" dirty="0">
                <a:solidFill>
                  <a:schemeClr val="accent4">
                    <a:lumMod val="75000"/>
                  </a:schemeClr>
                </a:solidFill>
                <a:latin typeface="微軟正黑體"/>
                <a:cs typeface="微軟正黑體"/>
              </a:rPr>
              <a:t>小</a:t>
            </a:r>
            <a:r>
              <a:rPr sz="2467" b="1" dirty="0">
                <a:solidFill>
                  <a:schemeClr val="accent4">
                    <a:lumMod val="75000"/>
                  </a:schemeClr>
                </a:solidFill>
                <a:latin typeface="微軟正黑體"/>
                <a:cs typeface="微軟正黑體"/>
              </a:rPr>
              <a:t>時</a:t>
            </a:r>
            <a:endParaRPr sz="2467" dirty="0">
              <a:solidFill>
                <a:schemeClr val="accent4">
                  <a:lumMod val="75000"/>
                </a:schemeClr>
              </a:solidFill>
              <a:latin typeface="微軟正黑體"/>
              <a:cs typeface="微軟正黑體"/>
            </a:endParaRPr>
          </a:p>
          <a:p>
            <a:pPr>
              <a:spcBef>
                <a:spcPts val="57"/>
              </a:spcBef>
            </a:pPr>
            <a:endParaRPr sz="1567" dirty="0">
              <a:solidFill>
                <a:schemeClr val="accent4">
                  <a:lumMod val="75000"/>
                </a:schemeClr>
              </a:solidFill>
              <a:latin typeface="微軟正黑體"/>
              <a:cs typeface="微軟正黑體"/>
            </a:endParaRPr>
          </a:p>
          <a:p>
            <a:pPr>
              <a:lnSpc>
                <a:spcPts val="2957"/>
              </a:lnSpc>
            </a:pPr>
            <a:r>
              <a:rPr sz="2467" b="1" spc="-3" dirty="0">
                <a:solidFill>
                  <a:srgbClr val="FF0000"/>
                </a:solidFill>
                <a:latin typeface="微軟正黑體"/>
                <a:cs typeface="微軟正黑體"/>
              </a:rPr>
              <a:t>１個月函報</a:t>
            </a:r>
            <a:r>
              <a:rPr lang="zh-TW" altLang="en-US" sz="2467" b="1" spc="-3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教育部</a:t>
            </a:r>
            <a:r>
              <a:rPr sz="2467" b="1" spc="-3" dirty="0" err="1">
                <a:solidFill>
                  <a:schemeClr val="accent4">
                    <a:lumMod val="75000"/>
                  </a:schemeClr>
                </a:solidFill>
                <a:latin typeface="微軟正黑體"/>
                <a:cs typeface="微軟正黑體"/>
              </a:rPr>
              <a:t>備</a:t>
            </a:r>
            <a:r>
              <a:rPr sz="2467" b="1" dirty="0" err="1">
                <a:solidFill>
                  <a:schemeClr val="accent4">
                    <a:lumMod val="75000"/>
                  </a:schemeClr>
                </a:solidFill>
                <a:latin typeface="微軟正黑體"/>
                <a:cs typeface="微軟正黑體"/>
              </a:rPr>
              <a:t>查</a:t>
            </a:r>
            <a:endParaRPr sz="2467" dirty="0">
              <a:solidFill>
                <a:schemeClr val="accent4">
                  <a:lumMod val="75000"/>
                </a:schemeClr>
              </a:solidFill>
              <a:latin typeface="微軟正黑體"/>
              <a:cs typeface="微軟正黑體"/>
            </a:endParaRPr>
          </a:p>
        </p:txBody>
      </p:sp>
      <p:sp>
        <p:nvSpPr>
          <p:cNvPr id="9" name="object 6">
            <a:extLst>
              <a:ext uri="{FF2B5EF4-FFF2-40B4-BE49-F238E27FC236}">
                <a16:creationId xmlns:a16="http://schemas.microsoft.com/office/drawing/2014/main" id="{C9C9FCC4-088D-1DB3-B303-6DA87433D67F}"/>
              </a:ext>
            </a:extLst>
          </p:cNvPr>
          <p:cNvSpPr txBox="1"/>
          <p:nvPr/>
        </p:nvSpPr>
        <p:spPr>
          <a:xfrm>
            <a:off x="7924800" y="2212138"/>
            <a:ext cx="3091869" cy="25465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69"/>
              </a:lnSpc>
            </a:pPr>
            <a:r>
              <a:rPr sz="2467" b="1" spc="-3" dirty="0">
                <a:solidFill>
                  <a:schemeClr val="accent4">
                    <a:lumMod val="75000"/>
                  </a:schemeClr>
                </a:solidFill>
                <a:latin typeface="微軟正黑體"/>
                <a:cs typeface="微軟正黑體"/>
              </a:rPr>
              <a:t>特殊重大專</a:t>
            </a:r>
            <a:r>
              <a:rPr sz="2467" b="1" dirty="0">
                <a:solidFill>
                  <a:schemeClr val="accent4">
                    <a:lumMod val="75000"/>
                  </a:schemeClr>
                </a:solidFill>
                <a:latin typeface="微軟正黑體"/>
                <a:cs typeface="微軟正黑體"/>
              </a:rPr>
              <a:t>案</a:t>
            </a:r>
            <a:endParaRPr sz="2467" dirty="0">
              <a:solidFill>
                <a:schemeClr val="accent4">
                  <a:lumMod val="75000"/>
                </a:schemeClr>
              </a:solidFill>
              <a:latin typeface="微軟正黑體"/>
              <a:cs typeface="微軟正黑體"/>
            </a:endParaRPr>
          </a:p>
          <a:p>
            <a:pPr>
              <a:spcBef>
                <a:spcPts val="490"/>
              </a:spcBef>
            </a:pPr>
            <a:r>
              <a:rPr sz="2467" b="1" spc="97" dirty="0">
                <a:solidFill>
                  <a:srgbClr val="FF0000"/>
                </a:solidFill>
                <a:latin typeface="微軟正黑體"/>
                <a:cs typeface="微軟正黑體"/>
              </a:rPr>
              <a:t>3</a:t>
            </a:r>
            <a:r>
              <a:rPr sz="2467" b="1" spc="-3" dirty="0">
                <a:solidFill>
                  <a:schemeClr val="accent4">
                    <a:lumMod val="75000"/>
                  </a:schemeClr>
                </a:solidFill>
                <a:latin typeface="微軟正黑體"/>
                <a:cs typeface="微軟正黑體"/>
              </a:rPr>
              <a:t>個月加班上</a:t>
            </a:r>
            <a:r>
              <a:rPr sz="2467" b="1" dirty="0">
                <a:solidFill>
                  <a:schemeClr val="accent4">
                    <a:lumMod val="75000"/>
                  </a:schemeClr>
                </a:solidFill>
                <a:latin typeface="微軟正黑體"/>
                <a:cs typeface="微軟正黑體"/>
              </a:rPr>
              <a:t>限</a:t>
            </a:r>
            <a:endParaRPr sz="2467" dirty="0">
              <a:solidFill>
                <a:schemeClr val="accent4">
                  <a:lumMod val="75000"/>
                </a:schemeClr>
              </a:solidFill>
              <a:latin typeface="微軟正黑體"/>
              <a:cs typeface="微軟正黑體"/>
            </a:endParaRPr>
          </a:p>
          <a:p>
            <a:pPr>
              <a:spcBef>
                <a:spcPts val="490"/>
              </a:spcBef>
            </a:pPr>
            <a:r>
              <a:rPr sz="2467" b="1" spc="97" dirty="0">
                <a:solidFill>
                  <a:srgbClr val="FF0000"/>
                </a:solidFill>
                <a:latin typeface="微軟正黑體"/>
                <a:cs typeface="微軟正黑體"/>
              </a:rPr>
              <a:t>240</a:t>
            </a:r>
            <a:r>
              <a:rPr sz="2467" b="1" spc="-3" dirty="0">
                <a:solidFill>
                  <a:schemeClr val="accent4">
                    <a:lumMod val="75000"/>
                  </a:schemeClr>
                </a:solidFill>
                <a:latin typeface="微軟正黑體"/>
                <a:cs typeface="微軟正黑體"/>
              </a:rPr>
              <a:t>小</a:t>
            </a:r>
            <a:r>
              <a:rPr sz="2467" b="1" dirty="0">
                <a:solidFill>
                  <a:schemeClr val="accent4">
                    <a:lumMod val="75000"/>
                  </a:schemeClr>
                </a:solidFill>
                <a:latin typeface="微軟正黑體"/>
                <a:cs typeface="微軟正黑體"/>
              </a:rPr>
              <a:t>時</a:t>
            </a:r>
            <a:endParaRPr sz="2467" dirty="0">
              <a:solidFill>
                <a:schemeClr val="accent4">
                  <a:lumMod val="75000"/>
                </a:schemeClr>
              </a:solidFill>
              <a:latin typeface="微軟正黑體"/>
              <a:cs typeface="微軟正黑體"/>
            </a:endParaRPr>
          </a:p>
          <a:p>
            <a:pPr>
              <a:spcBef>
                <a:spcPts val="490"/>
              </a:spcBef>
            </a:pPr>
            <a:r>
              <a:rPr sz="2467" b="1" spc="-3" dirty="0">
                <a:solidFill>
                  <a:schemeClr val="accent4">
                    <a:lumMod val="75000"/>
                  </a:schemeClr>
                </a:solidFill>
                <a:latin typeface="微軟正黑體"/>
                <a:cs typeface="微軟正黑體"/>
              </a:rPr>
              <a:t>審慎評估運</a:t>
            </a:r>
            <a:r>
              <a:rPr sz="2467" b="1" dirty="0">
                <a:solidFill>
                  <a:schemeClr val="accent4">
                    <a:lumMod val="75000"/>
                  </a:schemeClr>
                </a:solidFill>
                <a:latin typeface="微軟正黑體"/>
                <a:cs typeface="微軟正黑體"/>
              </a:rPr>
              <a:t>用</a:t>
            </a:r>
            <a:endParaRPr sz="2467" dirty="0">
              <a:solidFill>
                <a:schemeClr val="accent4">
                  <a:lumMod val="75000"/>
                </a:schemeClr>
              </a:solidFill>
              <a:latin typeface="微軟正黑體"/>
              <a:cs typeface="微軟正黑體"/>
            </a:endParaRPr>
          </a:p>
          <a:p>
            <a:pPr>
              <a:spcBef>
                <a:spcPts val="13"/>
              </a:spcBef>
            </a:pPr>
            <a:endParaRPr sz="3467" dirty="0">
              <a:solidFill>
                <a:schemeClr val="accent4">
                  <a:lumMod val="75000"/>
                </a:schemeClr>
              </a:solidFill>
              <a:latin typeface="微軟正黑體"/>
              <a:cs typeface="微軟正黑體"/>
            </a:endParaRPr>
          </a:p>
          <a:p>
            <a:pPr>
              <a:lnSpc>
                <a:spcPts val="2957"/>
              </a:lnSpc>
            </a:pPr>
            <a:r>
              <a:rPr sz="2467" b="1" spc="-3" dirty="0" err="1">
                <a:solidFill>
                  <a:srgbClr val="FF0000"/>
                </a:solidFill>
                <a:latin typeface="微軟正黑體"/>
                <a:cs typeface="微軟正黑體"/>
              </a:rPr>
              <a:t>事前</a:t>
            </a:r>
            <a:r>
              <a:rPr sz="2467" b="1" spc="-3" dirty="0" err="1">
                <a:solidFill>
                  <a:schemeClr val="accent4">
                    <a:lumMod val="75000"/>
                  </a:schemeClr>
                </a:solidFill>
                <a:latin typeface="微軟正黑體"/>
                <a:cs typeface="微軟正黑體"/>
              </a:rPr>
              <a:t>簽報</a:t>
            </a:r>
            <a:r>
              <a:rPr lang="zh-TW" altLang="en-US" sz="2467" b="1" spc="-3" dirty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教育部</a:t>
            </a:r>
            <a:r>
              <a:rPr sz="2467" b="1" spc="-3" dirty="0" err="1">
                <a:solidFill>
                  <a:schemeClr val="accent4">
                    <a:lumMod val="75000"/>
                  </a:schemeClr>
                </a:solidFill>
                <a:latin typeface="微軟正黑體"/>
                <a:cs typeface="微軟正黑體"/>
              </a:rPr>
              <a:t>同</a:t>
            </a:r>
            <a:r>
              <a:rPr sz="2467" b="1" dirty="0" err="1">
                <a:solidFill>
                  <a:schemeClr val="accent4">
                    <a:lumMod val="75000"/>
                  </a:schemeClr>
                </a:solidFill>
                <a:latin typeface="微軟正黑體"/>
                <a:cs typeface="微軟正黑體"/>
              </a:rPr>
              <a:t>意</a:t>
            </a:r>
            <a:endParaRPr sz="2467" dirty="0">
              <a:solidFill>
                <a:schemeClr val="accent4">
                  <a:lumMod val="75000"/>
                </a:schemeClr>
              </a:solidFill>
              <a:latin typeface="微軟正黑體"/>
              <a:cs typeface="微軟正黑體"/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AE0C1E5C-8658-E285-F0AE-FB2154B9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78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BEAD170B-4F1C-DEB1-4D52-A1D166CDD6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29360" y="452285"/>
            <a:ext cx="10962640" cy="931879"/>
          </a:xfrm>
          <a:prstGeom prst="rect">
            <a:avLst/>
          </a:prstGeom>
        </p:spPr>
        <p:txBody>
          <a:bodyPr vert="horz" wrap="square" lIns="0" tIns="8467" rIns="0" bIns="0" rtlCol="0" anchor="t">
            <a:spAutoFit/>
          </a:bodyPr>
          <a:lstStyle/>
          <a:p>
            <a:pPr marL="82130">
              <a:lnSpc>
                <a:spcPct val="100000"/>
              </a:lnSpc>
              <a:spcBef>
                <a:spcPts val="67"/>
              </a:spcBef>
            </a:pPr>
            <a:r>
              <a:rPr sz="6000" dirty="0"/>
              <a:t>輪班輪休人員服勤時數</a:t>
            </a:r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96E913DB-D289-452A-4C27-21A81C3E3A45}"/>
              </a:ext>
            </a:extLst>
          </p:cNvPr>
          <p:cNvSpPr txBox="1"/>
          <p:nvPr/>
        </p:nvSpPr>
        <p:spPr>
          <a:xfrm>
            <a:off x="953005" y="2041521"/>
            <a:ext cx="5545243" cy="3458020"/>
          </a:xfrm>
          <a:prstGeom prst="rect">
            <a:avLst/>
          </a:prstGeom>
        </p:spPr>
        <p:txBody>
          <a:bodyPr vert="horz" wrap="square" lIns="0" tIns="11007" rIns="0" bIns="0" rtlCol="0">
            <a:spAutoFit/>
          </a:bodyPr>
          <a:lstStyle/>
          <a:p>
            <a:pPr marL="588463">
              <a:spcBef>
                <a:spcPts val="87"/>
              </a:spcBef>
            </a:pPr>
            <a:r>
              <a:rPr sz="2667" b="1" u="sng" spc="17" dirty="0">
                <a:solidFill>
                  <a:srgbClr val="003DA7"/>
                </a:solidFill>
                <a:latin typeface="微軟正黑體"/>
                <a:cs typeface="微軟正黑體"/>
              </a:rPr>
              <a:t>辦公時數依輪班輪休制度排</a:t>
            </a:r>
            <a:r>
              <a:rPr sz="2667" b="1" u="sng" spc="20" dirty="0">
                <a:solidFill>
                  <a:srgbClr val="003DA7"/>
                </a:solidFill>
                <a:latin typeface="微軟正黑體"/>
                <a:cs typeface="微軟正黑體"/>
              </a:rPr>
              <a:t>定</a:t>
            </a:r>
            <a:endParaRPr sz="2667" u="sng" dirty="0">
              <a:latin typeface="微軟正黑體"/>
              <a:cs typeface="微軟正黑體"/>
            </a:endParaRPr>
          </a:p>
          <a:p>
            <a:pPr marL="8467" marR="3387">
              <a:lnSpc>
                <a:spcPct val="107100"/>
              </a:lnSpc>
              <a:spcBef>
                <a:spcPts val="1230"/>
              </a:spcBef>
            </a:pPr>
            <a:r>
              <a:rPr sz="1867" spc="13" dirty="0">
                <a:latin typeface="微軟正黑體"/>
                <a:cs typeface="微軟正黑體"/>
              </a:rPr>
              <a:t>正常辦公時數連同延⻑辦公時數，每⽇不得超過</a:t>
            </a:r>
            <a:r>
              <a:rPr sz="1867" spc="-40" dirty="0">
                <a:latin typeface="微軟正黑體"/>
                <a:cs typeface="微軟正黑體"/>
              </a:rPr>
              <a:t>12</a:t>
            </a:r>
            <a:r>
              <a:rPr sz="1867" spc="10" dirty="0">
                <a:latin typeface="微軟正黑體"/>
                <a:cs typeface="微軟正黑體"/>
              </a:rPr>
              <a:t>⼩ </a:t>
            </a:r>
            <a:r>
              <a:rPr sz="1867" spc="17" dirty="0">
                <a:latin typeface="微軟正黑體"/>
                <a:cs typeface="微軟正黑體"/>
              </a:rPr>
              <a:t>時</a:t>
            </a:r>
            <a:endParaRPr sz="1867" dirty="0">
              <a:latin typeface="微軟正黑體"/>
              <a:cs typeface="微軟正黑體"/>
            </a:endParaRPr>
          </a:p>
          <a:p>
            <a:pPr>
              <a:spcBef>
                <a:spcPts val="40"/>
              </a:spcBef>
            </a:pPr>
            <a:endParaRPr sz="1667" dirty="0">
              <a:latin typeface="微軟正黑體"/>
              <a:cs typeface="微軟正黑體"/>
            </a:endParaRPr>
          </a:p>
          <a:p>
            <a:pPr marL="588463">
              <a:spcBef>
                <a:spcPts val="3"/>
              </a:spcBef>
            </a:pPr>
            <a:r>
              <a:rPr sz="2667" b="1" u="sng" spc="17" dirty="0">
                <a:solidFill>
                  <a:srgbClr val="003DA7"/>
                </a:solidFill>
                <a:latin typeface="微軟正黑體"/>
                <a:cs typeface="微軟正黑體"/>
              </a:rPr>
              <a:t>延長辦公時</a:t>
            </a:r>
            <a:r>
              <a:rPr sz="2667" b="1" u="sng" spc="20" dirty="0">
                <a:solidFill>
                  <a:srgbClr val="003DA7"/>
                </a:solidFill>
                <a:latin typeface="微軟正黑體"/>
                <a:cs typeface="微軟正黑體"/>
              </a:rPr>
              <a:t>數</a:t>
            </a:r>
            <a:endParaRPr sz="2667" u="sng" dirty="0">
              <a:latin typeface="微軟正黑體"/>
              <a:cs typeface="微軟正黑體"/>
            </a:endParaRPr>
          </a:p>
          <a:p>
            <a:pPr marL="8467">
              <a:spcBef>
                <a:spcPts val="1387"/>
              </a:spcBef>
            </a:pPr>
            <a:r>
              <a:rPr sz="1867" spc="13" dirty="0">
                <a:latin typeface="微軟正黑體"/>
                <a:cs typeface="微軟正黑體"/>
              </a:rPr>
              <a:t>每⽉不得超</a:t>
            </a:r>
            <a:r>
              <a:rPr sz="1867" spc="17" dirty="0">
                <a:latin typeface="微軟正黑體"/>
                <a:cs typeface="微軟正黑體"/>
              </a:rPr>
              <a:t>過</a:t>
            </a:r>
            <a:r>
              <a:rPr sz="1867" spc="-50" dirty="0">
                <a:latin typeface="微軟正黑體"/>
                <a:cs typeface="微軟正黑體"/>
              </a:rPr>
              <a:t> </a:t>
            </a:r>
            <a:r>
              <a:rPr sz="1867" spc="-40" dirty="0">
                <a:latin typeface="微軟正黑體"/>
                <a:cs typeface="微軟正黑體"/>
              </a:rPr>
              <a:t>80</a:t>
            </a:r>
            <a:r>
              <a:rPr sz="1867" spc="13" dirty="0">
                <a:latin typeface="微軟正黑體"/>
                <a:cs typeface="微軟正黑體"/>
              </a:rPr>
              <a:t>⼩</a:t>
            </a:r>
            <a:r>
              <a:rPr sz="1867" spc="17" dirty="0">
                <a:latin typeface="微軟正黑體"/>
                <a:cs typeface="微軟正黑體"/>
              </a:rPr>
              <a:t>時</a:t>
            </a:r>
            <a:endParaRPr sz="1867" dirty="0">
              <a:latin typeface="微軟正黑體"/>
              <a:cs typeface="微軟正黑體"/>
            </a:endParaRPr>
          </a:p>
          <a:p>
            <a:pPr>
              <a:spcBef>
                <a:spcPts val="43"/>
              </a:spcBef>
            </a:pPr>
            <a:endParaRPr sz="1667" dirty="0">
              <a:latin typeface="微軟正黑體"/>
              <a:cs typeface="微軟正黑體"/>
            </a:endParaRPr>
          </a:p>
          <a:p>
            <a:pPr marL="588463"/>
            <a:r>
              <a:rPr sz="2667" b="1" u="sng" spc="17" dirty="0">
                <a:solidFill>
                  <a:srgbClr val="003DA7"/>
                </a:solidFill>
                <a:latin typeface="微軟正黑體"/>
                <a:cs typeface="微軟正黑體"/>
              </a:rPr>
              <a:t>更換班次時連續休息時</a:t>
            </a:r>
            <a:r>
              <a:rPr sz="2667" b="1" u="sng" spc="20" dirty="0">
                <a:solidFill>
                  <a:srgbClr val="003DA7"/>
                </a:solidFill>
                <a:latin typeface="微軟正黑體"/>
                <a:cs typeface="微軟正黑體"/>
              </a:rPr>
              <a:t>間</a:t>
            </a:r>
            <a:endParaRPr sz="2667" u="sng" dirty="0">
              <a:latin typeface="微軟正黑體"/>
              <a:cs typeface="微軟正黑體"/>
            </a:endParaRPr>
          </a:p>
          <a:p>
            <a:pPr marL="8467">
              <a:spcBef>
                <a:spcPts val="1387"/>
              </a:spcBef>
            </a:pPr>
            <a:r>
              <a:rPr sz="1867" spc="13" dirty="0">
                <a:latin typeface="微軟正黑體"/>
                <a:cs typeface="微軟正黑體"/>
              </a:rPr>
              <a:t>除有搶救重⼤災害等例外情形，⾄少應有連續</a:t>
            </a:r>
            <a:r>
              <a:rPr sz="1867" spc="-40" dirty="0">
                <a:latin typeface="微軟正黑體"/>
                <a:cs typeface="微軟正黑體"/>
              </a:rPr>
              <a:t>11</a:t>
            </a:r>
            <a:r>
              <a:rPr sz="1867" spc="13" dirty="0">
                <a:latin typeface="微軟正黑體"/>
                <a:cs typeface="微軟正黑體"/>
              </a:rPr>
              <a:t>⼩</a:t>
            </a:r>
            <a:r>
              <a:rPr sz="1867" spc="17" dirty="0">
                <a:latin typeface="微軟正黑體"/>
                <a:cs typeface="微軟正黑體"/>
              </a:rPr>
              <a:t>時</a:t>
            </a:r>
            <a:endParaRPr sz="1867" dirty="0">
              <a:latin typeface="微軟正黑體"/>
              <a:cs typeface="微軟正黑體"/>
            </a:endParaRPr>
          </a:p>
        </p:txBody>
      </p:sp>
      <p:sp>
        <p:nvSpPr>
          <p:cNvPr id="6" name="object 12">
            <a:extLst>
              <a:ext uri="{FF2B5EF4-FFF2-40B4-BE49-F238E27FC236}">
                <a16:creationId xmlns:a16="http://schemas.microsoft.com/office/drawing/2014/main" id="{ED2D0300-EB0A-AF6E-210E-82EFCD24991B}"/>
              </a:ext>
            </a:extLst>
          </p:cNvPr>
          <p:cNvSpPr txBox="1"/>
          <p:nvPr/>
        </p:nvSpPr>
        <p:spPr>
          <a:xfrm>
            <a:off x="6837845" y="2041521"/>
            <a:ext cx="4961467" cy="2760778"/>
          </a:xfrm>
          <a:prstGeom prst="rect">
            <a:avLst/>
          </a:prstGeom>
        </p:spPr>
        <p:txBody>
          <a:bodyPr vert="horz" wrap="square" lIns="0" tIns="11007" rIns="0" bIns="0" rtlCol="0">
            <a:spAutoFit/>
          </a:bodyPr>
          <a:lstStyle/>
          <a:p>
            <a:pPr marL="588463">
              <a:spcBef>
                <a:spcPts val="87"/>
              </a:spcBef>
            </a:pPr>
            <a:r>
              <a:rPr sz="2667" b="1" u="sng" spc="17" dirty="0">
                <a:solidFill>
                  <a:srgbClr val="003DA7"/>
                </a:solidFill>
                <a:latin typeface="微軟正黑體"/>
                <a:cs typeface="微軟正黑體"/>
              </a:rPr>
              <a:t>辦公日中連續休息時</a:t>
            </a:r>
            <a:r>
              <a:rPr sz="2667" b="1" u="sng" spc="20" dirty="0">
                <a:solidFill>
                  <a:srgbClr val="003DA7"/>
                </a:solidFill>
                <a:latin typeface="微軟正黑體"/>
                <a:cs typeface="微軟正黑體"/>
              </a:rPr>
              <a:t>數</a:t>
            </a:r>
            <a:endParaRPr sz="2667" u="sng" dirty="0">
              <a:latin typeface="微軟正黑體"/>
              <a:cs typeface="微軟正黑體"/>
            </a:endParaRPr>
          </a:p>
          <a:p>
            <a:pPr marL="8467" marR="3387">
              <a:lnSpc>
                <a:spcPct val="107500"/>
              </a:lnSpc>
              <a:spcBef>
                <a:spcPts val="1280"/>
              </a:spcBef>
            </a:pPr>
            <a:r>
              <a:rPr sz="1967" spc="20" dirty="0">
                <a:latin typeface="微軟正黑體"/>
                <a:cs typeface="微軟正黑體"/>
              </a:rPr>
              <a:t>⾄少應有連續</a:t>
            </a:r>
            <a:r>
              <a:rPr sz="1967" spc="-40" dirty="0">
                <a:latin typeface="微軟正黑體"/>
                <a:cs typeface="微軟正黑體"/>
              </a:rPr>
              <a:t>1</a:t>
            </a:r>
            <a:r>
              <a:rPr sz="1967" spc="20" dirty="0">
                <a:latin typeface="微軟正黑體"/>
                <a:cs typeface="微軟正黑體"/>
              </a:rPr>
              <a:t>⼩時之休息，休息時間不計</a:t>
            </a:r>
            <a:r>
              <a:rPr sz="1967" spc="13" dirty="0">
                <a:latin typeface="微軟正黑體"/>
                <a:cs typeface="微軟正黑體"/>
              </a:rPr>
              <a:t>⼊ </a:t>
            </a:r>
            <a:r>
              <a:rPr sz="1967" spc="20" dirty="0">
                <a:latin typeface="微軟正黑體"/>
                <a:cs typeface="微軟正黑體"/>
              </a:rPr>
              <a:t>辦公時</a:t>
            </a:r>
            <a:r>
              <a:rPr sz="1967" spc="23" dirty="0">
                <a:latin typeface="微軟正黑體"/>
                <a:cs typeface="微軟正黑體"/>
              </a:rPr>
              <a:t>數</a:t>
            </a:r>
            <a:endParaRPr sz="1967" dirty="0">
              <a:latin typeface="微軟正黑體"/>
              <a:cs typeface="微軟正黑體"/>
            </a:endParaRPr>
          </a:p>
          <a:p>
            <a:pPr>
              <a:spcBef>
                <a:spcPts val="53"/>
              </a:spcBef>
            </a:pPr>
            <a:endParaRPr sz="1767" dirty="0">
              <a:latin typeface="微軟正黑體"/>
              <a:cs typeface="微軟正黑體"/>
            </a:endParaRPr>
          </a:p>
          <a:p>
            <a:pPr marL="588463">
              <a:spcBef>
                <a:spcPts val="3"/>
              </a:spcBef>
            </a:pPr>
            <a:r>
              <a:rPr sz="2667" b="1" u="sng" spc="17" dirty="0">
                <a:solidFill>
                  <a:srgbClr val="003DA7"/>
                </a:solidFill>
                <a:latin typeface="微軟正黑體"/>
                <a:cs typeface="微軟正黑體"/>
              </a:rPr>
              <a:t>休息日</a:t>
            </a:r>
            <a:r>
              <a:rPr sz="2667" b="1" u="sng" spc="20" dirty="0">
                <a:solidFill>
                  <a:srgbClr val="003DA7"/>
                </a:solidFill>
                <a:latin typeface="微軟正黑體"/>
                <a:cs typeface="微軟正黑體"/>
              </a:rPr>
              <a:t>數</a:t>
            </a:r>
            <a:endParaRPr sz="2667" u="sng" dirty="0">
              <a:latin typeface="微軟正黑體"/>
              <a:cs typeface="微軟正黑體"/>
            </a:endParaRPr>
          </a:p>
          <a:p>
            <a:pPr marL="8467">
              <a:spcBef>
                <a:spcPts val="1457"/>
              </a:spcBef>
            </a:pPr>
            <a:r>
              <a:rPr sz="1967" spc="20" dirty="0">
                <a:latin typeface="微軟正黑體"/>
                <a:cs typeface="微軟正黑體"/>
              </a:rPr>
              <a:t>週休２⽇。經主管機關同意得調整為每</a:t>
            </a:r>
            <a:r>
              <a:rPr sz="1967" spc="-40" dirty="0">
                <a:latin typeface="微軟正黑體"/>
                <a:cs typeface="微軟正黑體"/>
              </a:rPr>
              <a:t>2</a:t>
            </a:r>
            <a:r>
              <a:rPr sz="1967" spc="20" dirty="0">
                <a:latin typeface="微軟正黑體"/>
                <a:cs typeface="微軟正黑體"/>
              </a:rPr>
              <a:t>週</a:t>
            </a:r>
            <a:r>
              <a:rPr sz="1967" spc="-37" dirty="0">
                <a:latin typeface="微軟正黑體"/>
                <a:cs typeface="微軟正黑體"/>
              </a:rPr>
              <a:t>4</a:t>
            </a:r>
            <a:endParaRPr sz="1967" dirty="0">
              <a:latin typeface="微軟正黑體"/>
              <a:cs typeface="微軟正黑體"/>
            </a:endParaRPr>
          </a:p>
          <a:p>
            <a:pPr marL="8467">
              <a:spcBef>
                <a:spcPts val="177"/>
              </a:spcBef>
            </a:pPr>
            <a:r>
              <a:rPr sz="1967" spc="20" dirty="0">
                <a:latin typeface="微軟正黑體"/>
                <a:cs typeface="微軟正黑體"/>
              </a:rPr>
              <a:t>⽇</a:t>
            </a:r>
            <a:r>
              <a:rPr sz="1967" spc="1647" dirty="0">
                <a:latin typeface="微軟正黑體"/>
                <a:cs typeface="微軟正黑體"/>
              </a:rPr>
              <a:t>∕</a:t>
            </a:r>
            <a:r>
              <a:rPr sz="1967" spc="-53" dirty="0">
                <a:latin typeface="微軟正黑體"/>
                <a:cs typeface="微軟正黑體"/>
              </a:rPr>
              <a:t> </a:t>
            </a:r>
            <a:r>
              <a:rPr sz="1967" spc="20" dirty="0">
                <a:latin typeface="微軟正黑體"/>
                <a:cs typeface="微軟正黑體"/>
              </a:rPr>
              <a:t>每</a:t>
            </a:r>
            <a:r>
              <a:rPr sz="1967" spc="-40" dirty="0">
                <a:latin typeface="微軟正黑體"/>
                <a:cs typeface="微軟正黑體"/>
              </a:rPr>
              <a:t>4</a:t>
            </a:r>
            <a:r>
              <a:rPr sz="1967" spc="20" dirty="0">
                <a:latin typeface="微軟正黑體"/>
                <a:cs typeface="微軟正黑體"/>
              </a:rPr>
              <a:t>週</a:t>
            </a:r>
            <a:r>
              <a:rPr sz="1967" spc="-40" dirty="0">
                <a:latin typeface="微軟正黑體"/>
                <a:cs typeface="微軟正黑體"/>
              </a:rPr>
              <a:t>8</a:t>
            </a:r>
            <a:r>
              <a:rPr sz="1967" spc="20" dirty="0">
                <a:latin typeface="微軟正黑體"/>
                <a:cs typeface="微軟正黑體"/>
              </a:rPr>
              <a:t>⽇</a:t>
            </a:r>
            <a:r>
              <a:rPr sz="1967" spc="1643" dirty="0">
                <a:latin typeface="微軟正黑體"/>
                <a:cs typeface="微軟正黑體"/>
              </a:rPr>
              <a:t>∕</a:t>
            </a:r>
            <a:r>
              <a:rPr sz="1967" spc="20" dirty="0">
                <a:latin typeface="微軟正黑體"/>
                <a:cs typeface="微軟正黑體"/>
              </a:rPr>
              <a:t>集中於下次出勤前休</a:t>
            </a:r>
            <a:r>
              <a:rPr sz="1967" spc="23" dirty="0">
                <a:latin typeface="微軟正黑體"/>
                <a:cs typeface="微軟正黑體"/>
              </a:rPr>
              <a:t>畢</a:t>
            </a:r>
            <a:endParaRPr sz="1967" dirty="0">
              <a:latin typeface="微軟正黑體"/>
              <a:cs typeface="微軟正黑體"/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99DEC9FA-FD3C-2985-D5CA-A4BE881C0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447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bject 32"/>
          <p:cNvSpPr txBox="1">
            <a:spLocks noGrp="1"/>
          </p:cNvSpPr>
          <p:nvPr>
            <p:ph type="title"/>
          </p:nvPr>
        </p:nvSpPr>
        <p:spPr>
          <a:xfrm>
            <a:off x="0" y="801156"/>
            <a:ext cx="6661841" cy="931879"/>
          </a:xfrm>
          <a:prstGeom prst="rect">
            <a:avLst/>
          </a:prstGeom>
        </p:spPr>
        <p:txBody>
          <a:bodyPr vert="horz" wrap="square" lIns="0" tIns="8467" rIns="0" bIns="0" rtlCol="0" anchor="t">
            <a:spAutoFit/>
          </a:bodyPr>
          <a:lstStyle/>
          <a:p>
            <a:pPr marL="2037182">
              <a:lnSpc>
                <a:spcPct val="100000"/>
              </a:lnSpc>
              <a:spcBef>
                <a:spcPts val="67"/>
              </a:spcBef>
            </a:pPr>
            <a:r>
              <a:rPr sz="6000" dirty="0">
                <a:solidFill>
                  <a:schemeClr val="bg2">
                    <a:lumMod val="25000"/>
                  </a:schemeClr>
                </a:solidFill>
              </a:rPr>
              <a:t>加班補償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1801656" y="2045973"/>
            <a:ext cx="9521587" cy="4413025"/>
          </a:xfrm>
          <a:prstGeom prst="rect">
            <a:avLst/>
          </a:prstGeom>
        </p:spPr>
        <p:txBody>
          <a:bodyPr vert="horz" wrap="square" lIns="0" tIns="183727" rIns="0" bIns="0" rtlCol="0">
            <a:spAutoFit/>
          </a:bodyPr>
          <a:lstStyle/>
          <a:p>
            <a:pPr marL="707403" indent="-457200">
              <a:spcBef>
                <a:spcPts val="1447"/>
              </a:spcBef>
              <a:buFont typeface="Wingdings" panose="05000000000000000000" pitchFamily="2" charset="2"/>
              <a:buChar char="l"/>
            </a:pPr>
            <a:r>
              <a:rPr sz="3067" b="1" spc="-3" dirty="0">
                <a:solidFill>
                  <a:schemeClr val="bg2">
                    <a:lumMod val="25000"/>
                  </a:schemeClr>
                </a:solidFill>
                <a:latin typeface="微軟正黑體"/>
                <a:cs typeface="微軟正黑體"/>
              </a:rPr>
              <a:t>加班補</a:t>
            </a:r>
            <a:r>
              <a:rPr sz="3067" b="1" dirty="0">
                <a:solidFill>
                  <a:schemeClr val="bg2">
                    <a:lumMod val="25000"/>
                  </a:schemeClr>
                </a:solidFill>
                <a:latin typeface="微軟正黑體"/>
                <a:cs typeface="微軟正黑體"/>
              </a:rPr>
              <a:t>休</a:t>
            </a:r>
            <a:endParaRPr sz="3067" dirty="0">
              <a:solidFill>
                <a:schemeClr val="bg2">
                  <a:lumMod val="25000"/>
                </a:schemeClr>
              </a:solidFill>
              <a:latin typeface="微軟正黑體"/>
              <a:cs typeface="微軟正黑體"/>
            </a:endParaRPr>
          </a:p>
          <a:p>
            <a:pPr marL="667629">
              <a:spcBef>
                <a:spcPts val="870"/>
              </a:spcBef>
            </a:pPr>
            <a:r>
              <a:rPr sz="2400" spc="-3" dirty="0">
                <a:latin typeface="微軟正黑體"/>
                <a:cs typeface="微軟正黑體"/>
              </a:rPr>
              <a:t>加班事實發⽣</a:t>
            </a:r>
            <a:r>
              <a:rPr sz="2400" dirty="0">
                <a:latin typeface="微軟正黑體"/>
                <a:cs typeface="微軟正黑體"/>
              </a:rPr>
              <a:t>於</a:t>
            </a:r>
            <a:r>
              <a:rPr sz="2400" spc="-57" dirty="0">
                <a:latin typeface="微軟正黑體"/>
                <a:cs typeface="微軟正黑體"/>
              </a:rPr>
              <a:t> </a:t>
            </a:r>
            <a:r>
              <a:rPr sz="2400" spc="-50" dirty="0">
                <a:latin typeface="微軟正黑體"/>
                <a:cs typeface="微軟正黑體"/>
              </a:rPr>
              <a:t>112</a:t>
            </a:r>
            <a:r>
              <a:rPr sz="2400" spc="-53" dirty="0">
                <a:latin typeface="微軟正黑體"/>
                <a:cs typeface="微軟正黑體"/>
              </a:rPr>
              <a:t> </a:t>
            </a:r>
            <a:r>
              <a:rPr sz="2400" dirty="0">
                <a:latin typeface="微軟正黑體"/>
                <a:cs typeface="微軟正黑體"/>
              </a:rPr>
              <a:t>年</a:t>
            </a:r>
            <a:r>
              <a:rPr sz="2400" spc="-57" dirty="0">
                <a:latin typeface="微軟正黑體"/>
                <a:cs typeface="微軟正黑體"/>
              </a:rPr>
              <a:t> </a:t>
            </a:r>
            <a:r>
              <a:rPr sz="2400" spc="-50" dirty="0">
                <a:latin typeface="微軟正黑體"/>
                <a:cs typeface="微軟正黑體"/>
              </a:rPr>
              <a:t>1</a:t>
            </a:r>
            <a:r>
              <a:rPr sz="2400" spc="-53" dirty="0">
                <a:latin typeface="微軟正黑體"/>
                <a:cs typeface="微軟正黑體"/>
              </a:rPr>
              <a:t> </a:t>
            </a:r>
            <a:r>
              <a:rPr sz="2400" dirty="0">
                <a:latin typeface="微軟正黑體"/>
                <a:cs typeface="微軟正黑體"/>
              </a:rPr>
              <a:t>⽉</a:t>
            </a:r>
            <a:r>
              <a:rPr sz="2400" spc="-57" dirty="0">
                <a:latin typeface="微軟正黑體"/>
                <a:cs typeface="微軟正黑體"/>
              </a:rPr>
              <a:t> </a:t>
            </a:r>
            <a:r>
              <a:rPr sz="2400" spc="-50" dirty="0">
                <a:latin typeface="微軟正黑體"/>
                <a:cs typeface="微軟正黑體"/>
              </a:rPr>
              <a:t>1</a:t>
            </a:r>
            <a:r>
              <a:rPr sz="2400" spc="-53" dirty="0">
                <a:latin typeface="微軟正黑體"/>
                <a:cs typeface="微軟正黑體"/>
              </a:rPr>
              <a:t> </a:t>
            </a:r>
            <a:r>
              <a:rPr sz="2400" spc="-3" dirty="0">
                <a:latin typeface="微軟正黑體"/>
                <a:cs typeface="微軟正黑體"/>
              </a:rPr>
              <a:t>⽇以</a:t>
            </a:r>
            <a:r>
              <a:rPr sz="2400" dirty="0">
                <a:latin typeface="微軟正黑體"/>
                <a:cs typeface="微軟正黑體"/>
              </a:rPr>
              <a:t>後</a:t>
            </a:r>
            <a:r>
              <a:rPr sz="2400" spc="-3" dirty="0">
                <a:latin typeface="微軟正黑體"/>
                <a:cs typeface="微軟正黑體"/>
              </a:rPr>
              <a:t>者，</a:t>
            </a:r>
            <a:r>
              <a:rPr sz="2400" b="1" u="sng" spc="-3" dirty="0">
                <a:latin typeface="微軟正黑體"/>
                <a:cs typeface="微軟正黑體"/>
              </a:rPr>
              <a:t>應</a:t>
            </a:r>
            <a:r>
              <a:rPr sz="2400" b="1" u="sng" dirty="0">
                <a:latin typeface="微軟正黑體"/>
                <a:cs typeface="微軟正黑體"/>
              </a:rPr>
              <a:t>於</a:t>
            </a:r>
            <a:r>
              <a:rPr sz="2400" b="1" u="sng" spc="-57" dirty="0">
                <a:latin typeface="微軟正黑體"/>
                <a:cs typeface="微軟正黑體"/>
              </a:rPr>
              <a:t> </a:t>
            </a:r>
            <a:r>
              <a:rPr sz="2400" b="1" u="sng" spc="-50" dirty="0">
                <a:solidFill>
                  <a:srgbClr val="FF0000"/>
                </a:solidFill>
                <a:latin typeface="微軟正黑體"/>
                <a:cs typeface="微軟正黑體"/>
              </a:rPr>
              <a:t>2</a:t>
            </a:r>
            <a:r>
              <a:rPr sz="2400" b="1" u="sng" spc="-53" dirty="0">
                <a:solidFill>
                  <a:srgbClr val="FF0000"/>
                </a:solidFill>
                <a:latin typeface="微軟正黑體"/>
                <a:cs typeface="微軟正黑體"/>
              </a:rPr>
              <a:t> </a:t>
            </a:r>
            <a:r>
              <a:rPr sz="2400" b="1" u="sng" spc="-3" dirty="0" err="1">
                <a:solidFill>
                  <a:srgbClr val="FF0000"/>
                </a:solidFill>
                <a:latin typeface="微軟正黑體"/>
                <a:cs typeface="微軟正黑體"/>
              </a:rPr>
              <a:t>年內</a:t>
            </a:r>
            <a:r>
              <a:rPr sz="2400" b="1" u="sng" spc="-3" dirty="0" err="1">
                <a:latin typeface="微軟正黑體"/>
                <a:cs typeface="微軟正黑體"/>
              </a:rPr>
              <a:t>補休完</a:t>
            </a:r>
            <a:r>
              <a:rPr sz="2400" b="1" u="sng" dirty="0" err="1">
                <a:latin typeface="微軟正黑體"/>
                <a:cs typeface="微軟正黑體"/>
              </a:rPr>
              <a:t>畢</a:t>
            </a:r>
            <a:r>
              <a:rPr sz="2400" b="1" u="sng" spc="-57" dirty="0">
                <a:latin typeface="微軟正黑體"/>
                <a:cs typeface="微軟正黑體"/>
              </a:rPr>
              <a:t> </a:t>
            </a:r>
            <a:r>
              <a:rPr sz="2400" b="1" dirty="0">
                <a:latin typeface="微軟正黑體"/>
                <a:cs typeface="微軟正黑體"/>
              </a:rPr>
              <a:t>。</a:t>
            </a:r>
          </a:p>
          <a:p>
            <a:pPr marL="707403" indent="-457200">
              <a:spcBef>
                <a:spcPts val="2193"/>
              </a:spcBef>
              <a:buFont typeface="Wingdings" panose="05000000000000000000" pitchFamily="2" charset="2"/>
              <a:buChar char="l"/>
            </a:pPr>
            <a:r>
              <a:rPr sz="2933" b="1" spc="-3" dirty="0">
                <a:solidFill>
                  <a:schemeClr val="bg2">
                    <a:lumMod val="25000"/>
                  </a:schemeClr>
                </a:solidFill>
                <a:latin typeface="微軟正黑體"/>
                <a:cs typeface="微軟正黑體"/>
              </a:rPr>
              <a:t>加班</a:t>
            </a:r>
            <a:r>
              <a:rPr sz="2933" b="1" dirty="0">
                <a:solidFill>
                  <a:schemeClr val="bg2">
                    <a:lumMod val="25000"/>
                  </a:schemeClr>
                </a:solidFill>
                <a:latin typeface="微軟正黑體"/>
                <a:cs typeface="微軟正黑體"/>
              </a:rPr>
              <a:t>費</a:t>
            </a:r>
            <a:endParaRPr sz="2933" dirty="0">
              <a:solidFill>
                <a:schemeClr val="bg2">
                  <a:lumMod val="25000"/>
                </a:schemeClr>
              </a:solidFill>
              <a:latin typeface="微軟正黑體"/>
              <a:cs typeface="微軟正黑體"/>
            </a:endParaRPr>
          </a:p>
          <a:p>
            <a:pPr marL="667629">
              <a:spcBef>
                <a:spcPts val="853"/>
              </a:spcBef>
            </a:pPr>
            <a:r>
              <a:rPr sz="2400" spc="-3" dirty="0" err="1">
                <a:latin typeface="微軟正黑體"/>
                <a:cs typeface="微軟正黑體"/>
              </a:rPr>
              <a:t>依「各機關加班費</a:t>
            </a:r>
            <a:r>
              <a:rPr lang="zh-TW" altLang="en-US" sz="2400" spc="-3" dirty="0"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支給辦法</a:t>
            </a:r>
            <a:r>
              <a:rPr sz="2400" spc="-57" dirty="0"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 </a:t>
            </a:r>
            <a:r>
              <a:rPr sz="2400" spc="-3" dirty="0">
                <a:latin typeface="微軟正黑體"/>
                <a:cs typeface="微軟正黑體"/>
              </a:rPr>
              <a:t>」辦理</a:t>
            </a:r>
            <a:r>
              <a:rPr sz="2400" dirty="0">
                <a:latin typeface="微軟正黑體"/>
                <a:cs typeface="微軟正黑體"/>
              </a:rPr>
              <a:t>。</a:t>
            </a:r>
          </a:p>
          <a:p>
            <a:pPr>
              <a:spcBef>
                <a:spcPts val="3"/>
              </a:spcBef>
            </a:pPr>
            <a:endParaRPr sz="2100" dirty="0">
              <a:latin typeface="微軟正黑體"/>
              <a:cs typeface="微軟正黑體"/>
            </a:endParaRPr>
          </a:p>
          <a:p>
            <a:pPr marL="707403" indent="-457200">
              <a:buFont typeface="Wingdings" panose="05000000000000000000" pitchFamily="2" charset="2"/>
              <a:buChar char="l"/>
            </a:pPr>
            <a:r>
              <a:rPr sz="3067" b="1" spc="-3" dirty="0">
                <a:solidFill>
                  <a:schemeClr val="bg2">
                    <a:lumMod val="25000"/>
                  </a:schemeClr>
                </a:solidFill>
                <a:latin typeface="微軟正黑體"/>
                <a:cs typeface="微軟正黑體"/>
              </a:rPr>
              <a:t>行政獎</a:t>
            </a:r>
            <a:r>
              <a:rPr sz="3067" b="1" dirty="0">
                <a:solidFill>
                  <a:schemeClr val="bg2">
                    <a:lumMod val="25000"/>
                  </a:schemeClr>
                </a:solidFill>
                <a:latin typeface="微軟正黑體"/>
                <a:cs typeface="微軟正黑體"/>
              </a:rPr>
              <a:t>勵</a:t>
            </a:r>
            <a:endParaRPr sz="3067" dirty="0">
              <a:solidFill>
                <a:schemeClr val="bg2">
                  <a:lumMod val="25000"/>
                </a:schemeClr>
              </a:solidFill>
              <a:latin typeface="微軟正黑體"/>
              <a:cs typeface="微軟正黑體"/>
            </a:endParaRPr>
          </a:p>
          <a:p>
            <a:pPr marL="566872" marR="291691">
              <a:lnSpc>
                <a:spcPct val="108000"/>
              </a:lnSpc>
              <a:spcBef>
                <a:spcPts val="720"/>
              </a:spcBef>
            </a:pPr>
            <a:r>
              <a:rPr sz="2400" spc="-3" dirty="0">
                <a:latin typeface="微軟正黑體"/>
                <a:cs typeface="微軟正黑體"/>
              </a:rPr>
              <a:t>因機關預算之限制或必要範圍內之業務需要，致無法給予加班費、補休假，</a:t>
            </a:r>
            <a:r>
              <a:rPr sz="2400" spc="-3" dirty="0">
                <a:solidFill>
                  <a:srgbClr val="FF0000"/>
                </a:solidFill>
                <a:latin typeface="微軟正黑體"/>
                <a:cs typeface="微軟正黑體"/>
              </a:rPr>
              <a:t>應給予公務⼈員考績（成</a:t>
            </a:r>
            <a:r>
              <a:rPr sz="2400" dirty="0">
                <a:solidFill>
                  <a:srgbClr val="FF0000"/>
                </a:solidFill>
                <a:latin typeface="微軟正黑體"/>
                <a:cs typeface="微軟正黑體"/>
              </a:rPr>
              <a:t>、 </a:t>
            </a:r>
            <a:r>
              <a:rPr sz="2400" spc="-3" dirty="0" err="1">
                <a:solidFill>
                  <a:srgbClr val="FF0000"/>
                </a:solidFill>
                <a:latin typeface="微軟正黑體"/>
                <a:cs typeface="微軟正黑體"/>
              </a:rPr>
              <a:t>核）法規所定平時考核之獎勵</a:t>
            </a:r>
            <a:r>
              <a:rPr lang="zh-TW" altLang="en-US" sz="2400" spc="-3" dirty="0">
                <a:latin typeface="微軟正黑體"/>
                <a:cs typeface="微軟正黑體"/>
              </a:rPr>
              <a:t>。</a:t>
            </a:r>
            <a:endParaRPr sz="2400" dirty="0">
              <a:latin typeface="微軟正黑體"/>
              <a:cs typeface="微軟正黑體"/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69486A8E-C53B-E2C6-FB97-49DBAAA31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裁剪">
  <a:themeElements>
    <a:clrScheme name="裁剪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裁剪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裁剪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裁剪</Template>
  <TotalTime>1268</TotalTime>
  <Words>660</Words>
  <Application>Microsoft Office PowerPoint</Application>
  <PresentationFormat>寬螢幕</PresentationFormat>
  <Paragraphs>103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1" baseType="lpstr">
      <vt:lpstr>微軟正黑體</vt:lpstr>
      <vt:lpstr>標楷體</vt:lpstr>
      <vt:lpstr>Aptos</vt:lpstr>
      <vt:lpstr>Franklin Gothic Book</vt:lpstr>
      <vt:lpstr>Wingdings</vt:lpstr>
      <vt:lpstr>Wingdings 2</vt:lpstr>
      <vt:lpstr>裁剪</vt:lpstr>
      <vt:lpstr>勤休制度宣導 </vt:lpstr>
      <vt:lpstr> 司法院釋字第785號解釋：健康權 訂定「行政院與所屬中央及地方各機關（構）公務員服勤實施辦法」及「各機關加班費支給辦法」。</vt:lpstr>
      <vt:lpstr>PowerPoint 簡報</vt:lpstr>
      <vt:lpstr>PowerPoint 簡報</vt:lpstr>
      <vt:lpstr>延長辦公時數要件</vt:lpstr>
      <vt:lpstr>得再延長工時之條件</vt:lpstr>
      <vt:lpstr>搶救重大災害、處理緊急或重大突發事件、辦理重大專案業務</vt:lpstr>
      <vt:lpstr>輪班輪休人員服勤時數</vt:lpstr>
      <vt:lpstr>加班補償</vt:lpstr>
      <vt:lpstr>加班費補償案例</vt:lpstr>
      <vt:lpstr>PowerPoint 簡報</vt:lpstr>
      <vt:lpstr>PowerPoint 簡報</vt:lpstr>
      <vt:lpstr>定期檢討勤休制度妥適性</vt:lpstr>
      <vt:lpstr>結束播放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背景 司法院釋字第785號解釋：健康權</dc:title>
  <dc:creator>洪美楨</dc:creator>
  <cp:lastModifiedBy>吳皇明</cp:lastModifiedBy>
  <cp:revision>74</cp:revision>
  <dcterms:created xsi:type="dcterms:W3CDTF">2024-06-14T03:12:34Z</dcterms:created>
  <dcterms:modified xsi:type="dcterms:W3CDTF">2025-03-24T02:14:49Z</dcterms:modified>
</cp:coreProperties>
</file>